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74" r:id="rId8"/>
    <p:sldId id="265" r:id="rId9"/>
    <p:sldId id="269" r:id="rId10"/>
    <p:sldId id="268" r:id="rId11"/>
    <p:sldId id="271" r:id="rId12"/>
    <p:sldId id="266" r:id="rId13"/>
    <p:sldId id="272" r:id="rId14"/>
    <p:sldId id="273" r:id="rId15"/>
    <p:sldId id="267" r:id="rId16"/>
    <p:sldId id="275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6E59F-4506-4795-AA5B-900674A1325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56108E50-3A16-438C-A7F6-70BFA4BE5291}">
      <dgm:prSet phldrT="[Texto]"/>
      <dgm:spPr/>
      <dgm:t>
        <a:bodyPr/>
        <a:lstStyle/>
        <a:p>
          <a:r>
            <a:rPr lang="es-CL" dirty="0" smtClean="0">
              <a:latin typeface="Britannic Bold" panose="020B0903060703020204" pitchFamily="34" charset="0"/>
            </a:rPr>
            <a:t>Gestión del aula</a:t>
          </a:r>
          <a:endParaRPr lang="es-CL" dirty="0">
            <a:latin typeface="Britannic Bold" panose="020B0903060703020204" pitchFamily="34" charset="0"/>
          </a:endParaRPr>
        </a:p>
      </dgm:t>
    </dgm:pt>
    <dgm:pt modelId="{0BD37B3B-855E-41C9-92EB-A86623C5F6C0}" type="parTrans" cxnId="{022062CC-1918-4EBD-A563-E7A637D8AB00}">
      <dgm:prSet/>
      <dgm:spPr/>
      <dgm:t>
        <a:bodyPr/>
        <a:lstStyle/>
        <a:p>
          <a:endParaRPr lang="es-CL"/>
        </a:p>
      </dgm:t>
    </dgm:pt>
    <dgm:pt modelId="{F4EF52D0-401E-4597-B648-08DE7683E704}" type="sibTrans" cxnId="{022062CC-1918-4EBD-A563-E7A637D8AB00}">
      <dgm:prSet/>
      <dgm:spPr/>
      <dgm:t>
        <a:bodyPr/>
        <a:lstStyle/>
        <a:p>
          <a:endParaRPr lang="es-CL"/>
        </a:p>
      </dgm:t>
    </dgm:pt>
    <dgm:pt modelId="{04AD7C51-C4C2-4712-BC98-6E67C3F0D87D}">
      <dgm:prSet phldrT="[Texto]"/>
      <dgm:spPr/>
      <dgm:t>
        <a:bodyPr/>
        <a:lstStyle/>
        <a:p>
          <a:r>
            <a:rPr lang="es-CL" dirty="0" smtClean="0">
              <a:latin typeface="Britannic Bold" panose="020B0903060703020204" pitchFamily="34" charset="0"/>
            </a:rPr>
            <a:t>Intervención</a:t>
          </a:r>
          <a:r>
            <a:rPr lang="es-CL" dirty="0" smtClean="0"/>
            <a:t> </a:t>
          </a:r>
          <a:endParaRPr lang="es-CL" dirty="0"/>
        </a:p>
      </dgm:t>
    </dgm:pt>
    <dgm:pt modelId="{3DBFEBDA-7A13-4027-B1A2-3F0FBF5A1A49}" type="parTrans" cxnId="{B6307329-2CF9-48B6-9D1F-B66799E48D6F}">
      <dgm:prSet/>
      <dgm:spPr/>
      <dgm:t>
        <a:bodyPr/>
        <a:lstStyle/>
        <a:p>
          <a:endParaRPr lang="es-CL"/>
        </a:p>
      </dgm:t>
    </dgm:pt>
    <dgm:pt modelId="{5F2F9E9F-03AF-43C8-AD3B-433C095A5322}" type="sibTrans" cxnId="{B6307329-2CF9-48B6-9D1F-B66799E48D6F}">
      <dgm:prSet/>
      <dgm:spPr/>
      <dgm:t>
        <a:bodyPr/>
        <a:lstStyle/>
        <a:p>
          <a:endParaRPr lang="es-CL"/>
        </a:p>
      </dgm:t>
    </dgm:pt>
    <dgm:pt modelId="{0D5515D1-DB67-4BC6-9501-197ED959DB2A}">
      <dgm:prSet phldrT="[Texto]"/>
      <dgm:spPr/>
      <dgm:t>
        <a:bodyPr/>
        <a:lstStyle/>
        <a:p>
          <a:r>
            <a:rPr lang="es-CL" dirty="0" smtClean="0">
              <a:latin typeface="Britannic Bold" panose="020B0903060703020204" pitchFamily="34" charset="0"/>
            </a:rPr>
            <a:t>Prevención </a:t>
          </a:r>
          <a:endParaRPr lang="es-CL" dirty="0">
            <a:latin typeface="Britannic Bold" panose="020B0903060703020204" pitchFamily="34" charset="0"/>
          </a:endParaRPr>
        </a:p>
      </dgm:t>
    </dgm:pt>
    <dgm:pt modelId="{08201E02-FA80-4E69-AA01-F91B63F206C5}" type="parTrans" cxnId="{29127334-F9E0-4224-B80E-A4F9A67D022B}">
      <dgm:prSet/>
      <dgm:spPr/>
      <dgm:t>
        <a:bodyPr/>
        <a:lstStyle/>
        <a:p>
          <a:endParaRPr lang="es-CL"/>
        </a:p>
      </dgm:t>
    </dgm:pt>
    <dgm:pt modelId="{3B2A3CE1-27B5-4041-A21C-8EDD34C92150}" type="sibTrans" cxnId="{29127334-F9E0-4224-B80E-A4F9A67D022B}">
      <dgm:prSet/>
      <dgm:spPr/>
      <dgm:t>
        <a:bodyPr/>
        <a:lstStyle/>
        <a:p>
          <a:endParaRPr lang="es-CL"/>
        </a:p>
      </dgm:t>
    </dgm:pt>
    <dgm:pt modelId="{83C3869B-9A52-4F49-B616-803D089CE9D0}">
      <dgm:prSet phldrT="[Texto]"/>
      <dgm:spPr/>
      <dgm:t>
        <a:bodyPr/>
        <a:lstStyle/>
        <a:p>
          <a:r>
            <a:rPr lang="es-CL" dirty="0" smtClean="0"/>
            <a:t>Anticipar.</a:t>
          </a:r>
          <a:endParaRPr lang="es-CL" dirty="0"/>
        </a:p>
      </dgm:t>
    </dgm:pt>
    <dgm:pt modelId="{597EE97E-15DD-498B-AB7F-EAE9F8D881BC}" type="parTrans" cxnId="{DA09C59A-D4AE-4A6C-B541-B9795D9679E8}">
      <dgm:prSet/>
      <dgm:spPr/>
      <dgm:t>
        <a:bodyPr/>
        <a:lstStyle/>
        <a:p>
          <a:endParaRPr lang="es-CL"/>
        </a:p>
      </dgm:t>
    </dgm:pt>
    <dgm:pt modelId="{1FB8D97A-3B30-4C89-8D71-1F5991325DCC}" type="sibTrans" cxnId="{DA09C59A-D4AE-4A6C-B541-B9795D9679E8}">
      <dgm:prSet/>
      <dgm:spPr/>
      <dgm:t>
        <a:bodyPr/>
        <a:lstStyle/>
        <a:p>
          <a:endParaRPr lang="es-CL"/>
        </a:p>
      </dgm:t>
    </dgm:pt>
    <dgm:pt modelId="{FCE4B295-121D-40F2-B33D-BBC9ABA407EB}">
      <dgm:prSet phldrT="[Texto]"/>
      <dgm:spPr/>
      <dgm:t>
        <a:bodyPr/>
        <a:lstStyle/>
        <a:p>
          <a:r>
            <a:rPr lang="es-CL" dirty="0" smtClean="0"/>
            <a:t>Foco reactivo.</a:t>
          </a:r>
          <a:endParaRPr lang="es-CL" dirty="0"/>
        </a:p>
      </dgm:t>
    </dgm:pt>
    <dgm:pt modelId="{88927568-413A-4FD6-A1FE-AB2595E6CCEF}" type="sibTrans" cxnId="{E7986DD6-A835-4501-8728-201DA377D526}">
      <dgm:prSet/>
      <dgm:spPr/>
      <dgm:t>
        <a:bodyPr/>
        <a:lstStyle/>
        <a:p>
          <a:endParaRPr lang="es-CL"/>
        </a:p>
      </dgm:t>
    </dgm:pt>
    <dgm:pt modelId="{DC175DD8-F28A-427C-9C1B-B072507D279C}" type="parTrans" cxnId="{E7986DD6-A835-4501-8728-201DA377D526}">
      <dgm:prSet/>
      <dgm:spPr/>
      <dgm:t>
        <a:bodyPr/>
        <a:lstStyle/>
        <a:p>
          <a:endParaRPr lang="es-CL"/>
        </a:p>
      </dgm:t>
    </dgm:pt>
    <dgm:pt modelId="{6560437A-81D5-477E-B9AB-29635D771D08}" type="pres">
      <dgm:prSet presAssocID="{AB76E59F-4506-4795-AA5B-900674A132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BF7D2BAE-DEEA-4BEF-9465-16F0651B2E3E}" type="pres">
      <dgm:prSet presAssocID="{56108E50-3A16-438C-A7F6-70BFA4BE5291}" presName="root1" presStyleCnt="0"/>
      <dgm:spPr/>
    </dgm:pt>
    <dgm:pt modelId="{857DC534-8102-4755-8C67-A374F4328A33}" type="pres">
      <dgm:prSet presAssocID="{56108E50-3A16-438C-A7F6-70BFA4BE529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B276B2D-38D2-4911-A21E-BB09DE04D9E1}" type="pres">
      <dgm:prSet presAssocID="{56108E50-3A16-438C-A7F6-70BFA4BE5291}" presName="level2hierChild" presStyleCnt="0"/>
      <dgm:spPr/>
    </dgm:pt>
    <dgm:pt modelId="{CBD456EB-0FD0-4A33-B815-BD1B71C3156F}" type="pres">
      <dgm:prSet presAssocID="{3DBFEBDA-7A13-4027-B1A2-3F0FBF5A1A49}" presName="conn2-1" presStyleLbl="parChTrans1D2" presStyleIdx="0" presStyleCnt="2"/>
      <dgm:spPr/>
      <dgm:t>
        <a:bodyPr/>
        <a:lstStyle/>
        <a:p>
          <a:endParaRPr lang="es-CL"/>
        </a:p>
      </dgm:t>
    </dgm:pt>
    <dgm:pt modelId="{83689C24-3C28-4B0B-8F83-1F8661C00A48}" type="pres">
      <dgm:prSet presAssocID="{3DBFEBDA-7A13-4027-B1A2-3F0FBF5A1A49}" presName="connTx" presStyleLbl="parChTrans1D2" presStyleIdx="0" presStyleCnt="2"/>
      <dgm:spPr/>
      <dgm:t>
        <a:bodyPr/>
        <a:lstStyle/>
        <a:p>
          <a:endParaRPr lang="es-CL"/>
        </a:p>
      </dgm:t>
    </dgm:pt>
    <dgm:pt modelId="{EE014BBD-97F4-4BD9-A6AF-2889ADAE66B6}" type="pres">
      <dgm:prSet presAssocID="{04AD7C51-C4C2-4712-BC98-6E67C3F0D87D}" presName="root2" presStyleCnt="0"/>
      <dgm:spPr/>
    </dgm:pt>
    <dgm:pt modelId="{A9E9D8A6-73E7-4D8E-B8F9-F9B939EE6961}" type="pres">
      <dgm:prSet presAssocID="{04AD7C51-C4C2-4712-BC98-6E67C3F0D87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526A7B7-CA72-4162-8C21-D2D00C6E66BE}" type="pres">
      <dgm:prSet presAssocID="{04AD7C51-C4C2-4712-BC98-6E67C3F0D87D}" presName="level3hierChild" presStyleCnt="0"/>
      <dgm:spPr/>
    </dgm:pt>
    <dgm:pt modelId="{9FFC8430-C34F-41DB-89DC-9A37C266F2A9}" type="pres">
      <dgm:prSet presAssocID="{DC175DD8-F28A-427C-9C1B-B072507D279C}" presName="conn2-1" presStyleLbl="parChTrans1D3" presStyleIdx="0" presStyleCnt="2"/>
      <dgm:spPr/>
      <dgm:t>
        <a:bodyPr/>
        <a:lstStyle/>
        <a:p>
          <a:endParaRPr lang="es-CL"/>
        </a:p>
      </dgm:t>
    </dgm:pt>
    <dgm:pt modelId="{A2C49FDF-9CEE-4A21-BA56-D266FE9F049E}" type="pres">
      <dgm:prSet presAssocID="{DC175DD8-F28A-427C-9C1B-B072507D279C}" presName="connTx" presStyleLbl="parChTrans1D3" presStyleIdx="0" presStyleCnt="2"/>
      <dgm:spPr/>
      <dgm:t>
        <a:bodyPr/>
        <a:lstStyle/>
        <a:p>
          <a:endParaRPr lang="es-CL"/>
        </a:p>
      </dgm:t>
    </dgm:pt>
    <dgm:pt modelId="{E48CD832-8CC7-4AB4-8CE8-E91D93E00D24}" type="pres">
      <dgm:prSet presAssocID="{FCE4B295-121D-40F2-B33D-BBC9ABA407EB}" presName="root2" presStyleCnt="0"/>
      <dgm:spPr/>
    </dgm:pt>
    <dgm:pt modelId="{DECC0850-204E-4806-BC15-002D9D89CC64}" type="pres">
      <dgm:prSet presAssocID="{FCE4B295-121D-40F2-B33D-BBC9ABA407E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7EEB12D-68A6-41B0-A4D7-428AE3336A1C}" type="pres">
      <dgm:prSet presAssocID="{FCE4B295-121D-40F2-B33D-BBC9ABA407EB}" presName="level3hierChild" presStyleCnt="0"/>
      <dgm:spPr/>
    </dgm:pt>
    <dgm:pt modelId="{BCF1D4F3-511C-47F6-903E-96B259D864D1}" type="pres">
      <dgm:prSet presAssocID="{08201E02-FA80-4E69-AA01-F91B63F206C5}" presName="conn2-1" presStyleLbl="parChTrans1D2" presStyleIdx="1" presStyleCnt="2"/>
      <dgm:spPr/>
      <dgm:t>
        <a:bodyPr/>
        <a:lstStyle/>
        <a:p>
          <a:endParaRPr lang="es-CL"/>
        </a:p>
      </dgm:t>
    </dgm:pt>
    <dgm:pt modelId="{380AF0D1-A302-4D37-8C89-E84C19D9E8B0}" type="pres">
      <dgm:prSet presAssocID="{08201E02-FA80-4E69-AA01-F91B63F206C5}" presName="connTx" presStyleLbl="parChTrans1D2" presStyleIdx="1" presStyleCnt="2"/>
      <dgm:spPr/>
      <dgm:t>
        <a:bodyPr/>
        <a:lstStyle/>
        <a:p>
          <a:endParaRPr lang="es-CL"/>
        </a:p>
      </dgm:t>
    </dgm:pt>
    <dgm:pt modelId="{6E35F24B-E796-4F61-8E43-F50C05DABC7A}" type="pres">
      <dgm:prSet presAssocID="{0D5515D1-DB67-4BC6-9501-197ED959DB2A}" presName="root2" presStyleCnt="0"/>
      <dgm:spPr/>
    </dgm:pt>
    <dgm:pt modelId="{8F7162B8-0387-4C2C-B0C5-C8690C96D853}" type="pres">
      <dgm:prSet presAssocID="{0D5515D1-DB67-4BC6-9501-197ED959DB2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422AD42-8553-4B20-81E4-718AD17A22AA}" type="pres">
      <dgm:prSet presAssocID="{0D5515D1-DB67-4BC6-9501-197ED959DB2A}" presName="level3hierChild" presStyleCnt="0"/>
      <dgm:spPr/>
    </dgm:pt>
    <dgm:pt modelId="{3F02D427-4305-4388-9451-AE5A8A932C0F}" type="pres">
      <dgm:prSet presAssocID="{597EE97E-15DD-498B-AB7F-EAE9F8D881BC}" presName="conn2-1" presStyleLbl="parChTrans1D3" presStyleIdx="1" presStyleCnt="2"/>
      <dgm:spPr/>
      <dgm:t>
        <a:bodyPr/>
        <a:lstStyle/>
        <a:p>
          <a:endParaRPr lang="es-CL"/>
        </a:p>
      </dgm:t>
    </dgm:pt>
    <dgm:pt modelId="{4954357E-AB1B-45E0-81B2-E73E4DEE0B79}" type="pres">
      <dgm:prSet presAssocID="{597EE97E-15DD-498B-AB7F-EAE9F8D881BC}" presName="connTx" presStyleLbl="parChTrans1D3" presStyleIdx="1" presStyleCnt="2"/>
      <dgm:spPr/>
      <dgm:t>
        <a:bodyPr/>
        <a:lstStyle/>
        <a:p>
          <a:endParaRPr lang="es-CL"/>
        </a:p>
      </dgm:t>
    </dgm:pt>
    <dgm:pt modelId="{881179E7-7498-4FA0-9CDE-51E72C09CA4E}" type="pres">
      <dgm:prSet presAssocID="{83C3869B-9A52-4F49-B616-803D089CE9D0}" presName="root2" presStyleCnt="0"/>
      <dgm:spPr/>
    </dgm:pt>
    <dgm:pt modelId="{F4DCEA27-8134-40E6-BD60-20BC0D638C7B}" type="pres">
      <dgm:prSet presAssocID="{83C3869B-9A52-4F49-B616-803D089CE9D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5872966-404B-4317-9B9B-F7A4A454372F}" type="pres">
      <dgm:prSet presAssocID="{83C3869B-9A52-4F49-B616-803D089CE9D0}" presName="level3hierChild" presStyleCnt="0"/>
      <dgm:spPr/>
    </dgm:pt>
  </dgm:ptLst>
  <dgm:cxnLst>
    <dgm:cxn modelId="{FD396947-A2ED-421B-A2DF-9E1348456C06}" type="presOf" srcId="{83C3869B-9A52-4F49-B616-803D089CE9D0}" destId="{F4DCEA27-8134-40E6-BD60-20BC0D638C7B}" srcOrd="0" destOrd="0" presId="urn:microsoft.com/office/officeart/2005/8/layout/hierarchy2"/>
    <dgm:cxn modelId="{E7986DD6-A835-4501-8728-201DA377D526}" srcId="{04AD7C51-C4C2-4712-BC98-6E67C3F0D87D}" destId="{FCE4B295-121D-40F2-B33D-BBC9ABA407EB}" srcOrd="0" destOrd="0" parTransId="{DC175DD8-F28A-427C-9C1B-B072507D279C}" sibTransId="{88927568-413A-4FD6-A1FE-AB2595E6CCEF}"/>
    <dgm:cxn modelId="{156B4332-1B72-4DF6-99D5-90A7301AB64B}" type="presOf" srcId="{08201E02-FA80-4E69-AA01-F91B63F206C5}" destId="{BCF1D4F3-511C-47F6-903E-96B259D864D1}" srcOrd="0" destOrd="0" presId="urn:microsoft.com/office/officeart/2005/8/layout/hierarchy2"/>
    <dgm:cxn modelId="{0BB5F7FB-9587-484D-A083-2B738668B354}" type="presOf" srcId="{3DBFEBDA-7A13-4027-B1A2-3F0FBF5A1A49}" destId="{CBD456EB-0FD0-4A33-B815-BD1B71C3156F}" srcOrd="0" destOrd="0" presId="urn:microsoft.com/office/officeart/2005/8/layout/hierarchy2"/>
    <dgm:cxn modelId="{766BB8CC-5C3F-4520-99F0-490A9E2AD061}" type="presOf" srcId="{DC175DD8-F28A-427C-9C1B-B072507D279C}" destId="{A2C49FDF-9CEE-4A21-BA56-D266FE9F049E}" srcOrd="1" destOrd="0" presId="urn:microsoft.com/office/officeart/2005/8/layout/hierarchy2"/>
    <dgm:cxn modelId="{B6307329-2CF9-48B6-9D1F-B66799E48D6F}" srcId="{56108E50-3A16-438C-A7F6-70BFA4BE5291}" destId="{04AD7C51-C4C2-4712-BC98-6E67C3F0D87D}" srcOrd="0" destOrd="0" parTransId="{3DBFEBDA-7A13-4027-B1A2-3F0FBF5A1A49}" sibTransId="{5F2F9E9F-03AF-43C8-AD3B-433C095A5322}"/>
    <dgm:cxn modelId="{9B0516FB-FADB-4A93-B50F-7A7711B92B8C}" type="presOf" srcId="{DC175DD8-F28A-427C-9C1B-B072507D279C}" destId="{9FFC8430-C34F-41DB-89DC-9A37C266F2A9}" srcOrd="0" destOrd="0" presId="urn:microsoft.com/office/officeart/2005/8/layout/hierarchy2"/>
    <dgm:cxn modelId="{7977812B-77A9-41DC-A876-E3F260EA737B}" type="presOf" srcId="{56108E50-3A16-438C-A7F6-70BFA4BE5291}" destId="{857DC534-8102-4755-8C67-A374F4328A33}" srcOrd="0" destOrd="0" presId="urn:microsoft.com/office/officeart/2005/8/layout/hierarchy2"/>
    <dgm:cxn modelId="{77ED9748-A35C-429B-A3E2-0C3674DAE410}" type="presOf" srcId="{597EE97E-15DD-498B-AB7F-EAE9F8D881BC}" destId="{4954357E-AB1B-45E0-81B2-E73E4DEE0B79}" srcOrd="1" destOrd="0" presId="urn:microsoft.com/office/officeart/2005/8/layout/hierarchy2"/>
    <dgm:cxn modelId="{11197EBB-B287-42BD-BB60-A259DF8DC17F}" type="presOf" srcId="{FCE4B295-121D-40F2-B33D-BBC9ABA407EB}" destId="{DECC0850-204E-4806-BC15-002D9D89CC64}" srcOrd="0" destOrd="0" presId="urn:microsoft.com/office/officeart/2005/8/layout/hierarchy2"/>
    <dgm:cxn modelId="{DA09C59A-D4AE-4A6C-B541-B9795D9679E8}" srcId="{0D5515D1-DB67-4BC6-9501-197ED959DB2A}" destId="{83C3869B-9A52-4F49-B616-803D089CE9D0}" srcOrd="0" destOrd="0" parTransId="{597EE97E-15DD-498B-AB7F-EAE9F8D881BC}" sibTransId="{1FB8D97A-3B30-4C89-8D71-1F5991325DCC}"/>
    <dgm:cxn modelId="{CE54907E-B7C1-446C-8DC6-CDB890ED269C}" type="presOf" srcId="{04AD7C51-C4C2-4712-BC98-6E67C3F0D87D}" destId="{A9E9D8A6-73E7-4D8E-B8F9-F9B939EE6961}" srcOrd="0" destOrd="0" presId="urn:microsoft.com/office/officeart/2005/8/layout/hierarchy2"/>
    <dgm:cxn modelId="{ACE5D53B-4431-4A21-83BA-673BEC16B216}" type="presOf" srcId="{0D5515D1-DB67-4BC6-9501-197ED959DB2A}" destId="{8F7162B8-0387-4C2C-B0C5-C8690C96D853}" srcOrd="0" destOrd="0" presId="urn:microsoft.com/office/officeart/2005/8/layout/hierarchy2"/>
    <dgm:cxn modelId="{022062CC-1918-4EBD-A563-E7A637D8AB00}" srcId="{AB76E59F-4506-4795-AA5B-900674A1325A}" destId="{56108E50-3A16-438C-A7F6-70BFA4BE5291}" srcOrd="0" destOrd="0" parTransId="{0BD37B3B-855E-41C9-92EB-A86623C5F6C0}" sibTransId="{F4EF52D0-401E-4597-B648-08DE7683E704}"/>
    <dgm:cxn modelId="{3D2C97B0-4CDE-4DA0-B2FC-459F5F56100E}" type="presOf" srcId="{08201E02-FA80-4E69-AA01-F91B63F206C5}" destId="{380AF0D1-A302-4D37-8C89-E84C19D9E8B0}" srcOrd="1" destOrd="0" presId="urn:microsoft.com/office/officeart/2005/8/layout/hierarchy2"/>
    <dgm:cxn modelId="{2C4E14F7-8E63-487F-BF3C-617E9A633501}" type="presOf" srcId="{AB76E59F-4506-4795-AA5B-900674A1325A}" destId="{6560437A-81D5-477E-B9AB-29635D771D08}" srcOrd="0" destOrd="0" presId="urn:microsoft.com/office/officeart/2005/8/layout/hierarchy2"/>
    <dgm:cxn modelId="{29127334-F9E0-4224-B80E-A4F9A67D022B}" srcId="{56108E50-3A16-438C-A7F6-70BFA4BE5291}" destId="{0D5515D1-DB67-4BC6-9501-197ED959DB2A}" srcOrd="1" destOrd="0" parTransId="{08201E02-FA80-4E69-AA01-F91B63F206C5}" sibTransId="{3B2A3CE1-27B5-4041-A21C-8EDD34C92150}"/>
    <dgm:cxn modelId="{ADB1FBBB-D9D5-4012-B148-1F102B40D5A0}" type="presOf" srcId="{3DBFEBDA-7A13-4027-B1A2-3F0FBF5A1A49}" destId="{83689C24-3C28-4B0B-8F83-1F8661C00A48}" srcOrd="1" destOrd="0" presId="urn:microsoft.com/office/officeart/2005/8/layout/hierarchy2"/>
    <dgm:cxn modelId="{531C1D32-1C77-476F-9393-41836205252B}" type="presOf" srcId="{597EE97E-15DD-498B-AB7F-EAE9F8D881BC}" destId="{3F02D427-4305-4388-9451-AE5A8A932C0F}" srcOrd="0" destOrd="0" presId="urn:microsoft.com/office/officeart/2005/8/layout/hierarchy2"/>
    <dgm:cxn modelId="{92C515A4-D9CD-4B7F-8C67-F9930C552F52}" type="presParOf" srcId="{6560437A-81D5-477E-B9AB-29635D771D08}" destId="{BF7D2BAE-DEEA-4BEF-9465-16F0651B2E3E}" srcOrd="0" destOrd="0" presId="urn:microsoft.com/office/officeart/2005/8/layout/hierarchy2"/>
    <dgm:cxn modelId="{345A60C2-C79F-42D8-90DB-49CDF6BCEC15}" type="presParOf" srcId="{BF7D2BAE-DEEA-4BEF-9465-16F0651B2E3E}" destId="{857DC534-8102-4755-8C67-A374F4328A33}" srcOrd="0" destOrd="0" presId="urn:microsoft.com/office/officeart/2005/8/layout/hierarchy2"/>
    <dgm:cxn modelId="{F84D2914-822C-4136-B803-96F135331618}" type="presParOf" srcId="{BF7D2BAE-DEEA-4BEF-9465-16F0651B2E3E}" destId="{8B276B2D-38D2-4911-A21E-BB09DE04D9E1}" srcOrd="1" destOrd="0" presId="urn:microsoft.com/office/officeart/2005/8/layout/hierarchy2"/>
    <dgm:cxn modelId="{907AB48C-A561-483F-85C4-E47C1DE3184A}" type="presParOf" srcId="{8B276B2D-38D2-4911-A21E-BB09DE04D9E1}" destId="{CBD456EB-0FD0-4A33-B815-BD1B71C3156F}" srcOrd="0" destOrd="0" presId="urn:microsoft.com/office/officeart/2005/8/layout/hierarchy2"/>
    <dgm:cxn modelId="{8D53CF5B-FDB0-46D3-8DF1-E592533096F5}" type="presParOf" srcId="{CBD456EB-0FD0-4A33-B815-BD1B71C3156F}" destId="{83689C24-3C28-4B0B-8F83-1F8661C00A48}" srcOrd="0" destOrd="0" presId="urn:microsoft.com/office/officeart/2005/8/layout/hierarchy2"/>
    <dgm:cxn modelId="{DB161B1D-1C80-453D-947C-2A0789C257DE}" type="presParOf" srcId="{8B276B2D-38D2-4911-A21E-BB09DE04D9E1}" destId="{EE014BBD-97F4-4BD9-A6AF-2889ADAE66B6}" srcOrd="1" destOrd="0" presId="urn:microsoft.com/office/officeart/2005/8/layout/hierarchy2"/>
    <dgm:cxn modelId="{947A068C-776A-4C3A-9FE3-B6958D2F05A2}" type="presParOf" srcId="{EE014BBD-97F4-4BD9-A6AF-2889ADAE66B6}" destId="{A9E9D8A6-73E7-4D8E-B8F9-F9B939EE6961}" srcOrd="0" destOrd="0" presId="urn:microsoft.com/office/officeart/2005/8/layout/hierarchy2"/>
    <dgm:cxn modelId="{277B841B-5512-413F-BEC7-4B2D747BB2BA}" type="presParOf" srcId="{EE014BBD-97F4-4BD9-A6AF-2889ADAE66B6}" destId="{3526A7B7-CA72-4162-8C21-D2D00C6E66BE}" srcOrd="1" destOrd="0" presId="urn:microsoft.com/office/officeart/2005/8/layout/hierarchy2"/>
    <dgm:cxn modelId="{5B6A9D63-A964-450B-887C-AF791A1C615B}" type="presParOf" srcId="{3526A7B7-CA72-4162-8C21-D2D00C6E66BE}" destId="{9FFC8430-C34F-41DB-89DC-9A37C266F2A9}" srcOrd="0" destOrd="0" presId="urn:microsoft.com/office/officeart/2005/8/layout/hierarchy2"/>
    <dgm:cxn modelId="{BB23E620-8147-479D-A5B1-0DE646B3663E}" type="presParOf" srcId="{9FFC8430-C34F-41DB-89DC-9A37C266F2A9}" destId="{A2C49FDF-9CEE-4A21-BA56-D266FE9F049E}" srcOrd="0" destOrd="0" presId="urn:microsoft.com/office/officeart/2005/8/layout/hierarchy2"/>
    <dgm:cxn modelId="{5BBE887A-C9E3-484E-AE2A-96A47727CBA4}" type="presParOf" srcId="{3526A7B7-CA72-4162-8C21-D2D00C6E66BE}" destId="{E48CD832-8CC7-4AB4-8CE8-E91D93E00D24}" srcOrd="1" destOrd="0" presId="urn:microsoft.com/office/officeart/2005/8/layout/hierarchy2"/>
    <dgm:cxn modelId="{2AFF46AF-3896-4ADA-A18E-CE60539FABEA}" type="presParOf" srcId="{E48CD832-8CC7-4AB4-8CE8-E91D93E00D24}" destId="{DECC0850-204E-4806-BC15-002D9D89CC64}" srcOrd="0" destOrd="0" presId="urn:microsoft.com/office/officeart/2005/8/layout/hierarchy2"/>
    <dgm:cxn modelId="{A19C318C-2133-49F8-81A0-72892F836EB5}" type="presParOf" srcId="{E48CD832-8CC7-4AB4-8CE8-E91D93E00D24}" destId="{77EEB12D-68A6-41B0-A4D7-428AE3336A1C}" srcOrd="1" destOrd="0" presId="urn:microsoft.com/office/officeart/2005/8/layout/hierarchy2"/>
    <dgm:cxn modelId="{8CDA246B-5B76-4700-A890-40428EE768BE}" type="presParOf" srcId="{8B276B2D-38D2-4911-A21E-BB09DE04D9E1}" destId="{BCF1D4F3-511C-47F6-903E-96B259D864D1}" srcOrd="2" destOrd="0" presId="urn:microsoft.com/office/officeart/2005/8/layout/hierarchy2"/>
    <dgm:cxn modelId="{719E77CB-1C25-40C4-B69C-4040E5472526}" type="presParOf" srcId="{BCF1D4F3-511C-47F6-903E-96B259D864D1}" destId="{380AF0D1-A302-4D37-8C89-E84C19D9E8B0}" srcOrd="0" destOrd="0" presId="urn:microsoft.com/office/officeart/2005/8/layout/hierarchy2"/>
    <dgm:cxn modelId="{52892537-117D-4D61-B4F9-DB58672CB866}" type="presParOf" srcId="{8B276B2D-38D2-4911-A21E-BB09DE04D9E1}" destId="{6E35F24B-E796-4F61-8E43-F50C05DABC7A}" srcOrd="3" destOrd="0" presId="urn:microsoft.com/office/officeart/2005/8/layout/hierarchy2"/>
    <dgm:cxn modelId="{A8D15FC5-7F6F-45DA-9D03-091F47C72192}" type="presParOf" srcId="{6E35F24B-E796-4F61-8E43-F50C05DABC7A}" destId="{8F7162B8-0387-4C2C-B0C5-C8690C96D853}" srcOrd="0" destOrd="0" presId="urn:microsoft.com/office/officeart/2005/8/layout/hierarchy2"/>
    <dgm:cxn modelId="{94BCD382-A329-4862-A58D-AF195ECD1088}" type="presParOf" srcId="{6E35F24B-E796-4F61-8E43-F50C05DABC7A}" destId="{4422AD42-8553-4B20-81E4-718AD17A22AA}" srcOrd="1" destOrd="0" presId="urn:microsoft.com/office/officeart/2005/8/layout/hierarchy2"/>
    <dgm:cxn modelId="{79A46775-2976-4EA9-8C2D-AF010B546562}" type="presParOf" srcId="{4422AD42-8553-4B20-81E4-718AD17A22AA}" destId="{3F02D427-4305-4388-9451-AE5A8A932C0F}" srcOrd="0" destOrd="0" presId="urn:microsoft.com/office/officeart/2005/8/layout/hierarchy2"/>
    <dgm:cxn modelId="{B3234BCC-C77D-4411-B9E4-5EA1D9FAF6A4}" type="presParOf" srcId="{3F02D427-4305-4388-9451-AE5A8A932C0F}" destId="{4954357E-AB1B-45E0-81B2-E73E4DEE0B79}" srcOrd="0" destOrd="0" presId="urn:microsoft.com/office/officeart/2005/8/layout/hierarchy2"/>
    <dgm:cxn modelId="{5C22DF5C-9E94-4E89-A6C3-0967010C1A11}" type="presParOf" srcId="{4422AD42-8553-4B20-81E4-718AD17A22AA}" destId="{881179E7-7498-4FA0-9CDE-51E72C09CA4E}" srcOrd="1" destOrd="0" presId="urn:microsoft.com/office/officeart/2005/8/layout/hierarchy2"/>
    <dgm:cxn modelId="{FC0DD3BD-DAFF-4ADC-96AB-D973E3588154}" type="presParOf" srcId="{881179E7-7498-4FA0-9CDE-51E72C09CA4E}" destId="{F4DCEA27-8134-40E6-BD60-20BC0D638C7B}" srcOrd="0" destOrd="0" presId="urn:microsoft.com/office/officeart/2005/8/layout/hierarchy2"/>
    <dgm:cxn modelId="{A31A833D-0A31-47BE-B65D-E2C6E77CCCBF}" type="presParOf" srcId="{881179E7-7498-4FA0-9CDE-51E72C09CA4E}" destId="{35872966-404B-4317-9B9B-F7A4A45437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DC534-8102-4755-8C67-A374F4328A33}">
      <dsp:nvSpPr>
        <dsp:cNvPr id="0" name=""/>
        <dsp:cNvSpPr/>
      </dsp:nvSpPr>
      <dsp:spPr>
        <a:xfrm>
          <a:off x="158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>
              <a:latin typeface="Britannic Bold" panose="020B0903060703020204" pitchFamily="34" charset="0"/>
            </a:rPr>
            <a:t>Gestión del aula</a:t>
          </a:r>
          <a:endParaRPr lang="es-CL" sz="2100" kern="1200" dirty="0">
            <a:latin typeface="Britannic Bold" panose="020B0903060703020204" pitchFamily="34" charset="0"/>
          </a:endParaRPr>
        </a:p>
      </dsp:txBody>
      <dsp:txXfrm>
        <a:off x="25068" y="1654637"/>
        <a:ext cx="1556412" cy="754725"/>
      </dsp:txXfrm>
    </dsp:sp>
    <dsp:sp modelId="{CBD456EB-0FD0-4A33-B815-BD1B71C3156F}">
      <dsp:nvSpPr>
        <dsp:cNvPr id="0" name=""/>
        <dsp:cNvSpPr/>
      </dsp:nvSpPr>
      <dsp:spPr>
        <a:xfrm rot="19457599">
          <a:off x="1530725" y="1783760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905891" y="1781769"/>
        <a:ext cx="39491" cy="39491"/>
      </dsp:txXfrm>
    </dsp:sp>
    <dsp:sp modelId="{A9E9D8A6-73E7-4D8E-B8F9-F9B939EE6961}">
      <dsp:nvSpPr>
        <dsp:cNvPr id="0" name=""/>
        <dsp:cNvSpPr/>
      </dsp:nvSpPr>
      <dsp:spPr>
        <a:xfrm>
          <a:off x="2246312" y="1170185"/>
          <a:ext cx="1603374" cy="801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>
              <a:latin typeface="Britannic Bold" panose="020B0903060703020204" pitchFamily="34" charset="0"/>
            </a:rPr>
            <a:t>Intervención</a:t>
          </a:r>
          <a:r>
            <a:rPr lang="es-CL" sz="2100" kern="1200" dirty="0" smtClean="0"/>
            <a:t> </a:t>
          </a:r>
          <a:endParaRPr lang="es-CL" sz="2100" kern="1200" dirty="0"/>
        </a:p>
      </dsp:txBody>
      <dsp:txXfrm>
        <a:off x="2269793" y="1193666"/>
        <a:ext cx="1556412" cy="754725"/>
      </dsp:txXfrm>
    </dsp:sp>
    <dsp:sp modelId="{9FFC8430-C34F-41DB-89DC-9A37C266F2A9}">
      <dsp:nvSpPr>
        <dsp:cNvPr id="0" name=""/>
        <dsp:cNvSpPr/>
      </dsp:nvSpPr>
      <dsp:spPr>
        <a:xfrm>
          <a:off x="3849687" y="1553275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4154328" y="1554995"/>
        <a:ext cx="32067" cy="32067"/>
      </dsp:txXfrm>
    </dsp:sp>
    <dsp:sp modelId="{DECC0850-204E-4806-BC15-002D9D89CC64}">
      <dsp:nvSpPr>
        <dsp:cNvPr id="0" name=""/>
        <dsp:cNvSpPr/>
      </dsp:nvSpPr>
      <dsp:spPr>
        <a:xfrm>
          <a:off x="4491037" y="1170185"/>
          <a:ext cx="1603374" cy="8016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Foco reactivo.</a:t>
          </a:r>
          <a:endParaRPr lang="es-CL" sz="2100" kern="1200" dirty="0"/>
        </a:p>
      </dsp:txBody>
      <dsp:txXfrm>
        <a:off x="4514518" y="1193666"/>
        <a:ext cx="1556412" cy="754725"/>
      </dsp:txXfrm>
    </dsp:sp>
    <dsp:sp modelId="{BCF1D4F3-511C-47F6-903E-96B259D864D1}">
      <dsp:nvSpPr>
        <dsp:cNvPr id="0" name=""/>
        <dsp:cNvSpPr/>
      </dsp:nvSpPr>
      <dsp:spPr>
        <a:xfrm rot="2142401">
          <a:off x="1530725" y="2244731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905891" y="2242739"/>
        <a:ext cx="39491" cy="39491"/>
      </dsp:txXfrm>
    </dsp:sp>
    <dsp:sp modelId="{8F7162B8-0387-4C2C-B0C5-C8690C96D853}">
      <dsp:nvSpPr>
        <dsp:cNvPr id="0" name=""/>
        <dsp:cNvSpPr/>
      </dsp:nvSpPr>
      <dsp:spPr>
        <a:xfrm>
          <a:off x="2246312" y="2092126"/>
          <a:ext cx="1603374" cy="801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>
              <a:latin typeface="Britannic Bold" panose="020B0903060703020204" pitchFamily="34" charset="0"/>
            </a:rPr>
            <a:t>Prevención </a:t>
          </a:r>
          <a:endParaRPr lang="es-CL" sz="2100" kern="1200" dirty="0">
            <a:latin typeface="Britannic Bold" panose="020B0903060703020204" pitchFamily="34" charset="0"/>
          </a:endParaRPr>
        </a:p>
      </dsp:txBody>
      <dsp:txXfrm>
        <a:off x="2269793" y="2115607"/>
        <a:ext cx="1556412" cy="754725"/>
      </dsp:txXfrm>
    </dsp:sp>
    <dsp:sp modelId="{3F02D427-4305-4388-9451-AE5A8A932C0F}">
      <dsp:nvSpPr>
        <dsp:cNvPr id="0" name=""/>
        <dsp:cNvSpPr/>
      </dsp:nvSpPr>
      <dsp:spPr>
        <a:xfrm>
          <a:off x="3849687" y="2475216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4154328" y="2476936"/>
        <a:ext cx="32067" cy="32067"/>
      </dsp:txXfrm>
    </dsp:sp>
    <dsp:sp modelId="{F4DCEA27-8134-40E6-BD60-20BC0D638C7B}">
      <dsp:nvSpPr>
        <dsp:cNvPr id="0" name=""/>
        <dsp:cNvSpPr/>
      </dsp:nvSpPr>
      <dsp:spPr>
        <a:xfrm>
          <a:off x="4491037" y="2092126"/>
          <a:ext cx="1603374" cy="8016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Anticipar.</a:t>
          </a:r>
          <a:endParaRPr lang="es-CL" sz="2100" kern="1200" dirty="0"/>
        </a:p>
      </dsp:txBody>
      <dsp:txXfrm>
        <a:off x="4514518" y="2115607"/>
        <a:ext cx="1556412" cy="754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82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399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8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88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65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53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30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42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365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51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800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16FA-4E54-47DE-8DA7-8AAB7EC9DC65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A8FB-6D40-428F-8C43-7F0C6438D5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0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entesaldia.com/2019/01/27/estrategias-para-mejorar-la-disciplina-y-la-convivencia-en-el-aula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3989" y="2132856"/>
            <a:ext cx="777686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3200" u="sng" dirty="0" smtClean="0">
                <a:latin typeface="Britannic Bold" panose="020B0903060703020204" pitchFamily="34" charset="0"/>
              </a:rPr>
              <a:t>Gestión de </a:t>
            </a:r>
            <a:r>
              <a:rPr lang="es-CL" sz="3200" u="sng" dirty="0" smtClean="0">
                <a:latin typeface="Britannic Bold" panose="020B0903060703020204" pitchFamily="34" charset="0"/>
              </a:rPr>
              <a:t>aula</a:t>
            </a:r>
            <a:endParaRPr lang="es-CL" sz="3200" u="sng" dirty="0">
              <a:latin typeface="Britannic Bold" panose="020B0903060703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47716" y="4516863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Bradley Hand ITC" panose="03070402050302030203" pitchFamily="66" charset="0"/>
              </a:rPr>
              <a:t>Profesora María Cristina Chandía Irribarra.</a:t>
            </a:r>
          </a:p>
          <a:p>
            <a:pPr algn="ctr"/>
            <a:r>
              <a:rPr lang="es-CL" b="1" dirty="0" smtClean="0">
                <a:latin typeface="Bradley Hand ITC" panose="03070402050302030203" pitchFamily="66" charset="0"/>
              </a:rPr>
              <a:t>Julio, 2020.</a:t>
            </a:r>
            <a:endParaRPr lang="es-CL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85502" y="1446562"/>
            <a:ext cx="82629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u="sng" dirty="0" smtClean="0"/>
              <a:t>Desarrollar el cuidado y las relaciones de apoyo entre y con los </a:t>
            </a:r>
            <a:r>
              <a:rPr lang="es-MX" sz="2000" u="sng" dirty="0"/>
              <a:t>estudiantes: </a:t>
            </a:r>
            <a:r>
              <a:rPr lang="es-MX" sz="2000" dirty="0"/>
              <a:t>Por ejemplo: Organizar que un grupo de estudiantes esté a cargo de llamar por teléfono a los que faltan para saber qué les ocurre y si necesitan ayuda de algún tipo. </a:t>
            </a:r>
            <a:endParaRPr lang="es-MX" sz="20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0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u="sng" dirty="0" smtClean="0"/>
              <a:t>Potenciar </a:t>
            </a:r>
            <a:r>
              <a:rPr lang="es-MX" sz="2000" u="sng" dirty="0"/>
              <a:t>actividades que impliquen la organización y gestión de grupos</a:t>
            </a:r>
            <a:r>
              <a:rPr lang="es-MX" sz="2000" dirty="0"/>
              <a:t>: definir roles y funciones para cada miembro del grupo de manera que quede claro las responsabilidades y los tiempos que se deben destinar a realizar las tareas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76470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2400" dirty="0" smtClean="0">
                <a:latin typeface="Britannic Bold" panose="020B0903060703020204" pitchFamily="34" charset="0"/>
              </a:rPr>
              <a:t>¿Cómo gestionar el aula?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16761" y="5856729"/>
            <a:ext cx="7171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CL" sz="1400" dirty="0" err="1" smtClean="0"/>
              <a:t>Evertson</a:t>
            </a:r>
            <a:r>
              <a:rPr lang="es-CL" sz="1400" dirty="0" smtClean="0"/>
              <a:t> &amp; </a:t>
            </a:r>
            <a:r>
              <a:rPr lang="es-CL" sz="1400" dirty="0" err="1" smtClean="0"/>
              <a:t>Weinstein</a:t>
            </a:r>
            <a:r>
              <a:rPr lang="es-CL" sz="1400" dirty="0" smtClean="0"/>
              <a:t> (2006) en </a:t>
            </a:r>
            <a:r>
              <a:rPr lang="es-MX" sz="1400" dirty="0" smtClean="0"/>
              <a:t>Pardo, A. (2018). Desafíos de la gestión de aula. Ficha VALORAS. </a:t>
            </a:r>
          </a:p>
          <a:p>
            <a:pPr algn="just"/>
            <a:r>
              <a:rPr lang="es-MX" sz="1400" dirty="0" smtClean="0"/>
              <a:t>Disponible en Centro de Recursos VALORAS: www.valoras.uc.cl</a:t>
            </a:r>
            <a:r>
              <a:rPr lang="es-CL" sz="1400" dirty="0" smtClean="0"/>
              <a:t>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5289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412776"/>
            <a:ext cx="76328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u="sng" dirty="0"/>
              <a:t>Organizar e implementar instrucciones en la clase de manera de ayudar a los estudiantes a aprender de una manera más eficaz: </a:t>
            </a:r>
            <a:r>
              <a:rPr lang="es-MX" dirty="0"/>
              <a:t>Por ejemplo: Si la actividad tiene como objetivo el ubicar las ideas centrales de un texto, sugerir a los estudiantes al inicio de la actividad, que mientras lean vayan destacando con colores aquellas frases o ideas que ayuden a focalizar la idea central.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u="sng" dirty="0"/>
              <a:t>Utilizar intervenciones apropiadas breves y precisas, para ayudar a aquellos estudiantes que tienen problemas de conducta: </a:t>
            </a:r>
            <a:r>
              <a:rPr lang="es-MX" dirty="0"/>
              <a:t>Por ejemplo: Acercarse a ellos o ellas y preguntarles en voz baja qué les está incomodando como para tener esa conducta.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9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85071" y="908720"/>
            <a:ext cx="6530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Factores que intervienen en la Gestión de Aula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1844824"/>
            <a:ext cx="8280920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u="sng" dirty="0" smtClean="0"/>
              <a:t>Establecimiento de normas y </a:t>
            </a:r>
            <a:r>
              <a:rPr lang="es-MX" u="sng" dirty="0"/>
              <a:t>procedimientos: </a:t>
            </a:r>
            <a:r>
              <a:rPr lang="es-MX" dirty="0"/>
              <a:t>implica el considerar las expectativas en torno al comportamiento, los inicios y términos de clases, transiciones entre una actividad y otra, la disposición de la sala y de los elementos para trabajar</a:t>
            </a:r>
            <a:r>
              <a:rPr lang="es-MX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MX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u="sng" dirty="0" smtClean="0"/>
              <a:t>Intervenciones disciplinarias efectivas: </a:t>
            </a:r>
            <a:r>
              <a:rPr lang="es-MX" dirty="0"/>
              <a:t>intervenciones que apuntan a que los estudiantes fortalezcan las conductas esperadas más que aquellas que obstaculizan las relaciones y el aprendizaje. Por ejemplo: al llegar a una clase, felicitar y agradecer a aquellos estudiantes que están con sus materiales listos para trabajar más que focalizarse y molestarse con aquellos que están distraídos y conversando</a:t>
            </a:r>
            <a:r>
              <a:rPr lang="es-MX" dirty="0" smtClean="0"/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19654" y="5949280"/>
            <a:ext cx="6061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dirty="0" err="1" smtClean="0"/>
              <a:t>Marzano</a:t>
            </a:r>
            <a:r>
              <a:rPr lang="es-CL" sz="1400" dirty="0" smtClean="0"/>
              <a:t> (2003) </a:t>
            </a:r>
            <a:r>
              <a:rPr lang="es-MX" sz="1400" dirty="0" smtClean="0"/>
              <a:t>Pardo, A. (2018). Desafíos de la gestión de aula. Ficha VALORAS. </a:t>
            </a:r>
          </a:p>
          <a:p>
            <a:r>
              <a:rPr lang="es-MX" sz="1400" dirty="0" smtClean="0"/>
              <a:t>Disponible en Centro de Recursos VALORAS: www.valoras.uc.cl</a:t>
            </a:r>
            <a:r>
              <a:rPr lang="es-CL" sz="1400" dirty="0" smtClean="0"/>
              <a:t>          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595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484784"/>
            <a:ext cx="7848872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u="sng" dirty="0" smtClean="0"/>
              <a:t>Disposición mental:</a:t>
            </a:r>
            <a:r>
              <a:rPr lang="es-CL" dirty="0" smtClean="0"/>
              <a:t> </a:t>
            </a:r>
            <a:r>
              <a:rPr lang="es-MX" dirty="0" smtClean="0"/>
              <a:t>dice </a:t>
            </a:r>
            <a:r>
              <a:rPr lang="es-MX" dirty="0"/>
              <a:t>relación con la disposición que deben tener los estudiantes para poder involucrarse con el flujo de la clase, un estado mental de tranquilidad y concentración. Para propiciar este estado mental, el docente debe estar atento a toda posibilidad de intervención sutil, por ejemplo, una mirada asertiva o si alguien esta distraído pasar cerca de ese estudiante para que se pueda focalizar. Para de este modo, poder continuar la clase con tranquilidad, dejando a un lado factores externos que podrían hacer perder el hilo de lo que se está trabajando</a:t>
            </a:r>
            <a:r>
              <a:rPr lang="es-MX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48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556792"/>
            <a:ext cx="8208912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u="sng" dirty="0"/>
              <a:t>Conciencia de los estudiantes de su responsabilidad y autonomía:</a:t>
            </a:r>
            <a:r>
              <a:rPr lang="es-MX" dirty="0"/>
              <a:t> se refiere al desarrollo de la autoconciencia de los estudiantes entregando a ellos el control de sí mismos. </a:t>
            </a:r>
            <a:r>
              <a:rPr lang="es-MX" dirty="0" smtClean="0"/>
              <a:t>Por ejemplo</a:t>
            </a:r>
            <a:r>
              <a:rPr lang="es-MX" dirty="0"/>
              <a:t>: Al dar una tarea grupal que tendrá varias revisiones de proceso, destinar un tiempo para que cada grupo se ponga de acuerdo en elaborar un cronograma que incluya las tareas y sus respectivas fechas de entrega parcial del trabajo, de modo que puedan ir monitoreando su progreso.</a:t>
            </a:r>
          </a:p>
        </p:txBody>
      </p:sp>
    </p:spTree>
    <p:extLst>
      <p:ext uri="{BB962C8B-B14F-4D97-AF65-F5344CB8AC3E}">
        <p14:creationId xmlns:p14="http://schemas.microsoft.com/office/powerpoint/2010/main" val="14566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32774" y="908720"/>
            <a:ext cx="3435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Estrategias para el aula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916831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Establecer normas de clases o expectativas de conductas.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Organización de la clase.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Refuerzo positivo.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Establecer compromisos.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Apoyo psicológico.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L" sz="2000" dirty="0" smtClean="0"/>
              <a:t>Tacto pedagógico.</a:t>
            </a:r>
          </a:p>
        </p:txBody>
      </p:sp>
    </p:spTree>
    <p:extLst>
      <p:ext uri="{BB962C8B-B14F-4D97-AF65-F5344CB8AC3E}">
        <p14:creationId xmlns:p14="http://schemas.microsoft.com/office/powerpoint/2010/main" val="35457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11325" y="908720"/>
            <a:ext cx="3278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Preguntas de reflexión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5324" y="1876025"/>
            <a:ext cx="81071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¿</a:t>
            </a:r>
            <a:r>
              <a:rPr lang="es-MX" dirty="0"/>
              <a:t>Desde qué enfoque -prevención o </a:t>
            </a:r>
            <a:r>
              <a:rPr lang="es-MX" dirty="0" smtClean="0"/>
              <a:t>intervención- </a:t>
            </a:r>
            <a:r>
              <a:rPr lang="es-MX" dirty="0"/>
              <a:t>estoy gestionando las clases?, ¿Qué me hace decir eso?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Si </a:t>
            </a:r>
            <a:r>
              <a:rPr lang="es-MX" dirty="0"/>
              <a:t>pienso en los factores para una buena gestión de aula ¿En cuáles pienso que tengo un buen desarrollo y en cuáles necesito un mayor avance?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MX" dirty="0" smtClean="0"/>
              <a:t>Antes </a:t>
            </a:r>
            <a:r>
              <a:rPr lang="es-MX" dirty="0"/>
              <a:t>de leer este texto… ¿Qué pensaba que era una Gestión de Aula? ¿Qué pienso ahora? </a:t>
            </a:r>
          </a:p>
        </p:txBody>
      </p:sp>
    </p:spTree>
    <p:extLst>
      <p:ext uri="{BB962C8B-B14F-4D97-AF65-F5344CB8AC3E}">
        <p14:creationId xmlns:p14="http://schemas.microsoft.com/office/powerpoint/2010/main" val="15887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11836" y="908720"/>
            <a:ext cx="1877437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Bibliografía 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2142" y="1515840"/>
            <a:ext cx="7890298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/>
              <a:t>Barrera M. y Valencia P. (2008) Manual de Apoyo para Docentes: estrategias de manejo conductual en aula. Creado a partir de experiencias concretas en Recoleta y Puente Alto</a:t>
            </a:r>
            <a:r>
              <a:rPr lang="es-MX" sz="2000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err="1" smtClean="0"/>
              <a:t>Banz</a:t>
            </a:r>
            <a:r>
              <a:rPr lang="es-MX" sz="2000" dirty="0"/>
              <a:t>, C. (2015). La disciplina como proceso formativo. Ficha VALORAS actualizada. 1ª edición año 2008. Disponible en Centro de Recursos VALORAS: www.valorasuc.cl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/>
              <a:t>Pardo</a:t>
            </a:r>
            <a:r>
              <a:rPr lang="es-MX" sz="2000" dirty="0"/>
              <a:t>, A. (2018). </a:t>
            </a:r>
            <a:r>
              <a:rPr lang="es-MX" sz="2000" i="1" dirty="0"/>
              <a:t>Desafíos de la gestión de aula. </a:t>
            </a:r>
            <a:r>
              <a:rPr lang="es-MX" sz="2000" dirty="0"/>
              <a:t>Ficha VALORAS. Disponible en Centro de Recursos VALORAS: </a:t>
            </a:r>
            <a:r>
              <a:rPr lang="es-MX" sz="2000" dirty="0" smtClean="0"/>
              <a:t>www.valoras.uc.cl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>
                <a:hlinkClick r:id="rId2"/>
              </a:rPr>
              <a:t>https</a:t>
            </a:r>
            <a:r>
              <a:rPr lang="es-CL" sz="2000" dirty="0">
                <a:hlinkClick r:id="rId2"/>
              </a:rPr>
              <a:t>://docentesaldia.com/2019/01/27/estrategias-para-mejorar-la-disciplina-y-la-convivencia-en-el-aula/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832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844824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/>
              <a:t>Por convivencia escolar, el Ministerio de Educación entiende como “la </a:t>
            </a:r>
            <a:r>
              <a:rPr lang="es-MX" sz="2000" b="1" dirty="0" smtClean="0"/>
              <a:t>interrelación</a:t>
            </a:r>
            <a:r>
              <a:rPr lang="es-MX" sz="2000" dirty="0" smtClean="0"/>
              <a:t> entre los diferentes miembros de un establecimiento educacional (...)...No se limita a la relación entre las personas, sino que incluye las formas de interacción entre los diferentes estamentos que conforman una comunidad educativa, por lo que constituye una construcción colectiva y es responsabilidad de todos los miembros y actores educativos sin excepción” ([MINEDUC], 2002b, pp.7.</a:t>
            </a:r>
            <a:endParaRPr lang="es-CL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2068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2400" dirty="0" smtClean="0">
                <a:latin typeface="Britannic Bold" panose="020B0903060703020204" pitchFamily="34" charset="0"/>
              </a:rPr>
              <a:t>¿Qué entendemos por Convivencia escolar?</a:t>
            </a:r>
            <a:endParaRPr lang="es-CL" sz="24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620688"/>
            <a:ext cx="6552728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2400" dirty="0" smtClean="0">
                <a:latin typeface="Britannic Bold" panose="020B0903060703020204" pitchFamily="34" charset="0"/>
              </a:rPr>
              <a:t>¿Qué entendemos por disciplina?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9572" y="1700808"/>
            <a:ext cx="77408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/>
              <a:t>Toda comunidad tiene por desafío construir una manera de operar que le permita cumplir con sus objetivos, siendo necesario crear reglas básicas de funcionamiento y asignar roles para el logro de las metas de la comunidad. En este marco, se entenderá por disciplina la </a:t>
            </a:r>
            <a:r>
              <a:rPr lang="es-MX" sz="2000" b="1" dirty="0" smtClean="0"/>
              <a:t>apropiación y cumplimiento del rol</a:t>
            </a:r>
            <a:r>
              <a:rPr lang="es-MX" sz="2000" dirty="0" smtClean="0"/>
              <a:t> que cada uno de los actores tiene dentro de una comunidad organizada. </a:t>
            </a:r>
            <a:endParaRPr lang="es-CL" sz="2000" dirty="0"/>
          </a:p>
        </p:txBody>
      </p:sp>
      <p:sp>
        <p:nvSpPr>
          <p:cNvPr id="5" name="4 Rectángulo"/>
          <p:cNvSpPr/>
          <p:nvPr/>
        </p:nvSpPr>
        <p:spPr>
          <a:xfrm>
            <a:off x="719572" y="5184019"/>
            <a:ext cx="7740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err="1" smtClean="0"/>
              <a:t>Banz</a:t>
            </a:r>
            <a:r>
              <a:rPr lang="es-MX" sz="1400" dirty="0" smtClean="0"/>
              <a:t>, C. (2015). La disciplina como proceso formativo. Ficha VALORAS actualizada. 1ª edición año 2008. Disponible en Centro de Recursos VALORAS: www.valorasuc.cl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24936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62068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2400" dirty="0" smtClean="0">
                <a:latin typeface="Britannic Bold" panose="020B0903060703020204" pitchFamily="34" charset="0"/>
              </a:rPr>
              <a:t>¿Qué entendemos por indisciplina?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2060848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smtClean="0"/>
              <a:t>En la escuela, la “indisciplina” será el </a:t>
            </a:r>
            <a:r>
              <a:rPr lang="es-MX" sz="2000" b="1" dirty="0" smtClean="0"/>
              <a:t>incumplimiento de las responsabilidades</a:t>
            </a:r>
            <a:r>
              <a:rPr lang="es-MX" sz="2000" dirty="0" smtClean="0"/>
              <a:t> particulares que contribuyen al logro de los objetivos de la escuela: el aprendizaje y formación integral de los estudiantes. </a:t>
            </a:r>
            <a:endParaRPr lang="es-CL" sz="2000" dirty="0"/>
          </a:p>
        </p:txBody>
      </p:sp>
      <p:sp>
        <p:nvSpPr>
          <p:cNvPr id="4" name="3 Rectángulo"/>
          <p:cNvSpPr/>
          <p:nvPr/>
        </p:nvSpPr>
        <p:spPr>
          <a:xfrm>
            <a:off x="733427" y="5107422"/>
            <a:ext cx="7740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err="1" smtClean="0"/>
              <a:t>Banz</a:t>
            </a:r>
            <a:r>
              <a:rPr lang="es-MX" sz="1400" dirty="0" smtClean="0"/>
              <a:t>, C. (2015). La disciplina como proceso formativo. Ficha VALORAS actualizada. 1ª edición año 2008. Disponible en Centro de Recursos VALORAS: www.valorasuc.cl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477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5340" y="822826"/>
            <a:ext cx="8342348" cy="113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Habilidades que requiere desarrollar un individuo para ser </a:t>
            </a:r>
          </a:p>
          <a:p>
            <a:pPr algn="ctr"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disciplinado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2060848"/>
            <a:ext cx="73526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Autoconocimiento y Autoestima.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Conciencia y juicio moral.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La empatía.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Toma de perspectiva social.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La autorregulación.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000" dirty="0" smtClean="0"/>
              <a:t>Formación valórica.</a:t>
            </a:r>
            <a:endParaRPr lang="es-CL" sz="2000" dirty="0"/>
          </a:p>
        </p:txBody>
      </p:sp>
      <p:sp>
        <p:nvSpPr>
          <p:cNvPr id="4" name="3 Rectángulo"/>
          <p:cNvSpPr/>
          <p:nvPr/>
        </p:nvSpPr>
        <p:spPr>
          <a:xfrm>
            <a:off x="585340" y="5680412"/>
            <a:ext cx="81419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err="1"/>
              <a:t>Banz</a:t>
            </a:r>
            <a:r>
              <a:rPr lang="es-MX" sz="1400" dirty="0"/>
              <a:t>, C. (2015). La disciplina como proceso formativo. Ficha VALORAS actualizada. 1ª edición año 2008. Disponible en Centro de Recursos VALORAS: www.valorasuc.cl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6599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21999" y="836679"/>
            <a:ext cx="2302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 smtClean="0">
                <a:latin typeface="Britannic Bold" panose="020B0903060703020204" pitchFamily="34" charset="0"/>
              </a:rPr>
              <a:t>Gestión de Aula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41784" y="5085184"/>
            <a:ext cx="8262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/>
              <a:t>Pardo, A. (2018). Desafíos de la gestión de aula. Ficha VALORAS. Disponible en Centro de Recursos VALORAS: www.valoras.uc.cl</a:t>
            </a:r>
            <a:endParaRPr lang="es-CL" sz="1400" dirty="0"/>
          </a:p>
        </p:txBody>
      </p:sp>
      <p:sp>
        <p:nvSpPr>
          <p:cNvPr id="4" name="3 Rectángulo"/>
          <p:cNvSpPr/>
          <p:nvPr/>
        </p:nvSpPr>
        <p:spPr>
          <a:xfrm>
            <a:off x="755576" y="1700808"/>
            <a:ext cx="74888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 err="1" smtClean="0"/>
              <a:t>Brophy</a:t>
            </a:r>
            <a:r>
              <a:rPr lang="es-MX" sz="2000" dirty="0" smtClean="0"/>
              <a:t> (2006) plantea que la gestión de aula implica todas aquellas </a:t>
            </a:r>
            <a:r>
              <a:rPr lang="es-MX" sz="2000" b="1" dirty="0" smtClean="0"/>
              <a:t>acciones que permiten crear y mantener un ambiente de aprendizaje </a:t>
            </a:r>
            <a:r>
              <a:rPr lang="es-MX" sz="2000" dirty="0" smtClean="0"/>
              <a:t>donde se articulan instrucciones que potencian la construcción y organización de un ambiente físico del aula, estableciendo reglas y procedimientos que posibilitan la atención de los estudiantes.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1173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derecha"/>
          <p:cNvSpPr/>
          <p:nvPr/>
        </p:nvSpPr>
        <p:spPr>
          <a:xfrm>
            <a:off x="422889" y="1343294"/>
            <a:ext cx="8136904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Cambio de Paradigma </a:t>
            </a:r>
            <a:endParaRPr lang="es-CL" sz="2000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54996410"/>
              </p:ext>
            </p:extLst>
          </p:nvPr>
        </p:nvGraphicFramePr>
        <p:xfrm>
          <a:off x="611560" y="180569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164288" y="3176972"/>
            <a:ext cx="1728192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Gestión de contenido.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7164288" y="4348247"/>
            <a:ext cx="1728192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Gestión de Pacto.</a:t>
            </a:r>
            <a:endParaRPr lang="es-CL" dirty="0"/>
          </a:p>
        </p:txBody>
      </p:sp>
      <p:cxnSp>
        <p:nvCxnSpPr>
          <p:cNvPr id="10" name="9 Conector recto"/>
          <p:cNvCxnSpPr>
            <a:endCxn id="5" idx="1"/>
          </p:cNvCxnSpPr>
          <p:nvPr/>
        </p:nvCxnSpPr>
        <p:spPr>
          <a:xfrm flipV="1">
            <a:off x="6732240" y="3573016"/>
            <a:ext cx="432048" cy="6480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endCxn id="6" idx="1"/>
          </p:cNvCxnSpPr>
          <p:nvPr/>
        </p:nvCxnSpPr>
        <p:spPr>
          <a:xfrm>
            <a:off x="6697813" y="4221088"/>
            <a:ext cx="466475" cy="5232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455890" y="551723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 err="1"/>
              <a:t>Froyen</a:t>
            </a:r>
            <a:r>
              <a:rPr lang="es-CL" sz="1400" dirty="0"/>
              <a:t> e </a:t>
            </a:r>
            <a:r>
              <a:rPr lang="es-CL" sz="1400" dirty="0" err="1"/>
              <a:t>Iverson</a:t>
            </a:r>
            <a:r>
              <a:rPr lang="es-CL" sz="1400" dirty="0"/>
              <a:t> (1999) </a:t>
            </a:r>
            <a:r>
              <a:rPr lang="es-CL" sz="1400" dirty="0" smtClean="0"/>
              <a:t>en </a:t>
            </a:r>
            <a:r>
              <a:rPr lang="es-MX" sz="1400" dirty="0" smtClean="0"/>
              <a:t>Pardo</a:t>
            </a:r>
            <a:r>
              <a:rPr lang="es-MX" sz="1400" dirty="0"/>
              <a:t>, A. (2018). </a:t>
            </a:r>
            <a:r>
              <a:rPr lang="es-MX" sz="1400" i="1" dirty="0"/>
              <a:t>Desafíos de la gestión de aula. </a:t>
            </a:r>
            <a:r>
              <a:rPr lang="es-MX" sz="1400" dirty="0"/>
              <a:t>Ficha VALORAS. Disponible en Centro de Recursos VALORAS: www.valoras.uc.cl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2875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1580" y="1515556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u="sng" dirty="0" smtClean="0"/>
              <a:t>Organizan y estructurar la clase</a:t>
            </a:r>
            <a:r>
              <a:rPr lang="es-MX" sz="2000" dirty="0" smtClean="0"/>
              <a:t>: comentar con los estudiantes el objetivo de esta, que actividades se proponen desarrollar y qué esperan de ellos y ellas.</a:t>
            </a:r>
          </a:p>
          <a:p>
            <a:pPr algn="just">
              <a:lnSpc>
                <a:spcPct val="150000"/>
              </a:lnSpc>
            </a:pPr>
            <a:endParaRPr lang="es-MX" sz="2000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u="sng" dirty="0" smtClean="0"/>
              <a:t>Crean un currículum significativo y entusiasman a los estudiantes a aprender, despertando la motivación intrínseca</a:t>
            </a:r>
            <a:r>
              <a:rPr lang="es-MX" sz="2000" dirty="0" smtClean="0"/>
              <a:t>: comparten con los estudiantes acerca del sentido de estudiar lo que están viendo en las asignaturas.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620688"/>
            <a:ext cx="6552728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sz="2400" dirty="0" smtClean="0">
                <a:latin typeface="Britannic Bold" panose="020B0903060703020204" pitchFamily="34" charset="0"/>
              </a:rPr>
              <a:t>¿Cómo gestionar el aula?</a:t>
            </a:r>
            <a:endParaRPr lang="es-CL" sz="2400" dirty="0">
              <a:latin typeface="Britannic Bold" panose="020B0903060703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49288" y="5557735"/>
            <a:ext cx="7611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 smtClean="0"/>
              <a:t>Según Darling-</a:t>
            </a:r>
            <a:r>
              <a:rPr lang="es-CL" sz="1400" dirty="0" err="1" smtClean="0"/>
              <a:t>Hammond</a:t>
            </a:r>
            <a:r>
              <a:rPr lang="es-CL" sz="1400" dirty="0" smtClean="0"/>
              <a:t> &amp; </a:t>
            </a:r>
            <a:r>
              <a:rPr lang="es-CL" sz="1400" dirty="0" err="1" smtClean="0"/>
              <a:t>Bransford</a:t>
            </a:r>
            <a:r>
              <a:rPr lang="es-CL" sz="1400" dirty="0" smtClean="0"/>
              <a:t> (2005) </a:t>
            </a:r>
            <a:r>
              <a:rPr lang="es-MX" sz="1400" dirty="0" smtClean="0"/>
              <a:t>en Pardo, A. (2018). Desafíos de la gestión de aula. Ficha VALORAS. Disponible en Centro de Recursos VALORAS: www.valoras.uc.cl </a:t>
            </a:r>
            <a:r>
              <a:rPr lang="es-CL" sz="1400" dirty="0" smtClean="0"/>
              <a:t> 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6103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63887" y="1052736"/>
            <a:ext cx="77768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u="sng" dirty="0" smtClean="0"/>
              <a:t>Promueven comunidades de aprendizaje:</a:t>
            </a:r>
            <a:r>
              <a:rPr lang="es-CL" dirty="0" smtClean="0"/>
              <a:t> desarrollar </a:t>
            </a:r>
            <a:r>
              <a:rPr lang="es-MX" dirty="0" smtClean="0"/>
              <a:t>actividades que requieren del trabajo colaborativo con otros para lograr la meta de aprendizaje.</a:t>
            </a:r>
          </a:p>
          <a:p>
            <a:pPr algn="just">
              <a:lnSpc>
                <a:spcPct val="150000"/>
              </a:lnSpc>
            </a:pPr>
            <a:endParaRPr lang="es-CL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u="sng" dirty="0" smtClean="0"/>
              <a:t>Reparan y restituyen el comportamiento respetuosamente: </a:t>
            </a:r>
            <a:r>
              <a:rPr lang="es-MX" dirty="0" smtClean="0"/>
              <a:t>Por ejemplo, frente a una situación de un estudiante que interrumpe la clase, guardan la calma, se acercan al estudiante y le pregunta que le sucede genuinamente y le preguntan cómo lo pueden ayudar a que se calme.</a:t>
            </a:r>
          </a:p>
          <a:p>
            <a:pPr algn="just">
              <a:lnSpc>
                <a:spcPct val="150000"/>
              </a:lnSpc>
            </a:pPr>
            <a:endParaRPr lang="es-MX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u="sng" dirty="0" smtClean="0"/>
              <a:t>Propician el desarrollo moral: </a:t>
            </a:r>
            <a:r>
              <a:rPr lang="es-MX" dirty="0" smtClean="0"/>
              <a:t>Por ejemplo, frente a un conflicto, desarrollan la capacidad reflexiva en los estudiantes mediante la formulación de preguntas.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867544" y="6093296"/>
            <a:ext cx="7611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400" dirty="0" smtClean="0"/>
              <a:t>Según Darling-</a:t>
            </a:r>
            <a:r>
              <a:rPr lang="es-CL" sz="1400" dirty="0" err="1" smtClean="0"/>
              <a:t>Hammond</a:t>
            </a:r>
            <a:r>
              <a:rPr lang="es-CL" sz="1400" dirty="0" smtClean="0"/>
              <a:t> &amp; </a:t>
            </a:r>
            <a:r>
              <a:rPr lang="es-CL" sz="1400" dirty="0" err="1" smtClean="0"/>
              <a:t>Bransford</a:t>
            </a:r>
            <a:r>
              <a:rPr lang="es-CL" sz="1400" dirty="0" smtClean="0"/>
              <a:t> (2005) </a:t>
            </a:r>
            <a:r>
              <a:rPr lang="es-MX" sz="1400" dirty="0" smtClean="0"/>
              <a:t>en Pardo, A. (2018). Desafíos de la gestión de aula. Ficha VALORAS. Disponible en Centro de Recursos VALORAS: www.valoras.uc.cl </a:t>
            </a:r>
            <a:r>
              <a:rPr lang="es-CL" sz="1400" dirty="0" smtClean="0"/>
              <a:t> 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4674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1449</Words>
  <Application>Microsoft Office PowerPoint</Application>
  <PresentationFormat>Presentación en pantalla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36</cp:revision>
  <dcterms:created xsi:type="dcterms:W3CDTF">2020-07-20T00:22:12Z</dcterms:created>
  <dcterms:modified xsi:type="dcterms:W3CDTF">2020-07-30T01:07:25Z</dcterms:modified>
</cp:coreProperties>
</file>