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9" r:id="rId5"/>
    <p:sldId id="258" r:id="rId6"/>
    <p:sldId id="260" r:id="rId7"/>
    <p:sldId id="261" r:id="rId8"/>
    <p:sldId id="263" r:id="rId9"/>
    <p:sldId id="264" r:id="rId10"/>
    <p:sldId id="262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46" d="100"/>
          <a:sy n="46" d="100"/>
        </p:scale>
        <p:origin x="-64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45D-87E7-42EA-B85A-B609219FE8D6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3F-2A67-4AD8-B089-51BA57A055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919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45D-87E7-42EA-B85A-B609219FE8D6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3F-2A67-4AD8-B089-51BA57A055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9952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45D-87E7-42EA-B85A-B609219FE8D6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3F-2A67-4AD8-B089-51BA57A055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90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45D-87E7-42EA-B85A-B609219FE8D6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3F-2A67-4AD8-B089-51BA57A055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3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45D-87E7-42EA-B85A-B609219FE8D6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3F-2A67-4AD8-B089-51BA57A055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609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45D-87E7-42EA-B85A-B609219FE8D6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3F-2A67-4AD8-B089-51BA57A055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043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45D-87E7-42EA-B85A-B609219FE8D6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3F-2A67-4AD8-B089-51BA57A055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8803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45D-87E7-42EA-B85A-B609219FE8D6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3F-2A67-4AD8-B089-51BA57A055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937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45D-87E7-42EA-B85A-B609219FE8D6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3F-2A67-4AD8-B089-51BA57A055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9172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45D-87E7-42EA-B85A-B609219FE8D6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3F-2A67-4AD8-B089-51BA57A055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61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45D-87E7-42EA-B85A-B609219FE8D6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3F-2A67-4AD8-B089-51BA57A055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728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2445D-87E7-42EA-B85A-B609219FE8D6}" type="datetimeFigureOut">
              <a:rPr lang="es-CL" smtClean="0"/>
              <a:t>21-03-2020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E7D3F-2A67-4AD8-B089-51BA57A055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153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b="1" dirty="0" smtClean="0"/>
              <a:t>PROBLEMAS DE PLANTEAMIENTO</a:t>
            </a:r>
            <a:endParaRPr lang="es-CL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4941168"/>
            <a:ext cx="7632848" cy="697632"/>
          </a:xfrm>
        </p:spPr>
        <p:txBody>
          <a:bodyPr>
            <a:noAutofit/>
          </a:bodyPr>
          <a:lstStyle/>
          <a:p>
            <a:r>
              <a:rPr lang="es-CL" sz="2800" b="1" i="1" dirty="0" smtClean="0">
                <a:solidFill>
                  <a:schemeClr val="tx1"/>
                </a:solidFill>
              </a:rPr>
              <a:t>Profesora: </a:t>
            </a:r>
            <a:r>
              <a:rPr lang="es-CL" sz="2800" b="1" i="1" dirty="0" smtClean="0">
                <a:solidFill>
                  <a:schemeClr val="tx1"/>
                </a:solidFill>
              </a:rPr>
              <a:t>Patricia Mena </a:t>
            </a:r>
            <a:r>
              <a:rPr lang="es-CL" sz="2800" b="1" i="1" dirty="0" smtClean="0">
                <a:solidFill>
                  <a:schemeClr val="tx1"/>
                </a:solidFill>
              </a:rPr>
              <a:t>C.</a:t>
            </a:r>
            <a:endParaRPr lang="es-CL" sz="2800" b="1" i="1" dirty="0">
              <a:solidFill>
                <a:schemeClr val="tx1"/>
              </a:solidFill>
            </a:endParaRPr>
          </a:p>
        </p:txBody>
      </p:sp>
      <p:pic>
        <p:nvPicPr>
          <p:cNvPr id="4098" name="Picture 2" descr="logo-aprendizaje-de-las-matematicas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18"/>
            <a:ext cx="2660181" cy="277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0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PROBLEMA N° 4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 smtClean="0"/>
              <a:t>En las olimpiadas de 2006, </a:t>
            </a:r>
            <a:r>
              <a:rPr lang="es-CL" dirty="0" err="1" smtClean="0"/>
              <a:t>Armin</a:t>
            </a:r>
            <a:r>
              <a:rPr lang="es-CL" dirty="0" smtClean="0"/>
              <a:t> </a:t>
            </a:r>
            <a:r>
              <a:rPr lang="es-CL" dirty="0" err="1" smtClean="0"/>
              <a:t>Zoeggeler</a:t>
            </a:r>
            <a:r>
              <a:rPr lang="es-CL" dirty="0" smtClean="0"/>
              <a:t> completó el primer intervalo en </a:t>
            </a:r>
            <a:r>
              <a:rPr lang="es-CL" b="1" dirty="0" smtClean="0">
                <a:solidFill>
                  <a:schemeClr val="accent1"/>
                </a:solidFill>
              </a:rPr>
              <a:t>23,835 </a:t>
            </a:r>
            <a:r>
              <a:rPr lang="es-CL" b="1" dirty="0" err="1" smtClean="0">
                <a:solidFill>
                  <a:schemeClr val="accent1"/>
                </a:solidFill>
              </a:rPr>
              <a:t>seg</a:t>
            </a:r>
            <a:r>
              <a:rPr lang="es-CL" b="1" dirty="0" smtClean="0">
                <a:solidFill>
                  <a:schemeClr val="accent1"/>
                </a:solidFill>
              </a:rPr>
              <a:t>. </a:t>
            </a:r>
            <a:r>
              <a:rPr lang="es-CL" dirty="0" smtClean="0"/>
              <a:t>Alcanzó el tercer intervalo </a:t>
            </a:r>
            <a:r>
              <a:rPr lang="es-CL" b="1" dirty="0" smtClean="0">
                <a:solidFill>
                  <a:schemeClr val="accent1"/>
                </a:solidFill>
              </a:rPr>
              <a:t>20,336 </a:t>
            </a:r>
            <a:r>
              <a:rPr lang="es-CL" b="1" dirty="0" err="1" smtClean="0">
                <a:solidFill>
                  <a:schemeClr val="accent1"/>
                </a:solidFill>
              </a:rPr>
              <a:t>seg</a:t>
            </a:r>
            <a:r>
              <a:rPr lang="es-CL" b="1" dirty="0" smtClean="0">
                <a:solidFill>
                  <a:schemeClr val="accent1"/>
                </a:solidFill>
              </a:rPr>
              <a:t>. </a:t>
            </a:r>
            <a:r>
              <a:rPr lang="es-CL" dirty="0" smtClean="0"/>
              <a:t>después. ¿Cuál fue el tiempo total de la carrera de </a:t>
            </a:r>
            <a:r>
              <a:rPr lang="es-CL" dirty="0" err="1" smtClean="0"/>
              <a:t>Zoeggeler</a:t>
            </a:r>
            <a:r>
              <a:rPr lang="es-CL" dirty="0" smtClean="0"/>
              <a:t> cuando alcanzó el tercer intervalo?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6803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PROBLEMA N° 5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Observa los tiempos realizados por cada deportista en una carrera de patinaje:</a:t>
            </a:r>
          </a:p>
          <a:p>
            <a:pPr marL="0" indent="0">
              <a:buNone/>
            </a:pPr>
            <a:endParaRPr lang="es-C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589856"/>
              </p:ext>
            </p:extLst>
          </p:nvPr>
        </p:nvGraphicFramePr>
        <p:xfrm>
          <a:off x="611560" y="2780926"/>
          <a:ext cx="7344816" cy="36238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2408"/>
                <a:gridCol w="3672408"/>
              </a:tblGrid>
              <a:tr h="1050324">
                <a:tc gridSpan="2"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Carrera de 1.000</a:t>
                      </a:r>
                      <a:r>
                        <a:rPr lang="es-CL" sz="2400" b="1" baseline="0" dirty="0" smtClean="0"/>
                        <a:t> metros de patinaje de velocidad</a:t>
                      </a:r>
                      <a:endParaRPr lang="es-CL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  <a:tr h="583514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Patinador</a:t>
                      </a:r>
                      <a:endParaRPr lang="es-C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Tiempo</a:t>
                      </a:r>
                    </a:p>
                    <a:p>
                      <a:pPr algn="ctr"/>
                      <a:r>
                        <a:rPr lang="es-CL" sz="2400" b="1" dirty="0" smtClean="0"/>
                        <a:t>(en segundos)</a:t>
                      </a:r>
                      <a:endParaRPr lang="es-CL" sz="2400" b="1" dirty="0"/>
                    </a:p>
                  </a:txBody>
                  <a:tcPr/>
                </a:tc>
              </a:tr>
              <a:tr h="583514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P. </a:t>
                      </a:r>
                      <a:r>
                        <a:rPr lang="es-CL" sz="2400" b="1" dirty="0" err="1" smtClean="0"/>
                        <a:t>Causil</a:t>
                      </a:r>
                      <a:endParaRPr lang="es-C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85,941</a:t>
                      </a:r>
                      <a:endParaRPr lang="es-CL" sz="2400" b="1" dirty="0"/>
                    </a:p>
                  </a:txBody>
                  <a:tcPr/>
                </a:tc>
              </a:tr>
              <a:tr h="583514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E. </a:t>
                      </a:r>
                      <a:r>
                        <a:rPr lang="es-CL" sz="2400" b="1" dirty="0" err="1" smtClean="0"/>
                        <a:t>Capellano</a:t>
                      </a:r>
                      <a:endParaRPr lang="es-C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85,973</a:t>
                      </a:r>
                      <a:endParaRPr lang="es-CL" sz="2400" b="1" dirty="0"/>
                    </a:p>
                  </a:txBody>
                  <a:tcPr/>
                </a:tc>
              </a:tr>
              <a:tr h="583514"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J. Reyes</a:t>
                      </a:r>
                      <a:endParaRPr lang="es-C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1" dirty="0" smtClean="0"/>
                        <a:t>86,239</a:t>
                      </a:r>
                      <a:endParaRPr lang="es-CL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62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Responde……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sz="3600" dirty="0" smtClean="0"/>
              <a:t>¿Cuánto más rápido fue el tiempo del que obtuvo el primer lugar, con relación al tiempo del que quedó en el tercer lugar?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280699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PROBLEMA N° </a:t>
            </a:r>
            <a:r>
              <a:rPr lang="es-MX" b="1" dirty="0" smtClean="0"/>
              <a:t>6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sz="3600" dirty="0"/>
              <a:t>Si </a:t>
            </a:r>
            <a:r>
              <a:rPr lang="es-CL" sz="3600" dirty="0"/>
              <a:t>3</a:t>
            </a:r>
            <a:r>
              <a:rPr lang="es-CL" sz="3600" dirty="0" smtClean="0"/>
              <a:t>/5 </a:t>
            </a:r>
            <a:r>
              <a:rPr lang="es-CL" sz="3600" dirty="0"/>
              <a:t>de los alumnos de una clase hacen el camino en </a:t>
            </a:r>
            <a:r>
              <a:rPr lang="es-CL" sz="3600" dirty="0" smtClean="0"/>
              <a:t>auto </a:t>
            </a:r>
            <a:r>
              <a:rPr lang="es-CL" sz="3600" dirty="0"/>
              <a:t>o en autobús, </a:t>
            </a:r>
            <a:r>
              <a:rPr lang="es-CL" sz="3600" dirty="0" smtClean="0"/>
              <a:t>los </a:t>
            </a:r>
            <a:r>
              <a:rPr lang="es-CL" sz="3600" dirty="0"/>
              <a:t>demás se van caminando. Si en total son </a:t>
            </a:r>
            <a:r>
              <a:rPr lang="es-CL" sz="3600" dirty="0" smtClean="0"/>
              <a:t>30 </a:t>
            </a:r>
            <a:r>
              <a:rPr lang="es-CL" sz="3600" dirty="0"/>
              <a:t>alumnos. ¿Cuántos alumnos se van a pié? 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78869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PROBLEMA N° 7</a:t>
            </a:r>
            <a:endParaRPr lang="es-C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s-CL" dirty="0" smtClean="0"/>
                  <a:t> </a:t>
                </a:r>
                <a:r>
                  <a:rPr lang="es-CL" sz="3600" dirty="0" smtClean="0"/>
                  <a:t>En un quiosco se han vendido a lo largo de la mañana los 2/3 de un lote de los periódicos. Por la tarde se han vendido la mitad de los que han quedado. ¿Qué fracción del total de periódicos representan los vendidos por la tarde? </a:t>
                </a:r>
              </a:p>
              <a:p>
                <a:pPr marL="0" indent="0">
                  <a:buNone/>
                </a:pPr>
                <a:r>
                  <a:rPr lang="es-CL" dirty="0"/>
                  <a:t> </a:t>
                </a:r>
              </a:p>
              <a:p>
                <a:pPr marL="0" indent="0">
                  <a:buNone/>
                </a:pPr>
                <a:r>
                  <a:rPr lang="es-CL" b="1" dirty="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b="1" i="1"/>
                        </m:ctrlPr>
                      </m:fPr>
                      <m:num>
                        <m:r>
                          <a:rPr lang="es-CL" b="1" i="1"/>
                          <m:t>𝟏</m:t>
                        </m:r>
                      </m:num>
                      <m:den>
                        <m:r>
                          <a:rPr lang="es-CL" b="1" i="1"/>
                          <m:t>𝟔</m:t>
                        </m:r>
                      </m:den>
                    </m:f>
                    <m:r>
                      <a:rPr lang="es-CL" b="1" i="0" smtClean="0">
                        <a:latin typeface="Cambria Math"/>
                      </a:rPr>
                      <m:t>        </m:t>
                    </m:r>
                  </m:oMath>
                </a14:m>
                <a:r>
                  <a:rPr lang="es-CL" b="1" dirty="0" smtClean="0"/>
                  <a:t>       B</a:t>
                </a:r>
                <a:r>
                  <a:rPr lang="es-CL" b="1" dirty="0"/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b="1" i="1"/>
                        </m:ctrlPr>
                      </m:fPr>
                      <m:num>
                        <m:r>
                          <a:rPr lang="es-CL" b="1" i="1"/>
                          <m:t>𝟏</m:t>
                        </m:r>
                      </m:num>
                      <m:den>
                        <m:r>
                          <a:rPr lang="es-CL" b="1" i="1"/>
                          <m:t>𝟑</m:t>
                        </m:r>
                      </m:den>
                    </m:f>
                  </m:oMath>
                </a14:m>
                <a:r>
                  <a:rPr lang="es-CL" b="1" dirty="0" smtClean="0"/>
                  <a:t>                   C</a:t>
                </a:r>
                <a:r>
                  <a:rPr lang="es-CL" b="1" dirty="0"/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b="1" i="1"/>
                        </m:ctrlPr>
                      </m:fPr>
                      <m:num>
                        <m:r>
                          <a:rPr lang="es-CL" b="1" i="1"/>
                          <m:t>𝟏</m:t>
                        </m:r>
                      </m:num>
                      <m:den>
                        <m:r>
                          <a:rPr lang="es-CL" b="1" i="1"/>
                          <m:t>𝟖</m:t>
                        </m:r>
                      </m:den>
                    </m:f>
                    <m:r>
                      <a:rPr lang="es-CL" b="1" i="0" smtClean="0">
                        <a:latin typeface="Cambria Math"/>
                      </a:rPr>
                      <m:t>             </m:t>
                    </m:r>
                  </m:oMath>
                </a14:m>
                <a:r>
                  <a:rPr lang="es-CL" b="1" dirty="0" smtClean="0"/>
                  <a:t>     D</a:t>
                </a:r>
                <a:r>
                  <a:rPr lang="es-CL" b="1" dirty="0"/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b="1" i="1"/>
                        </m:ctrlPr>
                      </m:fPr>
                      <m:num>
                        <m:r>
                          <a:rPr lang="es-CL" b="1" i="1"/>
                          <m:t>𝟓</m:t>
                        </m:r>
                      </m:num>
                      <m:den>
                        <m:r>
                          <a:rPr lang="es-CL" b="1" i="1"/>
                          <m:t>𝟔</m:t>
                        </m:r>
                      </m:den>
                    </m:f>
                  </m:oMath>
                </a14:m>
                <a:endParaRPr lang="es-CL" b="1" dirty="0"/>
              </a:p>
            </p:txBody>
          </p:sp>
        </mc:Choice>
        <mc:Fallback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2" t="-3235" r="-244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655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s-MX" b="1" dirty="0"/>
              <a:t>PROBLEMA N° </a:t>
            </a:r>
            <a:r>
              <a:rPr lang="es-MX" b="1" dirty="0" smtClean="0"/>
              <a:t>8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574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3600" dirty="0" smtClean="0"/>
              <a:t>Marcela, Andrea y Angélica se quieren subir a un juego que no soporta más de 235 kg.</a:t>
            </a:r>
          </a:p>
          <a:p>
            <a:pPr marL="0" indent="0">
              <a:buNone/>
            </a:pPr>
            <a:r>
              <a:rPr lang="es-CL" sz="3600" dirty="0" smtClean="0"/>
              <a:t>Marcela tiene un peso de  52,5 Kg</a:t>
            </a:r>
          </a:p>
          <a:p>
            <a:pPr marL="0" indent="0">
              <a:buNone/>
            </a:pPr>
            <a:r>
              <a:rPr lang="es-CL" sz="3600" dirty="0" smtClean="0"/>
              <a:t>Andrea: 61 kg</a:t>
            </a:r>
          </a:p>
          <a:p>
            <a:pPr marL="0" indent="0">
              <a:buNone/>
            </a:pPr>
            <a:r>
              <a:rPr lang="es-CL" sz="3600" dirty="0" smtClean="0"/>
              <a:t>Angélica: 58,2 Kg.</a:t>
            </a:r>
          </a:p>
          <a:p>
            <a:pPr marL="0" indent="0">
              <a:buNone/>
            </a:pPr>
            <a:r>
              <a:rPr lang="es-CL" sz="3600" dirty="0" smtClean="0"/>
              <a:t>¿Cuánto podría llegar a pesar como máximo una cuarta persona para poder disfrutar las 4 del mismo juego? 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106628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SOLUCIONE</a:t>
            </a:r>
            <a:r>
              <a:rPr lang="es-CL" dirty="0" smtClean="0"/>
              <a:t>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00937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1.) </a:t>
            </a: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1691680" y="1700808"/>
            <a:ext cx="504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u="sng" dirty="0" smtClean="0"/>
              <a:t>4  8  8. 0  0  0  </a:t>
            </a:r>
            <a:r>
              <a:rPr lang="es-CL" sz="3600" dirty="0" smtClean="0"/>
              <a:t>    x   8  2</a:t>
            </a:r>
          </a:p>
          <a:p>
            <a:r>
              <a:rPr lang="es-CL" sz="3600" dirty="0" smtClean="0"/>
              <a:t>9  7  6  0  0  0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683568" y="2901137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/>
              <a:t> </a:t>
            </a:r>
            <a:r>
              <a:rPr lang="es-CL" sz="3600" u="sng" dirty="0" smtClean="0"/>
              <a:t>3  9  0  4  0  0  0__</a:t>
            </a:r>
            <a:endParaRPr lang="es-CL" sz="3600" u="sng" dirty="0"/>
          </a:p>
        </p:txBody>
      </p:sp>
      <p:sp>
        <p:nvSpPr>
          <p:cNvPr id="6" name="5 CuadroTexto"/>
          <p:cNvSpPr txBox="1"/>
          <p:nvPr/>
        </p:nvSpPr>
        <p:spPr>
          <a:xfrm>
            <a:off x="529609" y="3553714"/>
            <a:ext cx="38654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/>
              <a:t> 4  0 . 0  1  6 . 0  0  0</a:t>
            </a:r>
            <a:endParaRPr lang="es-CL" sz="36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29609" y="4509120"/>
            <a:ext cx="7930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/>
              <a:t>Se debe disponer de $ 40.016.000 para pagar el sueldo de 82 trabajadores</a:t>
            </a:r>
            <a:endParaRPr lang="es-CL" sz="3200" b="1" dirty="0"/>
          </a:p>
        </p:txBody>
      </p:sp>
    </p:spTree>
    <p:extLst>
      <p:ext uri="{BB962C8B-B14F-4D97-AF65-F5344CB8AC3E}">
        <p14:creationId xmlns:p14="http://schemas.microsoft.com/office/powerpoint/2010/main" val="251661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2) </a:t>
            </a: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1266742" y="764704"/>
            <a:ext cx="719369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/>
              <a:t>Viajan</a:t>
            </a:r>
            <a:r>
              <a:rPr lang="es-CL" sz="3600" dirty="0"/>
              <a:t> en total </a:t>
            </a:r>
            <a:r>
              <a:rPr lang="es-CL" sz="3600" dirty="0" smtClean="0"/>
              <a:t>       :     46 personas</a:t>
            </a:r>
          </a:p>
          <a:p>
            <a:r>
              <a:rPr lang="es-CL" sz="3600" dirty="0" smtClean="0"/>
              <a:t>Bajan en Chillán     :  -  12 personas</a:t>
            </a:r>
          </a:p>
          <a:p>
            <a:r>
              <a:rPr lang="es-CL" sz="3600" dirty="0" smtClean="0"/>
              <a:t>Restando quedan  :      34 personas</a:t>
            </a:r>
          </a:p>
          <a:p>
            <a:r>
              <a:rPr lang="es-CL" sz="3600" dirty="0" smtClean="0"/>
              <a:t>Suben                      :   +   9 personas</a:t>
            </a:r>
          </a:p>
          <a:p>
            <a:r>
              <a:rPr lang="es-CL" sz="3600" dirty="0" smtClean="0"/>
              <a:t>Sumando hay         :      43 personas</a:t>
            </a:r>
          </a:p>
          <a:p>
            <a:r>
              <a:rPr lang="es-CL" sz="3600" dirty="0" smtClean="0"/>
              <a:t>Bajan en Temuco   :  -  17 personas</a:t>
            </a:r>
          </a:p>
          <a:p>
            <a:r>
              <a:rPr lang="es-CL" sz="3600" dirty="0" smtClean="0"/>
              <a:t>Restando quedan  :      26 personas</a:t>
            </a:r>
          </a:p>
          <a:p>
            <a:r>
              <a:rPr lang="es-CL" sz="3600" dirty="0" smtClean="0"/>
              <a:t>Suben                      :   +   2 personas</a:t>
            </a:r>
          </a:p>
          <a:p>
            <a:r>
              <a:rPr lang="es-CL" sz="3600" b="1" dirty="0" smtClean="0">
                <a:solidFill>
                  <a:srgbClr val="FF0000"/>
                </a:solidFill>
              </a:rPr>
              <a:t>El bus llegó con      :      28 personas</a:t>
            </a:r>
            <a:endParaRPr lang="es-CL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9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s-CL" dirty="0" smtClean="0"/>
                  <a:t>3) Sueldo total : $ 840.000</a:t>
                </a:r>
              </a:p>
              <a:p>
                <a:pPr marL="0" indent="0">
                  <a:buNone/>
                </a:pPr>
                <a:r>
                  <a:rPr lang="es-CL" dirty="0"/>
                  <a:t> </a:t>
                </a:r>
                <a:r>
                  <a:rPr lang="es-CL" dirty="0" smtClean="0"/>
                  <a:t>   Arriendo        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CL" sz="40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s-CL" sz="40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s-CL" dirty="0" smtClean="0"/>
                  <a:t>  del total</a:t>
                </a:r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endParaRPr lang="es-CL" dirty="0" smtClean="0"/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endParaRPr lang="es-CL" dirty="0" smtClean="0"/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r>
                  <a:rPr lang="es-CL" dirty="0" smtClean="0"/>
                  <a:t>   </a:t>
                </a:r>
              </a:p>
              <a:p>
                <a:pPr marL="0" indent="0">
                  <a:buNone/>
                </a:pPr>
                <a:r>
                  <a:rPr lang="es-CL" dirty="0" smtClean="0"/>
                  <a:t>G</a:t>
                </a:r>
              </a:p>
              <a:p>
                <a:pPr marL="0" indent="0">
                  <a:buNone/>
                </a:pPr>
                <a:r>
                  <a:rPr lang="es-CL" dirty="0" smtClean="0"/>
                  <a:t>                   </a:t>
                </a:r>
                <a:r>
                  <a:rPr lang="es-CL" b="1" dirty="0" smtClean="0"/>
                  <a:t>Gasta en arriendo $ 436.000</a:t>
                </a:r>
              </a:p>
              <a:p>
                <a:pPr marL="0" indent="0">
                  <a:buNone/>
                </a:pPr>
                <a:endParaRPr lang="es-CL" dirty="0" smtClean="0"/>
              </a:p>
              <a:p>
                <a:pPr marL="0" indent="0">
                  <a:buNone/>
                </a:pPr>
                <a:endParaRPr lang="es-CL" dirty="0"/>
              </a:p>
            </p:txBody>
          </p:sp>
        </mc:Choice>
        <mc:Fallback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  <a:blipFill rotWithShape="1">
                <a:blip r:embed="rId2"/>
                <a:stretch>
                  <a:fillRect l="-1704" t="-215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16832"/>
            <a:ext cx="7920412" cy="3437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883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435280" cy="5505475"/>
          </a:xfrm>
        </p:spPr>
        <p:txBody>
          <a:bodyPr>
            <a:normAutofit/>
          </a:bodyPr>
          <a:lstStyle/>
          <a:p>
            <a:pPr marL="742950" indent="-742950">
              <a:buAutoNum type="arabicParenR" startAt="4"/>
            </a:pPr>
            <a:r>
              <a:rPr lang="es-CL" sz="3600" dirty="0" smtClean="0"/>
              <a:t>    2 3, 8 3 5    segundos</a:t>
            </a:r>
          </a:p>
          <a:p>
            <a:pPr marL="0" indent="0">
              <a:buNone/>
            </a:pPr>
            <a:r>
              <a:rPr lang="es-CL" sz="3600" dirty="0" smtClean="0"/>
              <a:t>    +     </a:t>
            </a:r>
            <a:r>
              <a:rPr lang="es-CL" sz="3600" u="sng" dirty="0" smtClean="0"/>
              <a:t>2 0, 3 3 6 </a:t>
            </a:r>
            <a:r>
              <a:rPr lang="es-CL" sz="3600" dirty="0" smtClean="0"/>
              <a:t>   segundos</a:t>
            </a:r>
          </a:p>
          <a:p>
            <a:pPr marL="0" indent="0">
              <a:buNone/>
            </a:pPr>
            <a:r>
              <a:rPr lang="es-CL" sz="3600" dirty="0"/>
              <a:t> </a:t>
            </a:r>
            <a:r>
              <a:rPr lang="es-CL" sz="3600" dirty="0" smtClean="0"/>
              <a:t>          4 4, 1 7 1    segundos</a:t>
            </a:r>
          </a:p>
          <a:p>
            <a:pPr marL="0" indent="0">
              <a:buNone/>
            </a:pPr>
            <a:endParaRPr lang="es-CL" sz="3600" dirty="0"/>
          </a:p>
          <a:p>
            <a:pPr marL="0" indent="0">
              <a:buNone/>
            </a:pPr>
            <a:r>
              <a:rPr lang="es-CL" sz="3600" dirty="0" smtClean="0"/>
              <a:t>Tiempo total de la carrera: </a:t>
            </a:r>
            <a:r>
              <a:rPr lang="es-CL" sz="3600" b="1" dirty="0" smtClean="0">
                <a:solidFill>
                  <a:srgbClr val="FF0000"/>
                </a:solidFill>
              </a:rPr>
              <a:t>44,171 segundos</a:t>
            </a:r>
            <a:endParaRPr lang="es-CL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97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Objetivo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b="1" dirty="0" smtClean="0"/>
              <a:t>Resolver problemas de planteamiento que </a:t>
            </a:r>
            <a:r>
              <a:rPr lang="es-CL" b="1" dirty="0" smtClean="0"/>
              <a:t>involucren operaciones en distintos ámbitos numéricos.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106720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548680"/>
            <a:ext cx="8712968" cy="5577483"/>
          </a:xfrm>
        </p:spPr>
        <p:txBody>
          <a:bodyPr/>
          <a:lstStyle/>
          <a:p>
            <a:pPr marL="514350" indent="-514350">
              <a:buAutoNum type="arabicParenR" startAt="5"/>
            </a:pPr>
            <a:r>
              <a:rPr lang="es-CL" dirty="0" smtClean="0"/>
              <a:t>      8 6, 2 3 9   </a:t>
            </a:r>
            <a:r>
              <a:rPr lang="es-CL" dirty="0" err="1" smtClean="0"/>
              <a:t>seg</a:t>
            </a:r>
            <a:r>
              <a:rPr lang="es-CL" dirty="0" smtClean="0"/>
              <a:t>.       Tercer lugar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 -    8 5, 9 4 1   </a:t>
            </a:r>
            <a:r>
              <a:rPr lang="es-CL" dirty="0" err="1" smtClean="0"/>
              <a:t>seg</a:t>
            </a:r>
            <a:r>
              <a:rPr lang="es-CL" dirty="0" smtClean="0"/>
              <a:t>.        Primer lugar </a:t>
            </a:r>
          </a:p>
          <a:p>
            <a:pPr marL="0" indent="0">
              <a:buNone/>
            </a:pPr>
            <a:r>
              <a:rPr lang="es-CL" sz="1800" dirty="0" smtClean="0"/>
              <a:t>                   ______________</a:t>
            </a:r>
          </a:p>
          <a:p>
            <a:pPr marL="0" indent="0">
              <a:buNone/>
            </a:pPr>
            <a:r>
              <a:rPr lang="es-CL" sz="1800" dirty="0" smtClean="0"/>
              <a:t>                           </a:t>
            </a:r>
            <a:r>
              <a:rPr lang="es-CL" dirty="0" smtClean="0"/>
              <a:t>0, 2 9 8   </a:t>
            </a:r>
            <a:r>
              <a:rPr lang="es-CL" dirty="0" err="1" smtClean="0"/>
              <a:t>seg</a:t>
            </a:r>
            <a:r>
              <a:rPr lang="es-CL" dirty="0" smtClean="0"/>
              <a:t>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 smtClean="0"/>
              <a:t>El que obtuvo el primer lugar lo hizo en </a:t>
            </a:r>
            <a:r>
              <a:rPr lang="es-CL" b="1" dirty="0" smtClean="0">
                <a:solidFill>
                  <a:srgbClr val="FF0000"/>
                </a:solidFill>
              </a:rPr>
              <a:t>0,298 </a:t>
            </a:r>
            <a:r>
              <a:rPr lang="es-CL" b="1" dirty="0" err="1" smtClean="0">
                <a:solidFill>
                  <a:srgbClr val="FF0000"/>
                </a:solidFill>
              </a:rPr>
              <a:t>seg</a:t>
            </a:r>
            <a:r>
              <a:rPr lang="es-CL" b="1" dirty="0" smtClean="0">
                <a:solidFill>
                  <a:srgbClr val="FF0000"/>
                </a:solidFill>
              </a:rPr>
              <a:t>. </a:t>
            </a:r>
            <a:r>
              <a:rPr lang="es-CL" dirty="0" smtClean="0"/>
              <a:t>menos que el que  obtuvo el segundo lugar.</a:t>
            </a:r>
            <a:endParaRPr lang="es-CL" dirty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2841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dirty="0" smtClean="0"/>
              <a:t>6)   </a:t>
            </a:r>
            <a:r>
              <a:rPr lang="es-CL" b="1" dirty="0" smtClean="0"/>
              <a:t>30  :   5   =   6       (30 = total del curso)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 smtClean="0"/>
              <a:t>                                                               12 </a:t>
            </a:r>
            <a:endParaRPr lang="es-C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227094"/>
            <a:ext cx="8520145" cy="4913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868144" y="5661248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/>
              <a:t>12 alumnos</a:t>
            </a:r>
            <a:endParaRPr lang="es-CL" sz="3200" b="1" dirty="0"/>
          </a:p>
        </p:txBody>
      </p:sp>
    </p:spTree>
    <p:extLst>
      <p:ext uri="{BB962C8B-B14F-4D97-AF65-F5344CB8AC3E}">
        <p14:creationId xmlns:p14="http://schemas.microsoft.com/office/powerpoint/2010/main" val="247653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16633"/>
            <a:ext cx="8784976" cy="6408711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7) </a:t>
            </a:r>
            <a:endParaRPr lang="es-C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CuadroTexto"/>
              <p:cNvSpPr txBox="1"/>
              <p:nvPr/>
            </p:nvSpPr>
            <p:spPr>
              <a:xfrm>
                <a:off x="467544" y="5517232"/>
                <a:ext cx="7992888" cy="803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3200" b="1" dirty="0" smtClean="0"/>
                  <a:t>Lo que vendió en la tarde corresponde 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CL" sz="32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s-CL" sz="3200" b="1" i="1" smtClean="0"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endParaRPr lang="es-CL" sz="3200" b="1" dirty="0"/>
              </a:p>
            </p:txBody>
          </p:sp>
        </mc:Choice>
        <mc:Fallback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517232"/>
                <a:ext cx="7992888" cy="803682"/>
              </a:xfrm>
              <a:prstGeom prst="rect">
                <a:avLst/>
              </a:prstGeom>
              <a:blipFill rotWithShape="1">
                <a:blip r:embed="rId2"/>
                <a:stretch>
                  <a:fillRect l="-1983" b="-1212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85" y="663450"/>
            <a:ext cx="8403275" cy="477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72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332656"/>
            <a:ext cx="8686800" cy="5793507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8) </a:t>
            </a:r>
            <a:endParaRPr lang="es-CL" dirty="0"/>
          </a:p>
          <a:p>
            <a:pPr marL="0" indent="0">
              <a:buNone/>
            </a:pPr>
            <a:r>
              <a:rPr lang="es-CL" dirty="0" smtClean="0"/>
              <a:t>            5 2, 5  kg.   Marcela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+     6 1, 0  kg.   Andrea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   </a:t>
            </a:r>
            <a:r>
              <a:rPr lang="es-CL" u="sng" dirty="0" smtClean="0"/>
              <a:t>    5 8, 2  kg.   </a:t>
            </a:r>
            <a:r>
              <a:rPr lang="es-CL" dirty="0" smtClean="0"/>
              <a:t>Angélica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  1  7 1, 7   kg.   En total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 smtClean="0"/>
              <a:t>          2 3 5, 0      kg.   Soporta el juego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-    </a:t>
            </a:r>
            <a:r>
              <a:rPr lang="es-CL" u="sng" dirty="0" smtClean="0"/>
              <a:t>1 7 1, 7</a:t>
            </a:r>
            <a:r>
              <a:rPr lang="es-CL" dirty="0" smtClean="0"/>
              <a:t>      Kg.</a:t>
            </a:r>
          </a:p>
          <a:p>
            <a:pPr marL="0" indent="0">
              <a:buNone/>
            </a:pP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 smtClean="0">
                <a:solidFill>
                  <a:srgbClr val="FF0000"/>
                </a:solidFill>
              </a:rPr>
              <a:t>            6 3, 3     Kg. Podría pesar la cuarta persona</a:t>
            </a:r>
            <a:endParaRPr lang="es-C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82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55576" y="692696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/>
              <a:t>Instrucciones:</a:t>
            </a:r>
          </a:p>
          <a:p>
            <a:endParaRPr lang="es-CL" sz="32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CL" sz="3200" b="1" dirty="0" smtClean="0"/>
              <a:t>Necesitas cuaderno, lápiz y goma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L" sz="3200" b="1" dirty="0" smtClean="0"/>
              <a:t>Lee atentamente los siguientes problemas.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L" sz="3200" b="1" dirty="0" smtClean="0"/>
              <a:t>Selecciona la información importante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L" sz="3200" b="1" dirty="0" smtClean="0"/>
              <a:t>Realiza los cálculos necesarios para resolver el problema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L" sz="3200" b="1" dirty="0" smtClean="0"/>
              <a:t>Entrega una respuesta verbal</a:t>
            </a:r>
            <a:endParaRPr lang="es-CL" sz="3200" b="1" dirty="0"/>
          </a:p>
        </p:txBody>
      </p:sp>
    </p:spTree>
    <p:extLst>
      <p:ext uri="{BB962C8B-B14F-4D97-AF65-F5344CB8AC3E}">
        <p14:creationId xmlns:p14="http://schemas.microsoft.com/office/powerpoint/2010/main" val="301823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dirty="0" smtClean="0"/>
              <a:t>           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 Datos importantes: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…………………………………………………………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………………………………………………………..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Operaciones: </a:t>
            </a:r>
          </a:p>
          <a:p>
            <a:pPr marL="0" indent="0">
              <a:buNone/>
            </a:pPr>
            <a:r>
              <a:rPr lang="es-CL" dirty="0" smtClean="0"/>
              <a:t>     ………………………………………………………..</a:t>
            </a:r>
          </a:p>
          <a:p>
            <a:pPr marL="0" indent="0">
              <a:buNone/>
            </a:pPr>
            <a:r>
              <a:rPr lang="es-CL" dirty="0" smtClean="0"/>
              <a:t>     ………………………………………………………..</a:t>
            </a:r>
            <a:endParaRPr lang="es-CL" dirty="0"/>
          </a:p>
          <a:p>
            <a:pPr marL="0" indent="0">
              <a:buNone/>
            </a:pPr>
            <a:r>
              <a:rPr lang="es-CL" dirty="0" smtClean="0"/>
              <a:t>     Resultado: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 smtClean="0"/>
              <a:t>     Respuesta verbal: …………………………….</a:t>
            </a:r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3 Rectángulo redondeado"/>
          <p:cNvSpPr/>
          <p:nvPr/>
        </p:nvSpPr>
        <p:spPr>
          <a:xfrm>
            <a:off x="323528" y="692696"/>
            <a:ext cx="8424936" cy="57606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Rectángulo"/>
          <p:cNvSpPr/>
          <p:nvPr/>
        </p:nvSpPr>
        <p:spPr>
          <a:xfrm>
            <a:off x="2987824" y="4509120"/>
            <a:ext cx="1224136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985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23528" y="2248347"/>
            <a:ext cx="8280919" cy="38778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4000" dirty="0"/>
              <a:t>En un taller trabajan 82 operarios. Si cada uno de ellos gana en promedio al mes </a:t>
            </a:r>
            <a:r>
              <a:rPr lang="es-MX" sz="4000" dirty="0" smtClean="0"/>
              <a:t> $ </a:t>
            </a:r>
            <a:r>
              <a:rPr lang="es-MX" sz="4000" dirty="0"/>
              <a:t>488.000, </a:t>
            </a:r>
            <a:r>
              <a:rPr lang="es-MX" sz="4000" dirty="0" smtClean="0"/>
              <a:t>¿De </a:t>
            </a:r>
            <a:r>
              <a:rPr lang="es-MX" sz="4000" dirty="0"/>
              <a:t>cuánto se debe   disponer para pagar los sueldos de ellos a final de </a:t>
            </a:r>
            <a:r>
              <a:rPr lang="es-MX" sz="4000" dirty="0" smtClean="0"/>
              <a:t>mes?</a:t>
            </a:r>
            <a:endParaRPr lang="es-MX" sz="40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PROBLEMA N° </a:t>
            </a:r>
            <a:r>
              <a:rPr lang="es-MX" b="1" dirty="0" smtClean="0"/>
              <a:t>1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00019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4000" dirty="0" smtClean="0"/>
              <a:t>En un bus que va de Santiago a Puerto Montt viajan 46 personas. Si en Chillán bajan 12 personas y  suben 9, en la ciudad de Temuco descienden 17 y suben 2, el bus llegó a su destino con</a:t>
            </a:r>
            <a:r>
              <a:rPr lang="es-MX" sz="4000" dirty="0" smtClean="0"/>
              <a:t>:</a:t>
            </a:r>
          </a:p>
          <a:p>
            <a:pPr marL="0" indent="0">
              <a:buNone/>
            </a:pPr>
            <a:r>
              <a:rPr lang="es-MX" sz="4000" dirty="0" smtClean="0"/>
              <a:t>……………….   </a:t>
            </a:r>
            <a:r>
              <a:rPr lang="es-MX" sz="4000" dirty="0"/>
              <a:t>p</a:t>
            </a:r>
            <a:r>
              <a:rPr lang="es-MX" sz="4000" dirty="0" smtClean="0"/>
              <a:t>asajeros.</a:t>
            </a:r>
            <a:endParaRPr lang="es-MX" sz="4000" dirty="0" smtClean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467544" y="692696"/>
            <a:ext cx="82089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 smtClean="0"/>
              <a:t>PROBLEMA N° </a:t>
            </a:r>
            <a:r>
              <a:rPr lang="es-MX" sz="3600" b="1" dirty="0" smtClean="0"/>
              <a:t>2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354389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PROBLEMA N°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2 Marcador de contenido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MX" sz="4000" dirty="0" smtClean="0"/>
                  <a:t>Una persona tiene un sueldo de </a:t>
                </a:r>
                <a:endParaRPr lang="es-MX" sz="4000" dirty="0" smtClean="0"/>
              </a:p>
              <a:p>
                <a:pPr marL="0" indent="0">
                  <a:buNone/>
                </a:pPr>
                <a:r>
                  <a:rPr lang="es-MX" sz="4000" dirty="0" smtClean="0"/>
                  <a:t>$ </a:t>
                </a:r>
                <a:r>
                  <a:rPr lang="es-MX" sz="4000" dirty="0"/>
                  <a:t>840.000. Si gasta en arriendo de su casa los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CL" sz="40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s-MX" sz="40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s-MX" sz="4000" dirty="0"/>
                  <a:t> de su sueldo, ¿a cuánto equivale el valor del </a:t>
                </a:r>
                <a:r>
                  <a:rPr lang="es-MX" sz="4000" dirty="0" smtClean="0"/>
                  <a:t>arriendo?</a:t>
                </a:r>
                <a:endParaRPr lang="es-MX" sz="4000" dirty="0"/>
              </a:p>
            </p:txBody>
          </p:sp>
        </mc:Choice>
        <mc:Fallback>
          <p:sp>
            <p:nvSpPr>
              <p:cNvPr id="5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593" t="-242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491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b="1" dirty="0" smtClean="0"/>
              <a:t>¿Recuerdas cómo sumar y restar números decimales?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 smtClean="0"/>
              <a:t> </a:t>
            </a:r>
            <a:r>
              <a:rPr lang="es-CL" sz="3600" dirty="0" err="1" smtClean="0"/>
              <a:t>Ejm</a:t>
            </a:r>
            <a:r>
              <a:rPr lang="es-CL" sz="3600" dirty="0" smtClean="0"/>
              <a:t>.:  18,3 + 9,237</a:t>
            </a:r>
          </a:p>
          <a:p>
            <a:pPr marL="0" indent="0">
              <a:buNone/>
            </a:pPr>
            <a:r>
              <a:rPr lang="es-CL" sz="3600" dirty="0" smtClean="0"/>
              <a:t>1° Ordenamos en forma vertical, de manera que cada coma, quede debajo de la otra coma. </a:t>
            </a:r>
          </a:p>
          <a:p>
            <a:pPr marL="0" indent="0">
              <a:buNone/>
            </a:pPr>
            <a:r>
              <a:rPr lang="es-CL" sz="3600" dirty="0"/>
              <a:t> </a:t>
            </a:r>
            <a:r>
              <a:rPr lang="es-CL" sz="3600" dirty="0" smtClean="0"/>
              <a:t>                   18 , 3</a:t>
            </a:r>
          </a:p>
          <a:p>
            <a:pPr marL="0" indent="0">
              <a:buNone/>
            </a:pPr>
            <a:r>
              <a:rPr lang="es-CL" sz="3600" dirty="0"/>
              <a:t> </a:t>
            </a:r>
            <a:r>
              <a:rPr lang="es-CL" sz="3600" dirty="0" smtClean="0"/>
              <a:t>              </a:t>
            </a:r>
            <a:r>
              <a:rPr lang="es-CL" sz="3600" u="sng" dirty="0" smtClean="0"/>
              <a:t>+     9 , 237</a:t>
            </a:r>
          </a:p>
          <a:p>
            <a:pPr marL="0" indent="0">
              <a:buNone/>
            </a:pPr>
            <a:r>
              <a:rPr lang="es-CL" sz="3600" dirty="0"/>
              <a:t> </a:t>
            </a:r>
            <a:r>
              <a:rPr lang="es-CL" sz="3600" dirty="0" smtClean="0"/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20549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/>
          <a:lstStyle/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2° Completa con ceros los espacios para que los números queden de la misma longitud.</a:t>
            </a:r>
          </a:p>
          <a:p>
            <a:pPr marL="0" indent="0">
              <a:buNone/>
            </a:pPr>
            <a:r>
              <a:rPr lang="es-CL" dirty="0" smtClean="0"/>
              <a:t>                    1 8 </a:t>
            </a:r>
            <a:r>
              <a:rPr lang="es-CL" b="1" dirty="0" smtClean="0">
                <a:solidFill>
                  <a:srgbClr val="00B050"/>
                </a:solidFill>
              </a:rPr>
              <a:t>,</a:t>
            </a:r>
            <a:r>
              <a:rPr lang="es-CL" dirty="0" smtClean="0"/>
              <a:t> 3 </a:t>
            </a:r>
            <a:r>
              <a:rPr lang="es-CL" dirty="0" smtClean="0">
                <a:solidFill>
                  <a:srgbClr val="FF0000"/>
                </a:solidFill>
              </a:rPr>
              <a:t>0 0</a:t>
            </a: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               </a:t>
            </a:r>
            <a:r>
              <a:rPr lang="es-CL" u="sng" dirty="0" smtClean="0"/>
              <a:t>+      9 </a:t>
            </a:r>
            <a:r>
              <a:rPr lang="es-CL" b="1" u="sng" dirty="0" smtClean="0">
                <a:solidFill>
                  <a:srgbClr val="00B050"/>
                </a:solidFill>
              </a:rPr>
              <a:t>,</a:t>
            </a:r>
            <a:r>
              <a:rPr lang="es-CL" u="sng" dirty="0" smtClean="0"/>
              <a:t> 2 3 7</a:t>
            </a: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 smtClean="0"/>
              <a:t>3° Suma como lo haces habitualmente</a:t>
            </a:r>
          </a:p>
          <a:p>
            <a:pPr marL="0" indent="0">
              <a:buNone/>
            </a:pPr>
            <a:r>
              <a:rPr lang="es-CL" dirty="0" smtClean="0"/>
              <a:t>                       1 8 </a:t>
            </a:r>
            <a:r>
              <a:rPr lang="es-CL" b="1" dirty="0" smtClean="0">
                <a:solidFill>
                  <a:srgbClr val="00B050"/>
                </a:solidFill>
              </a:rPr>
              <a:t>,</a:t>
            </a:r>
            <a:r>
              <a:rPr lang="es-CL" dirty="0" smtClean="0"/>
              <a:t> 3 </a:t>
            </a:r>
            <a:r>
              <a:rPr lang="es-CL" dirty="0" smtClean="0">
                <a:solidFill>
                  <a:srgbClr val="FF0000"/>
                </a:solidFill>
              </a:rPr>
              <a:t>0 0</a:t>
            </a: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                   </a:t>
            </a:r>
            <a:r>
              <a:rPr lang="es-CL" u="sng" dirty="0" smtClean="0"/>
              <a:t>+     9 </a:t>
            </a:r>
            <a:r>
              <a:rPr lang="es-CL" b="1" u="sng" dirty="0" smtClean="0">
                <a:solidFill>
                  <a:srgbClr val="00B050"/>
                </a:solidFill>
              </a:rPr>
              <a:t>,</a:t>
            </a:r>
            <a:r>
              <a:rPr lang="es-CL" u="sng" dirty="0" smtClean="0"/>
              <a:t> 2 3 7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                   2 7 </a:t>
            </a:r>
            <a:r>
              <a:rPr lang="es-CL" b="1" dirty="0" smtClean="0">
                <a:solidFill>
                  <a:srgbClr val="00B050"/>
                </a:solidFill>
              </a:rPr>
              <a:t>,</a:t>
            </a:r>
            <a:r>
              <a:rPr lang="es-CL" dirty="0" smtClean="0"/>
              <a:t> 5 3 7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0225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2167</TotalTime>
  <Words>902</Words>
  <Application>Microsoft Office PowerPoint</Application>
  <PresentationFormat>Presentación en pantalla (4:3)</PresentationFormat>
  <Paragraphs>138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PROBLEMAS DE PLANTEAMIENTO</vt:lpstr>
      <vt:lpstr>Objetivo</vt:lpstr>
      <vt:lpstr>Presentación de PowerPoint</vt:lpstr>
      <vt:lpstr>Presentación de PowerPoint</vt:lpstr>
      <vt:lpstr>PROBLEMA N° 1</vt:lpstr>
      <vt:lpstr>Presentación de PowerPoint</vt:lpstr>
      <vt:lpstr>PROBLEMA N° 3</vt:lpstr>
      <vt:lpstr>¿Recuerdas cómo sumar y restar números decimales?</vt:lpstr>
      <vt:lpstr>Presentación de PowerPoint</vt:lpstr>
      <vt:lpstr>PROBLEMA N° 4</vt:lpstr>
      <vt:lpstr>PROBLEMA N° 5</vt:lpstr>
      <vt:lpstr>Responde……</vt:lpstr>
      <vt:lpstr>PROBLEMA N° 6</vt:lpstr>
      <vt:lpstr>PROBLEMA N° 7</vt:lpstr>
      <vt:lpstr>PROBLEMA N° 8</vt:lpstr>
      <vt:lpstr>SOLUCIONES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¨PROPIEDADES DE LOS NÚMEROS</dc:title>
  <dc:creator>PATTY</dc:creator>
  <cp:lastModifiedBy>PATTY</cp:lastModifiedBy>
  <cp:revision>41</cp:revision>
  <dcterms:created xsi:type="dcterms:W3CDTF">2020-03-20T17:27:40Z</dcterms:created>
  <dcterms:modified xsi:type="dcterms:W3CDTF">2020-03-23T00:50:19Z</dcterms:modified>
</cp:coreProperties>
</file>