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4" autoAdjust="0"/>
    <p:restoredTop sz="95370" autoAdjust="0"/>
  </p:normalViewPr>
  <p:slideViewPr>
    <p:cSldViewPr>
      <p:cViewPr>
        <p:scale>
          <a:sx n="66" d="100"/>
          <a:sy n="66" d="100"/>
        </p:scale>
        <p:origin x="-1296" y="-30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F7A6A4-CE73-40AE-B0FE-50EBD645E90F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8E1567-A4E9-4824-9C8D-FAD5C22E71D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99F8D9-FB0C-462A-BB40-96907D377508}" type="slidenum">
              <a:rPr lang="es-PE" smtClean="0"/>
              <a:pPr/>
              <a:t>1</a:t>
            </a:fld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8B77B3-47ED-4CB6-8C69-37F6B6C26873}" type="slidenum">
              <a:rPr lang="es-PE" smtClean="0"/>
              <a:pPr/>
              <a:t>2</a:t>
            </a:fld>
            <a:endParaRPr lang="es-P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0D25FD-B1C8-43DA-9571-0B32E4FDF5C3}" type="slidenum">
              <a:rPr lang="es-PE" smtClean="0"/>
              <a:pPr/>
              <a:t>3</a:t>
            </a:fld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4108-630B-4EAC-96F8-4E25F70D16A8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1E7FF-7E3B-43C8-8A9C-B03BA35C4E7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C902-1B9A-46AF-A82C-FDB8BD6A55A7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49D9-B62E-43A2-AB14-46CA9F95ECA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2B79F-D299-4B16-9F74-E834DF6C2E75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9332-E398-4A63-8190-00BA15F0017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D23E-5FF9-4D22-BABA-5F6121CA1123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7CA0-601E-405C-A19D-53BFD7C19EE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B10A-445D-4655-8194-EFB0B99E7EF4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17A4-7E6F-4260-9A9A-3E12C8ECC67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57E7-F840-4928-A858-52B10ADC0726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CB67-ECE6-40D0-976B-B1F5774C6E2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531E-5B1C-4894-8A1C-F1BF54A4CB58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E9B5-2915-471A-8782-C8D26841618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12E7-3733-494B-84EE-C247F557C969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29E3-F888-4684-8250-5AACED320EC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3822-D0D2-46AD-90C2-D1F4A0C47170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C732-FBA5-4EEA-9E56-8FC3F80A733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55C2-5DAB-4D84-B21F-93F7A86C625F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E717-F0BB-427A-9C48-3E73169A0E3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FD43-C595-4169-934C-F619E4939CC3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E75A-0ED7-475F-9D7A-C87082B915B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4B20-C096-4AAA-A17C-C244040F8C87}" type="datetimeFigureOut">
              <a:rPr lang="es-PE"/>
              <a:pPr>
                <a:defRPr/>
              </a:pPr>
              <a:t>22/03/2016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B817F-BFC5-4717-8FE5-DB2C655861F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143 Llamada rectangular redondeada"/>
          <p:cNvSpPr/>
          <p:nvPr/>
        </p:nvSpPr>
        <p:spPr>
          <a:xfrm>
            <a:off x="2124075" y="1125538"/>
            <a:ext cx="5543550" cy="1549400"/>
          </a:xfrm>
          <a:prstGeom prst="wedgeRoundRectCallout">
            <a:avLst>
              <a:gd name="adj1" fmla="val -58280"/>
              <a:gd name="adj2" fmla="val -72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¡Hola! Hoy aprenderemos a medir la apertura de los ángulos con un transportador.</a:t>
            </a:r>
          </a:p>
        </p:txBody>
      </p:sp>
      <p:pic>
        <p:nvPicPr>
          <p:cNvPr id="62" name="61 Imagen" descr="chicos1-3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86" t="33598" r="24246" b="51701"/>
          <a:stretch>
            <a:fillRect/>
          </a:stretch>
        </p:blipFill>
        <p:spPr bwMode="auto">
          <a:xfrm>
            <a:off x="6804025" y="3484563"/>
            <a:ext cx="15843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63 Imagen" descr="chicos1-3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80690" b="85300"/>
          <a:stretch>
            <a:fillRect/>
          </a:stretch>
        </p:blipFill>
        <p:spPr bwMode="auto">
          <a:xfrm>
            <a:off x="82550" y="908050"/>
            <a:ext cx="177006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65 Llamada ovalada"/>
          <p:cNvSpPr/>
          <p:nvPr/>
        </p:nvSpPr>
        <p:spPr>
          <a:xfrm>
            <a:off x="2627313" y="3284538"/>
            <a:ext cx="3600450" cy="2452687"/>
          </a:xfrm>
          <a:prstGeom prst="wedgeEllipseCallout">
            <a:avLst>
              <a:gd name="adj1" fmla="val 70002"/>
              <a:gd name="adj2" fmla="val -80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s-PE" sz="2400" dirty="0">
                <a:solidFill>
                  <a:schemeClr val="accent6">
                    <a:lumMod val="75000"/>
                  </a:schemeClr>
                </a:solidFill>
              </a:rPr>
              <a:t>¡Un transportador ! </a:t>
            </a:r>
          </a:p>
        </p:txBody>
      </p:sp>
      <p:pic>
        <p:nvPicPr>
          <p:cNvPr id="4159" name="Picture 63" descr="http://curiosidadcientifica.files.wordpress.com/2009/04/shutt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23253">
            <a:off x="3929857" y="3823494"/>
            <a:ext cx="111125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70 Llamada rectangular redondeada"/>
          <p:cNvSpPr/>
          <p:nvPr/>
        </p:nvSpPr>
        <p:spPr>
          <a:xfrm>
            <a:off x="2124075" y="1125538"/>
            <a:ext cx="5327650" cy="1549400"/>
          </a:xfrm>
          <a:prstGeom prst="wedgeRoundRectCallout">
            <a:avLst>
              <a:gd name="adj1" fmla="val -58280"/>
              <a:gd name="adj2" fmla="val -72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No ese tipo de transportador no.</a:t>
            </a:r>
          </a:p>
        </p:txBody>
      </p:sp>
      <p:sp>
        <p:nvSpPr>
          <p:cNvPr id="72" name="71 Llamada ovalada"/>
          <p:cNvSpPr/>
          <p:nvPr/>
        </p:nvSpPr>
        <p:spPr>
          <a:xfrm>
            <a:off x="2614613" y="3297238"/>
            <a:ext cx="3600450" cy="2414587"/>
          </a:xfrm>
          <a:prstGeom prst="wedgeEllipseCallout">
            <a:avLst>
              <a:gd name="adj1" fmla="val 70002"/>
              <a:gd name="adj2" fmla="val -80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¡Veamos!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66" grpId="0" animBg="1"/>
      <p:bldP spid="66" grpId="1" animBg="1"/>
      <p:bldP spid="71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132138" y="2205038"/>
            <a:ext cx="2519362" cy="1800225"/>
            <a:chOff x="4" y="1068"/>
            <a:chExt cx="3402" cy="2317"/>
          </a:xfrm>
        </p:grpSpPr>
        <p:pic>
          <p:nvPicPr>
            <p:cNvPr id="4103" name="Picture 43" descr="Transportad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0000">
              <a:off x="4" y="1068"/>
              <a:ext cx="3402" cy="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Oval 44"/>
            <p:cNvSpPr>
              <a:spLocks noChangeArrowheads="1"/>
            </p:cNvSpPr>
            <p:nvPr/>
          </p:nvSpPr>
          <p:spPr bwMode="auto">
            <a:xfrm rot="120000">
              <a:off x="1637" y="2454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79" name="78 Imagen" descr="chicos1-3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86" t="33598" r="24246" b="51701"/>
          <a:stretch>
            <a:fillRect/>
          </a:stretch>
        </p:blipFill>
        <p:spPr bwMode="auto">
          <a:xfrm>
            <a:off x="6732588" y="4005263"/>
            <a:ext cx="15843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79 Imagen" descr="chicos1-3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80690" b="85300"/>
          <a:stretch>
            <a:fillRect/>
          </a:stretch>
        </p:blipFill>
        <p:spPr bwMode="auto">
          <a:xfrm>
            <a:off x="34925" y="549275"/>
            <a:ext cx="172402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80 Llamada rectangular redondeada"/>
          <p:cNvSpPr/>
          <p:nvPr/>
        </p:nvSpPr>
        <p:spPr>
          <a:xfrm>
            <a:off x="1908175" y="908050"/>
            <a:ext cx="5832475" cy="1225550"/>
          </a:xfrm>
          <a:prstGeom prst="wedgeRoundRectCallout">
            <a:avLst>
              <a:gd name="adj1" fmla="val -56497"/>
              <a:gd name="adj2" fmla="val -89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El transportador es un instrumento que nos sirve para medir la apertura de los ángulos.</a:t>
            </a:r>
          </a:p>
        </p:txBody>
      </p:sp>
      <p:sp>
        <p:nvSpPr>
          <p:cNvPr id="82" name="81 Llamada ovalada"/>
          <p:cNvSpPr/>
          <p:nvPr/>
        </p:nvSpPr>
        <p:spPr>
          <a:xfrm>
            <a:off x="2268538" y="4221163"/>
            <a:ext cx="4103687" cy="2160587"/>
          </a:xfrm>
          <a:prstGeom prst="wedgeEllipseCallout">
            <a:avLst>
              <a:gd name="adj1" fmla="val 62595"/>
              <a:gd name="adj2" fmla="val -45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¡Ya recuerdo! Lo que medimos con el transportador se expresa en </a:t>
            </a:r>
            <a:r>
              <a:rPr lang="es-PE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grados.</a:t>
            </a:r>
            <a:endParaRPr lang="es-PE" sz="24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9875" y="3914775"/>
            <a:ext cx="33845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78 Imagen" descr="chicos1-3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86" t="33598" r="24246" b="51701"/>
          <a:stretch>
            <a:fillRect/>
          </a:stretch>
        </p:blipFill>
        <p:spPr bwMode="auto">
          <a:xfrm>
            <a:off x="7019925" y="1773238"/>
            <a:ext cx="1157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79 Imagen" descr="chicos1-3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80690" b="85300"/>
          <a:stretch>
            <a:fillRect/>
          </a:stretch>
        </p:blipFill>
        <p:spPr bwMode="auto">
          <a:xfrm>
            <a:off x="0" y="549275"/>
            <a:ext cx="1427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80 Llamada rectangular redondeada"/>
          <p:cNvSpPr/>
          <p:nvPr/>
        </p:nvSpPr>
        <p:spPr>
          <a:xfrm>
            <a:off x="1763713" y="908050"/>
            <a:ext cx="4679950" cy="936625"/>
          </a:xfrm>
          <a:prstGeom prst="wedgeRoundRectCallout">
            <a:avLst>
              <a:gd name="adj1" fmla="val -60703"/>
              <a:gd name="adj2" fmla="val -171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Los ángulos tienen diferentes medidas de apertura.</a:t>
            </a:r>
          </a:p>
        </p:txBody>
      </p:sp>
      <p:sp>
        <p:nvSpPr>
          <p:cNvPr id="82" name="81 Llamada ovalada"/>
          <p:cNvSpPr/>
          <p:nvPr/>
        </p:nvSpPr>
        <p:spPr>
          <a:xfrm>
            <a:off x="3851275" y="2060575"/>
            <a:ext cx="2952750" cy="1081088"/>
          </a:xfrm>
          <a:prstGeom prst="wedgeEllipseCallout">
            <a:avLst>
              <a:gd name="adj1" fmla="val 62595"/>
              <a:gd name="adj2" fmla="val -45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Observemos.</a:t>
            </a:r>
            <a:endParaRPr lang="es-PE" sz="24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110" name="48 CuadroTexto"/>
          <p:cNvSpPr txBox="1">
            <a:spLocks noChangeArrowheads="1"/>
          </p:cNvSpPr>
          <p:nvPr/>
        </p:nvSpPr>
        <p:spPr bwMode="auto">
          <a:xfrm>
            <a:off x="885825" y="420687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/>
              <a:t>F</a:t>
            </a:r>
          </a:p>
        </p:txBody>
      </p:sp>
      <p:sp>
        <p:nvSpPr>
          <p:cNvPr id="4111" name="49 CuadroTexto"/>
          <p:cNvSpPr txBox="1">
            <a:spLocks noChangeArrowheads="1"/>
          </p:cNvSpPr>
          <p:nvPr/>
        </p:nvSpPr>
        <p:spPr bwMode="auto">
          <a:xfrm>
            <a:off x="2254250" y="5718175"/>
            <a:ext cx="433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/>
              <a:t>E</a:t>
            </a:r>
          </a:p>
        </p:txBody>
      </p:sp>
      <p:sp>
        <p:nvSpPr>
          <p:cNvPr id="4115" name="55 CuadroTexto"/>
          <p:cNvSpPr txBox="1">
            <a:spLocks noChangeArrowheads="1"/>
          </p:cNvSpPr>
          <p:nvPr/>
        </p:nvSpPr>
        <p:spPr bwMode="auto">
          <a:xfrm>
            <a:off x="8243888" y="4005263"/>
            <a:ext cx="433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/>
              <a:t>T</a:t>
            </a:r>
          </a:p>
        </p:txBody>
      </p:sp>
      <p:sp>
        <p:nvSpPr>
          <p:cNvPr id="61" name="60 Arco"/>
          <p:cNvSpPr/>
          <p:nvPr/>
        </p:nvSpPr>
        <p:spPr>
          <a:xfrm rot="15986896">
            <a:off x="7340600" y="5651501"/>
            <a:ext cx="358775" cy="431800"/>
          </a:xfrm>
          <a:prstGeom prst="arc">
            <a:avLst>
              <a:gd name="adj1" fmla="val 16200000"/>
              <a:gd name="adj2" fmla="val 25472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394200"/>
            <a:ext cx="21161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854700"/>
            <a:ext cx="2159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0" y="3821113"/>
            <a:ext cx="216535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4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4950" y="5854700"/>
            <a:ext cx="21605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4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1938" y="5854700"/>
            <a:ext cx="21605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07 Grupo"/>
          <p:cNvGrpSpPr>
            <a:grpSpLocks/>
          </p:cNvGrpSpPr>
          <p:nvPr/>
        </p:nvGrpSpPr>
        <p:grpSpPr bwMode="auto">
          <a:xfrm>
            <a:off x="5310188" y="3905250"/>
            <a:ext cx="2847975" cy="2206625"/>
            <a:chOff x="5198864" y="3706999"/>
            <a:chExt cx="2846695" cy="2206800"/>
          </a:xfrm>
        </p:grpSpPr>
        <p:cxnSp>
          <p:nvCxnSpPr>
            <p:cNvPr id="101" name="100 Conector recto de flecha"/>
            <p:cNvCxnSpPr/>
            <p:nvPr/>
          </p:nvCxnSpPr>
          <p:spPr bwMode="auto">
            <a:xfrm rot="10800000">
              <a:off x="5198864" y="5701057"/>
              <a:ext cx="2196113" cy="317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 de flecha"/>
            <p:cNvCxnSpPr/>
            <p:nvPr/>
          </p:nvCxnSpPr>
          <p:spPr bwMode="auto">
            <a:xfrm rot="7500000" flipH="1" flipV="1">
              <a:off x="6931051" y="4799291"/>
              <a:ext cx="2206800" cy="22215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25" name="51 CuadroTexto"/>
          <p:cNvSpPr txBox="1">
            <a:spLocks noChangeArrowheads="1"/>
          </p:cNvSpPr>
          <p:nvPr/>
        </p:nvSpPr>
        <p:spPr bwMode="auto">
          <a:xfrm>
            <a:off x="323850" y="5876925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/>
              <a:t>D</a:t>
            </a:r>
          </a:p>
        </p:txBody>
      </p:sp>
      <p:sp>
        <p:nvSpPr>
          <p:cNvPr id="50" name="49 Conector"/>
          <p:cNvSpPr/>
          <p:nvPr/>
        </p:nvSpPr>
        <p:spPr>
          <a:xfrm>
            <a:off x="8532813" y="4337050"/>
            <a:ext cx="114300" cy="106363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54" name="53 Conector"/>
          <p:cNvSpPr/>
          <p:nvPr/>
        </p:nvSpPr>
        <p:spPr>
          <a:xfrm>
            <a:off x="5594350" y="5819775"/>
            <a:ext cx="114300" cy="106363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cxnSp>
        <p:nvCxnSpPr>
          <p:cNvPr id="60" name="59 Conector recto"/>
          <p:cNvCxnSpPr/>
          <p:nvPr/>
        </p:nvCxnSpPr>
        <p:spPr>
          <a:xfrm rot="5400000">
            <a:off x="1993107" y="5749131"/>
            <a:ext cx="217488" cy="730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53 CuadroTexto"/>
          <p:cNvSpPr txBox="1">
            <a:spLocks noChangeArrowheads="1"/>
          </p:cNvSpPr>
          <p:nvPr/>
        </p:nvSpPr>
        <p:spPr bwMode="auto">
          <a:xfrm>
            <a:off x="4932363" y="3760788"/>
            <a:ext cx="433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/>
              <a:t>Q</a:t>
            </a:r>
          </a:p>
        </p:txBody>
      </p:sp>
      <p:sp>
        <p:nvSpPr>
          <p:cNvPr id="4114" name="54 CuadroTexto"/>
          <p:cNvSpPr txBox="1">
            <a:spLocks noChangeArrowheads="1"/>
          </p:cNvSpPr>
          <p:nvPr/>
        </p:nvSpPr>
        <p:spPr bwMode="auto">
          <a:xfrm>
            <a:off x="4845050" y="5734050"/>
            <a:ext cx="433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/>
              <a:t>P</a:t>
            </a:r>
          </a:p>
        </p:txBody>
      </p:sp>
      <p:sp>
        <p:nvSpPr>
          <p:cNvPr id="4112" name="52 CuadroTexto"/>
          <p:cNvSpPr txBox="1">
            <a:spLocks noChangeArrowheads="1"/>
          </p:cNvSpPr>
          <p:nvPr/>
        </p:nvSpPr>
        <p:spPr bwMode="auto">
          <a:xfrm>
            <a:off x="2843213" y="590550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/>
              <a:t>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702175" y="5705475"/>
            <a:ext cx="215900" cy="215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16" name="56 CuadroTexto"/>
          <p:cNvSpPr txBox="1">
            <a:spLocks noChangeArrowheads="1"/>
          </p:cNvSpPr>
          <p:nvPr/>
        </p:nvSpPr>
        <p:spPr bwMode="auto">
          <a:xfrm>
            <a:off x="7308850" y="587692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/>
              <a:t>S</a:t>
            </a:r>
          </a:p>
        </p:txBody>
      </p:sp>
      <p:sp>
        <p:nvSpPr>
          <p:cNvPr id="4117" name="57 CuadroTexto"/>
          <p:cNvSpPr txBox="1">
            <a:spLocks noChangeArrowheads="1"/>
          </p:cNvSpPr>
          <p:nvPr/>
        </p:nvSpPr>
        <p:spPr bwMode="auto">
          <a:xfrm>
            <a:off x="5435600" y="587692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/>
              <a:t>R</a:t>
            </a:r>
          </a:p>
        </p:txBody>
      </p:sp>
      <p:sp>
        <p:nvSpPr>
          <p:cNvPr id="51" name="50 Conector"/>
          <p:cNvSpPr/>
          <p:nvPr/>
        </p:nvSpPr>
        <p:spPr>
          <a:xfrm>
            <a:off x="7451725" y="5834063"/>
            <a:ext cx="114300" cy="106362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pSp>
        <p:nvGrpSpPr>
          <p:cNvPr id="3" name="97 Grupo"/>
          <p:cNvGrpSpPr>
            <a:grpSpLocks/>
          </p:cNvGrpSpPr>
          <p:nvPr/>
        </p:nvGrpSpPr>
        <p:grpSpPr bwMode="auto">
          <a:xfrm>
            <a:off x="2728913" y="3709988"/>
            <a:ext cx="2206625" cy="2206625"/>
            <a:chOff x="1417981" y="3861048"/>
            <a:chExt cx="2217915" cy="2206800"/>
          </a:xfrm>
        </p:grpSpPr>
        <p:cxnSp>
          <p:nvCxnSpPr>
            <p:cNvPr id="93" name="92 Conector recto de flecha"/>
            <p:cNvCxnSpPr/>
            <p:nvPr/>
          </p:nvCxnSpPr>
          <p:spPr bwMode="auto">
            <a:xfrm rot="10800000">
              <a:off x="1417981" y="6061497"/>
              <a:ext cx="2206745" cy="317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 de flecha"/>
            <p:cNvCxnSpPr/>
            <p:nvPr/>
          </p:nvCxnSpPr>
          <p:spPr bwMode="auto">
            <a:xfrm rot="5400000" flipH="1" flipV="1">
              <a:off x="2521327" y="4953279"/>
              <a:ext cx="2206800" cy="22339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48 Conector"/>
          <p:cNvSpPr/>
          <p:nvPr/>
        </p:nvSpPr>
        <p:spPr>
          <a:xfrm>
            <a:off x="4859338" y="5848350"/>
            <a:ext cx="111125" cy="10795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52" name="51 Conector"/>
          <p:cNvSpPr/>
          <p:nvPr/>
        </p:nvSpPr>
        <p:spPr>
          <a:xfrm>
            <a:off x="2973388" y="5834063"/>
            <a:ext cx="112712" cy="10795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53" name="52 Conector"/>
          <p:cNvSpPr/>
          <p:nvPr/>
        </p:nvSpPr>
        <p:spPr>
          <a:xfrm>
            <a:off x="4875213" y="3933825"/>
            <a:ext cx="111125" cy="10795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pSp>
        <p:nvGrpSpPr>
          <p:cNvPr id="4" name="94 Grupo"/>
          <p:cNvGrpSpPr>
            <a:grpSpLocks/>
          </p:cNvGrpSpPr>
          <p:nvPr/>
        </p:nvGrpSpPr>
        <p:grpSpPr bwMode="auto">
          <a:xfrm>
            <a:off x="134938" y="4002088"/>
            <a:ext cx="2208212" cy="2206625"/>
            <a:chOff x="166812" y="3445532"/>
            <a:chExt cx="2206724" cy="2206800"/>
          </a:xfrm>
        </p:grpSpPr>
        <p:cxnSp>
          <p:nvCxnSpPr>
            <p:cNvPr id="11" name="10 Conector recto de flecha"/>
            <p:cNvCxnSpPr/>
            <p:nvPr/>
          </p:nvCxnSpPr>
          <p:spPr bwMode="auto">
            <a:xfrm rot="10800000">
              <a:off x="166812" y="5334807"/>
              <a:ext cx="2206724" cy="317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 bwMode="auto">
            <a:xfrm rot="2700000">
              <a:off x="478507" y="4547346"/>
              <a:ext cx="2206800" cy="3173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39 Conector"/>
          <p:cNvSpPr/>
          <p:nvPr/>
        </p:nvSpPr>
        <p:spPr>
          <a:xfrm>
            <a:off x="482600" y="5819775"/>
            <a:ext cx="112713" cy="10795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7" name="46 Conector"/>
          <p:cNvSpPr/>
          <p:nvPr/>
        </p:nvSpPr>
        <p:spPr>
          <a:xfrm>
            <a:off x="971550" y="4508500"/>
            <a:ext cx="112713" cy="10795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1" name="40 Conector"/>
          <p:cNvSpPr/>
          <p:nvPr/>
        </p:nvSpPr>
        <p:spPr>
          <a:xfrm>
            <a:off x="2268538" y="5819775"/>
            <a:ext cx="111125" cy="10795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4110" grpId="0"/>
      <p:bldP spid="4111" grpId="0"/>
      <p:bldP spid="4115" grpId="0"/>
      <p:bldP spid="4125" grpId="0"/>
      <p:bldP spid="50" grpId="0" animBg="1"/>
      <p:bldP spid="54" grpId="0" animBg="1"/>
      <p:bldP spid="4113" grpId="0"/>
      <p:bldP spid="4114" grpId="0"/>
      <p:bldP spid="4112" grpId="0"/>
      <p:bldP spid="21" grpId="0" animBg="1"/>
      <p:bldP spid="4116" grpId="0"/>
      <p:bldP spid="4117" grpId="0"/>
      <p:bldP spid="51" grpId="0" animBg="1"/>
      <p:bldP spid="49" grpId="0" animBg="1"/>
      <p:bldP spid="52" grpId="0" animBg="1"/>
      <p:bldP spid="53" grpId="0" animBg="1"/>
      <p:bldP spid="40" grpId="0" animBg="1"/>
      <p:bldP spid="47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hicos1-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86" t="33598" r="24246" b="51701"/>
          <a:stretch>
            <a:fillRect/>
          </a:stretch>
        </p:blipFill>
        <p:spPr bwMode="auto">
          <a:xfrm>
            <a:off x="7667625" y="3716338"/>
            <a:ext cx="1019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hicos1-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80690" b="85300"/>
          <a:stretch>
            <a:fillRect/>
          </a:stretch>
        </p:blipFill>
        <p:spPr bwMode="auto">
          <a:xfrm>
            <a:off x="1588" y="563563"/>
            <a:ext cx="10842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Llamada rectangular redondeada"/>
          <p:cNvSpPr/>
          <p:nvPr/>
        </p:nvSpPr>
        <p:spPr>
          <a:xfrm>
            <a:off x="1187450" y="836613"/>
            <a:ext cx="4608513" cy="576262"/>
          </a:xfrm>
          <a:prstGeom prst="wedgeRoundRectCallout">
            <a:avLst>
              <a:gd name="adj1" fmla="val -54837"/>
              <a:gd name="adj2" fmla="val -89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Ahora vamos a medir cuántos grados tiene cada ángulo.</a:t>
            </a:r>
          </a:p>
        </p:txBody>
      </p:sp>
      <p:sp>
        <p:nvSpPr>
          <p:cNvPr id="12" name="11 Llamada ovalada"/>
          <p:cNvSpPr/>
          <p:nvPr/>
        </p:nvSpPr>
        <p:spPr>
          <a:xfrm>
            <a:off x="6659563" y="1628775"/>
            <a:ext cx="2089150" cy="1655763"/>
          </a:xfrm>
          <a:prstGeom prst="wedgeEllipseCallout">
            <a:avLst>
              <a:gd name="adj1" fmla="val 20068"/>
              <a:gd name="adj2" fmla="val 77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</a:rPr>
              <a:t>Al usar el transportador ten en cuenta lo siguiente.</a:t>
            </a:r>
          </a:p>
        </p:txBody>
      </p:sp>
      <p:sp>
        <p:nvSpPr>
          <p:cNvPr id="13" name="12 Esquina doblada"/>
          <p:cNvSpPr/>
          <p:nvPr/>
        </p:nvSpPr>
        <p:spPr>
          <a:xfrm>
            <a:off x="1042988" y="1628775"/>
            <a:ext cx="5400675" cy="720725"/>
          </a:xfrm>
          <a:prstGeom prst="foldedCorner">
            <a:avLst>
              <a:gd name="adj" fmla="val 88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0" anchor="ctr"/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" charset="0"/>
              </a:rPr>
              <a:t>Coloca el  transportador sobre el ángulo que vas a medir.</a:t>
            </a:r>
          </a:p>
        </p:txBody>
      </p:sp>
      <p:sp>
        <p:nvSpPr>
          <p:cNvPr id="10" name="9 Llamada ovalada"/>
          <p:cNvSpPr/>
          <p:nvPr/>
        </p:nvSpPr>
        <p:spPr>
          <a:xfrm>
            <a:off x="6659563" y="1628775"/>
            <a:ext cx="2089150" cy="1655763"/>
          </a:xfrm>
          <a:prstGeom prst="wedgeEllipseCallout">
            <a:avLst>
              <a:gd name="adj1" fmla="val 19844"/>
              <a:gd name="adj2" fmla="val 765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</a:rPr>
              <a:t>El número indica cuántos grados mide el ángulo.</a:t>
            </a:r>
          </a:p>
        </p:txBody>
      </p:sp>
      <p:sp>
        <p:nvSpPr>
          <p:cNvPr id="14" name="13 Llamada ovalada"/>
          <p:cNvSpPr/>
          <p:nvPr/>
        </p:nvSpPr>
        <p:spPr>
          <a:xfrm>
            <a:off x="6659563" y="1628775"/>
            <a:ext cx="2089150" cy="1655763"/>
          </a:xfrm>
          <a:prstGeom prst="wedgeEllipseCallout">
            <a:avLst>
              <a:gd name="adj1" fmla="val 19194"/>
              <a:gd name="adj2" fmla="val 760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El ángulo de esa imagen mide 45°.</a:t>
            </a:r>
          </a:p>
        </p:txBody>
      </p:sp>
      <p:grpSp>
        <p:nvGrpSpPr>
          <p:cNvPr id="2" name="24 Grupo"/>
          <p:cNvGrpSpPr>
            <a:grpSpLocks/>
          </p:cNvGrpSpPr>
          <p:nvPr/>
        </p:nvGrpSpPr>
        <p:grpSpPr bwMode="auto">
          <a:xfrm>
            <a:off x="3535363" y="4394200"/>
            <a:ext cx="1884362" cy="1681163"/>
            <a:chOff x="539552" y="4072136"/>
            <a:chExt cx="1884362" cy="1681163"/>
          </a:xfrm>
        </p:grpSpPr>
        <p:grpSp>
          <p:nvGrpSpPr>
            <p:cNvPr id="6164" name="35 Grupo"/>
            <p:cNvGrpSpPr>
              <a:grpSpLocks/>
            </p:cNvGrpSpPr>
            <p:nvPr/>
          </p:nvGrpSpPr>
          <p:grpSpPr bwMode="auto">
            <a:xfrm>
              <a:off x="539552" y="4072136"/>
              <a:ext cx="1512887" cy="1512888"/>
              <a:chOff x="827584" y="4648270"/>
              <a:chExt cx="1512168" cy="1512168"/>
            </a:xfrm>
          </p:grpSpPr>
          <p:cxnSp>
            <p:nvCxnSpPr>
              <p:cNvPr id="16" name="15 Conector recto de flecha"/>
              <p:cNvCxnSpPr/>
              <p:nvPr/>
            </p:nvCxnSpPr>
            <p:spPr>
              <a:xfrm rot="10800000">
                <a:off x="827584" y="5947814"/>
                <a:ext cx="1512168" cy="158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/>
              <p:nvPr/>
            </p:nvCxnSpPr>
            <p:spPr>
              <a:xfrm rot="2700000">
                <a:off x="1038621" y="5403560"/>
                <a:ext cx="1512168" cy="158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17 Conector"/>
            <p:cNvSpPr/>
            <p:nvPr/>
          </p:nvSpPr>
          <p:spPr>
            <a:xfrm>
              <a:off x="1166614" y="4480124"/>
              <a:ext cx="71438" cy="7302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19" name="18 Conector"/>
            <p:cNvSpPr/>
            <p:nvPr/>
          </p:nvSpPr>
          <p:spPr>
            <a:xfrm>
              <a:off x="1047552" y="5319911"/>
              <a:ext cx="71437" cy="7302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6167" name="19 CuadroTexto"/>
            <p:cNvSpPr txBox="1">
              <a:spLocks noChangeArrowheads="1"/>
            </p:cNvSpPr>
            <p:nvPr/>
          </p:nvSpPr>
          <p:spPr bwMode="auto">
            <a:xfrm>
              <a:off x="1031677" y="4151511"/>
              <a:ext cx="431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F</a:t>
              </a:r>
            </a:p>
          </p:txBody>
        </p:sp>
        <p:sp>
          <p:nvSpPr>
            <p:cNvPr id="6168" name="20 CuadroTexto"/>
            <p:cNvSpPr txBox="1">
              <a:spLocks noChangeArrowheads="1"/>
            </p:cNvSpPr>
            <p:nvPr/>
          </p:nvSpPr>
          <p:spPr bwMode="auto">
            <a:xfrm>
              <a:off x="1990527" y="5192911"/>
              <a:ext cx="4333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E</a:t>
              </a:r>
            </a:p>
          </p:txBody>
        </p:sp>
        <p:sp>
          <p:nvSpPr>
            <p:cNvPr id="22" name="21 Conector"/>
            <p:cNvSpPr/>
            <p:nvPr/>
          </p:nvSpPr>
          <p:spPr>
            <a:xfrm>
              <a:off x="1990527" y="5337374"/>
              <a:ext cx="73025" cy="714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6170" name="22 CuadroTexto"/>
            <p:cNvSpPr txBox="1">
              <a:spLocks noChangeArrowheads="1"/>
            </p:cNvSpPr>
            <p:nvPr/>
          </p:nvSpPr>
          <p:spPr bwMode="auto">
            <a:xfrm>
              <a:off x="856050" y="5384999"/>
              <a:ext cx="431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D</a:t>
              </a:r>
            </a:p>
          </p:txBody>
        </p:sp>
        <p:cxnSp>
          <p:nvCxnSpPr>
            <p:cNvPr id="24" name="23 Conector recto"/>
            <p:cNvCxnSpPr/>
            <p:nvPr/>
          </p:nvCxnSpPr>
          <p:spPr>
            <a:xfrm rot="5400000">
              <a:off x="1691283" y="5228630"/>
              <a:ext cx="217487" cy="730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2 CuadroTexto"/>
          <p:cNvSpPr txBox="1"/>
          <p:nvPr/>
        </p:nvSpPr>
        <p:spPr>
          <a:xfrm>
            <a:off x="971550" y="2276475"/>
            <a:ext cx="54721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Alinea el vértice del ángulo con la marca del punto medio del transportador.</a:t>
            </a:r>
            <a:endParaRPr lang="es-PE" dirty="0">
              <a:latin typeface="Arial Rounded MT Bold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71550" y="2852738"/>
            <a:ext cx="54721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Haz coincidir con 0° uno de sus lados, esa será la escala que usarás.</a:t>
            </a:r>
            <a:endParaRPr lang="es-PE" dirty="0">
              <a:latin typeface="Arial Rounded MT Bold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971550" y="3500438"/>
            <a:ext cx="54721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7313" indent="-87313">
              <a:buSzPct val="104000"/>
              <a:buFont typeface="Arial" pitchFamily="34" charset="0"/>
              <a:buChar char="•"/>
              <a:defRPr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Observa en qué número coincide el otro lado. Esa será la medida del ángulo.</a:t>
            </a:r>
            <a:endParaRPr lang="es-PE" dirty="0">
              <a:latin typeface="Arial Rounded MT Bold" pitchFamily="34" charset="0"/>
            </a:endParaRP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 rot="-825005">
            <a:off x="458788" y="4403725"/>
            <a:ext cx="3084512" cy="2111375"/>
            <a:chOff x="4" y="1068"/>
            <a:chExt cx="3402" cy="2317"/>
          </a:xfrm>
        </p:grpSpPr>
        <p:pic>
          <p:nvPicPr>
            <p:cNvPr id="6162" name="Picture 43" descr="Transportad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0000">
              <a:off x="4" y="1068"/>
              <a:ext cx="3402" cy="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Oval 44"/>
            <p:cNvSpPr>
              <a:spLocks noChangeArrowheads="1"/>
            </p:cNvSpPr>
            <p:nvPr/>
          </p:nvSpPr>
          <p:spPr bwMode="auto">
            <a:xfrm rot="120000">
              <a:off x="1637" y="2454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" name="34 Grupo"/>
          <p:cNvGrpSpPr>
            <a:grpSpLocks/>
          </p:cNvGrpSpPr>
          <p:nvPr/>
        </p:nvGrpSpPr>
        <p:grpSpPr bwMode="auto">
          <a:xfrm>
            <a:off x="3771900" y="4391025"/>
            <a:ext cx="1295400" cy="1295400"/>
            <a:chOff x="6156176" y="4581128"/>
            <a:chExt cx="1296144" cy="1296144"/>
          </a:xfrm>
        </p:grpSpPr>
        <p:pic>
          <p:nvPicPr>
            <p:cNvPr id="5145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176" y="4581128"/>
              <a:ext cx="1296144" cy="1296144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4" name="33 Conector"/>
            <p:cNvSpPr/>
            <p:nvPr/>
          </p:nvSpPr>
          <p:spPr>
            <a:xfrm>
              <a:off x="6402380" y="4835274"/>
              <a:ext cx="142957" cy="144546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</p:grpSp>
      <p:sp>
        <p:nvSpPr>
          <p:cNvPr id="27" name="26 Forma libre"/>
          <p:cNvSpPr/>
          <p:nvPr/>
        </p:nvSpPr>
        <p:spPr>
          <a:xfrm>
            <a:off x="3648075" y="5683250"/>
            <a:ext cx="393700" cy="317500"/>
          </a:xfrm>
          <a:custGeom>
            <a:avLst/>
            <a:gdLst>
              <a:gd name="connsiteX0" fmla="*/ 0 w 393700"/>
              <a:gd name="connsiteY0" fmla="*/ 317500 h 317500"/>
              <a:gd name="connsiteX1" fmla="*/ 152400 w 393700"/>
              <a:gd name="connsiteY1" fmla="*/ 127000 h 317500"/>
              <a:gd name="connsiteX2" fmla="*/ 393700 w 393700"/>
              <a:gd name="connsiteY2" fmla="*/ 0 h 317500"/>
              <a:gd name="connsiteX3" fmla="*/ 393700 w 39370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317500">
                <a:moveTo>
                  <a:pt x="0" y="317500"/>
                </a:moveTo>
                <a:cubicBezTo>
                  <a:pt x="43391" y="248708"/>
                  <a:pt x="86783" y="179917"/>
                  <a:pt x="152400" y="127000"/>
                </a:cubicBezTo>
                <a:cubicBezTo>
                  <a:pt x="218017" y="74083"/>
                  <a:pt x="393700" y="0"/>
                  <a:pt x="393700" y="0"/>
                </a:cubicBezTo>
                <a:lnTo>
                  <a:pt x="393700" y="0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4.81481E-6 L 0.32847 -4.8148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0" grpId="0" animBg="1"/>
      <p:bldP spid="14" grpId="0" animBg="1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765175"/>
            <a:ext cx="6913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32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Medimos con el transportador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42988" y="1519238"/>
            <a:ext cx="61928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Ahora que sabes usar tu transportador medimos los ángulos.</a:t>
            </a:r>
          </a:p>
        </p:txBody>
      </p:sp>
      <p:pic>
        <p:nvPicPr>
          <p:cNvPr id="4" name="3 Imagen" descr="chicos1-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86" t="33598" r="24246" b="51701"/>
          <a:stretch>
            <a:fillRect/>
          </a:stretch>
        </p:blipFill>
        <p:spPr bwMode="auto">
          <a:xfrm>
            <a:off x="7069138" y="4292600"/>
            <a:ext cx="1019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ovalada"/>
          <p:cNvSpPr/>
          <p:nvPr/>
        </p:nvSpPr>
        <p:spPr>
          <a:xfrm>
            <a:off x="5916613" y="2493963"/>
            <a:ext cx="2232025" cy="1511300"/>
          </a:xfrm>
          <a:prstGeom prst="wedgeEllipseCallout">
            <a:avLst>
              <a:gd name="adj1" fmla="val 22765"/>
              <a:gd name="adj2" fmla="val 668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</a:rPr>
              <a:t>¿Cuántos grados medirá cada ángulo?</a:t>
            </a:r>
          </a:p>
        </p:txBody>
      </p:sp>
      <p:grpSp>
        <p:nvGrpSpPr>
          <p:cNvPr id="7" name="27 Grupo"/>
          <p:cNvGrpSpPr>
            <a:grpSpLocks/>
          </p:cNvGrpSpPr>
          <p:nvPr/>
        </p:nvGrpSpPr>
        <p:grpSpPr bwMode="auto">
          <a:xfrm>
            <a:off x="3057525" y="3225800"/>
            <a:ext cx="1847850" cy="1817688"/>
            <a:chOff x="1331913" y="4564063"/>
            <a:chExt cx="1847850" cy="1817687"/>
          </a:xfrm>
        </p:grpSpPr>
        <p:sp>
          <p:nvSpPr>
            <p:cNvPr id="6" name="5 Rectángulo"/>
            <p:cNvSpPr/>
            <p:nvPr/>
          </p:nvSpPr>
          <p:spPr>
            <a:xfrm>
              <a:off x="2547938" y="5775325"/>
              <a:ext cx="215900" cy="215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grpSp>
          <p:nvGrpSpPr>
            <p:cNvPr id="7202" name="36 Grupo"/>
            <p:cNvGrpSpPr>
              <a:grpSpLocks/>
            </p:cNvGrpSpPr>
            <p:nvPr/>
          </p:nvGrpSpPr>
          <p:grpSpPr bwMode="auto">
            <a:xfrm>
              <a:off x="1331913" y="4564063"/>
              <a:ext cx="1439862" cy="1441450"/>
              <a:chOff x="3275856" y="4585480"/>
              <a:chExt cx="1440160" cy="1440000"/>
            </a:xfrm>
          </p:grpSpPr>
          <p:cxnSp>
            <p:nvCxnSpPr>
              <p:cNvPr id="8" name="7 Conector recto de flecha"/>
              <p:cNvCxnSpPr/>
              <p:nvPr/>
            </p:nvCxnSpPr>
            <p:spPr>
              <a:xfrm rot="10800000">
                <a:off x="3275856" y="6020722"/>
                <a:ext cx="1440161" cy="15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 de flecha"/>
              <p:cNvCxnSpPr/>
              <p:nvPr/>
            </p:nvCxnSpPr>
            <p:spPr>
              <a:xfrm rot="5400000" flipH="1" flipV="1">
                <a:off x="3995223" y="5304685"/>
                <a:ext cx="1439999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9 Conector"/>
            <p:cNvSpPr/>
            <p:nvPr/>
          </p:nvSpPr>
          <p:spPr>
            <a:xfrm>
              <a:off x="2735263" y="4787901"/>
              <a:ext cx="73025" cy="714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11" name="10 Conector"/>
            <p:cNvSpPr/>
            <p:nvPr/>
          </p:nvSpPr>
          <p:spPr>
            <a:xfrm>
              <a:off x="2727326" y="5938837"/>
              <a:ext cx="73025" cy="714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12" name="11 Conector"/>
            <p:cNvSpPr/>
            <p:nvPr/>
          </p:nvSpPr>
          <p:spPr>
            <a:xfrm>
              <a:off x="1566863" y="5957887"/>
              <a:ext cx="71438" cy="714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7206" name="12 CuadroTexto"/>
            <p:cNvSpPr txBox="1">
              <a:spLocks noChangeArrowheads="1"/>
            </p:cNvSpPr>
            <p:nvPr/>
          </p:nvSpPr>
          <p:spPr bwMode="auto">
            <a:xfrm>
              <a:off x="1403350" y="6011863"/>
              <a:ext cx="431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O</a:t>
              </a:r>
            </a:p>
          </p:txBody>
        </p:sp>
        <p:sp>
          <p:nvSpPr>
            <p:cNvPr id="7207" name="13 CuadroTexto"/>
            <p:cNvSpPr txBox="1">
              <a:spLocks noChangeArrowheads="1"/>
            </p:cNvSpPr>
            <p:nvPr/>
          </p:nvSpPr>
          <p:spPr bwMode="auto">
            <a:xfrm>
              <a:off x="2746375" y="4643438"/>
              <a:ext cx="4333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Q</a:t>
              </a:r>
            </a:p>
          </p:txBody>
        </p:sp>
        <p:sp>
          <p:nvSpPr>
            <p:cNvPr id="7208" name="14 CuadroTexto"/>
            <p:cNvSpPr txBox="1">
              <a:spLocks noChangeArrowheads="1"/>
            </p:cNvSpPr>
            <p:nvPr/>
          </p:nvSpPr>
          <p:spPr bwMode="auto">
            <a:xfrm>
              <a:off x="2746375" y="5784850"/>
              <a:ext cx="433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P</a:t>
              </a:r>
            </a:p>
          </p:txBody>
        </p:sp>
      </p:grpSp>
      <p:sp>
        <p:nvSpPr>
          <p:cNvPr id="16" name="15 Llamada ovalada"/>
          <p:cNvSpPr/>
          <p:nvPr/>
        </p:nvSpPr>
        <p:spPr>
          <a:xfrm>
            <a:off x="5916613" y="2493963"/>
            <a:ext cx="2232025" cy="1511300"/>
          </a:xfrm>
          <a:prstGeom prst="wedgeEllipseCallout">
            <a:avLst>
              <a:gd name="adj1" fmla="val 23334"/>
              <a:gd name="adj2" fmla="val 660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</a:rPr>
              <a:t>El ángulo OPQ mide 90°.</a:t>
            </a:r>
          </a:p>
        </p:txBody>
      </p:sp>
      <p:grpSp>
        <p:nvGrpSpPr>
          <p:cNvPr id="14" name="Group 42"/>
          <p:cNvGrpSpPr>
            <a:grpSpLocks/>
          </p:cNvGrpSpPr>
          <p:nvPr/>
        </p:nvGrpSpPr>
        <p:grpSpPr bwMode="auto">
          <a:xfrm rot="-825005">
            <a:off x="622300" y="3579813"/>
            <a:ext cx="2520950" cy="1800225"/>
            <a:chOff x="4" y="1068"/>
            <a:chExt cx="3402" cy="2317"/>
          </a:xfrm>
        </p:grpSpPr>
        <p:pic>
          <p:nvPicPr>
            <p:cNvPr id="7199" name="Picture 43" descr="Transportad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0000">
              <a:off x="4" y="1068"/>
              <a:ext cx="3402" cy="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0" name="Oval 44"/>
            <p:cNvSpPr>
              <a:spLocks noChangeArrowheads="1"/>
            </p:cNvSpPr>
            <p:nvPr/>
          </p:nvSpPr>
          <p:spPr bwMode="auto">
            <a:xfrm rot="120000">
              <a:off x="1637" y="2454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33" name="32 Forma libre"/>
          <p:cNvSpPr/>
          <p:nvPr/>
        </p:nvSpPr>
        <p:spPr>
          <a:xfrm>
            <a:off x="3265488" y="4645025"/>
            <a:ext cx="393700" cy="317500"/>
          </a:xfrm>
          <a:custGeom>
            <a:avLst/>
            <a:gdLst>
              <a:gd name="connsiteX0" fmla="*/ 0 w 393700"/>
              <a:gd name="connsiteY0" fmla="*/ 317500 h 317500"/>
              <a:gd name="connsiteX1" fmla="*/ 152400 w 393700"/>
              <a:gd name="connsiteY1" fmla="*/ 127000 h 317500"/>
              <a:gd name="connsiteX2" fmla="*/ 393700 w 393700"/>
              <a:gd name="connsiteY2" fmla="*/ 0 h 317500"/>
              <a:gd name="connsiteX3" fmla="*/ 393700 w 39370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317500">
                <a:moveTo>
                  <a:pt x="0" y="317500"/>
                </a:moveTo>
                <a:cubicBezTo>
                  <a:pt x="43391" y="248708"/>
                  <a:pt x="86783" y="179917"/>
                  <a:pt x="152400" y="127000"/>
                </a:cubicBezTo>
                <a:cubicBezTo>
                  <a:pt x="218017" y="74083"/>
                  <a:pt x="393700" y="0"/>
                  <a:pt x="393700" y="0"/>
                </a:cubicBezTo>
                <a:lnTo>
                  <a:pt x="393700" y="0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7485" y="3097988"/>
            <a:ext cx="1524000" cy="13843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35 Grupo"/>
          <p:cNvGrpSpPr>
            <a:grpSpLocks/>
          </p:cNvGrpSpPr>
          <p:nvPr/>
        </p:nvGrpSpPr>
        <p:grpSpPr bwMode="auto">
          <a:xfrm>
            <a:off x="2857500" y="3068638"/>
            <a:ext cx="2736850" cy="2160587"/>
            <a:chOff x="5868144" y="4293096"/>
            <a:chExt cx="2736304" cy="2160240"/>
          </a:xfrm>
        </p:grpSpPr>
        <p:sp>
          <p:nvSpPr>
            <p:cNvPr id="35" name="34 Rectángulo"/>
            <p:cNvSpPr/>
            <p:nvPr/>
          </p:nvSpPr>
          <p:spPr>
            <a:xfrm>
              <a:off x="5868144" y="4293096"/>
              <a:ext cx="2736304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grpSp>
          <p:nvGrpSpPr>
            <p:cNvPr id="7188" name="28 Grupo"/>
            <p:cNvGrpSpPr>
              <a:grpSpLocks/>
            </p:cNvGrpSpPr>
            <p:nvPr/>
          </p:nvGrpSpPr>
          <p:grpSpPr bwMode="auto">
            <a:xfrm>
              <a:off x="6012160" y="4509120"/>
              <a:ext cx="2401888" cy="1738311"/>
              <a:chOff x="4330700" y="4643439"/>
              <a:chExt cx="2401888" cy="1738311"/>
            </a:xfrm>
          </p:grpSpPr>
          <p:grpSp>
            <p:nvGrpSpPr>
              <p:cNvPr id="7189" name="46 Grupo"/>
              <p:cNvGrpSpPr>
                <a:grpSpLocks/>
              </p:cNvGrpSpPr>
              <p:nvPr/>
            </p:nvGrpSpPr>
            <p:grpSpPr bwMode="auto">
              <a:xfrm>
                <a:off x="4330700" y="4643439"/>
                <a:ext cx="1947863" cy="1512887"/>
                <a:chOff x="5652120" y="4653253"/>
                <a:chExt cx="1947285" cy="1512168"/>
              </a:xfrm>
            </p:grpSpPr>
            <p:cxnSp>
              <p:nvCxnSpPr>
                <p:cNvPr id="18" name="17 Conector recto de flecha"/>
                <p:cNvCxnSpPr/>
                <p:nvPr/>
              </p:nvCxnSpPr>
              <p:spPr>
                <a:xfrm rot="10800000">
                  <a:off x="5652538" y="6020649"/>
                  <a:ext cx="1512137" cy="158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18 Conector recto de flecha"/>
                <p:cNvCxnSpPr/>
                <p:nvPr/>
              </p:nvCxnSpPr>
              <p:spPr>
                <a:xfrm rot="7500000">
                  <a:off x="6842678" y="5408264"/>
                  <a:ext cx="1511925" cy="158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19 Conector"/>
              <p:cNvSpPr/>
              <p:nvPr/>
            </p:nvSpPr>
            <p:spPr>
              <a:xfrm>
                <a:off x="4566021" y="5968629"/>
                <a:ext cx="73010" cy="7142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  <p:sp>
            <p:nvSpPr>
              <p:cNvPr id="21" name="20 Conector"/>
              <p:cNvSpPr/>
              <p:nvPr/>
            </p:nvSpPr>
            <p:spPr>
              <a:xfrm>
                <a:off x="5794501" y="5970217"/>
                <a:ext cx="71423" cy="7142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  <p:sp>
            <p:nvSpPr>
              <p:cNvPr id="22" name="21 Conector"/>
              <p:cNvSpPr/>
              <p:nvPr/>
            </p:nvSpPr>
            <p:spPr>
              <a:xfrm>
                <a:off x="6492862" y="5003584"/>
                <a:ext cx="71423" cy="7142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  <p:sp>
            <p:nvSpPr>
              <p:cNvPr id="7193" name="22 CuadroTexto"/>
              <p:cNvSpPr txBox="1">
                <a:spLocks noChangeArrowheads="1"/>
              </p:cNvSpPr>
              <p:nvPr/>
            </p:nvSpPr>
            <p:spPr bwMode="auto">
              <a:xfrm>
                <a:off x="6299200" y="4681538"/>
                <a:ext cx="433388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PE"/>
                  <a:t>T</a:t>
                </a:r>
              </a:p>
            </p:txBody>
          </p:sp>
          <p:sp>
            <p:nvSpPr>
              <p:cNvPr id="7194" name="23 CuadroTexto"/>
              <p:cNvSpPr txBox="1">
                <a:spLocks noChangeArrowheads="1"/>
              </p:cNvSpPr>
              <p:nvPr/>
            </p:nvSpPr>
            <p:spPr bwMode="auto">
              <a:xfrm>
                <a:off x="5627688" y="6011863"/>
                <a:ext cx="431800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PE"/>
                  <a:t>S</a:t>
                </a:r>
              </a:p>
            </p:txBody>
          </p:sp>
          <p:sp>
            <p:nvSpPr>
              <p:cNvPr id="7195" name="24 CuadroTexto"/>
              <p:cNvSpPr txBox="1">
                <a:spLocks noChangeArrowheads="1"/>
              </p:cNvSpPr>
              <p:nvPr/>
            </p:nvSpPr>
            <p:spPr bwMode="auto">
              <a:xfrm>
                <a:off x="4403725" y="6011863"/>
                <a:ext cx="431800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PE"/>
                  <a:t>R</a:t>
                </a:r>
              </a:p>
            </p:txBody>
          </p:sp>
          <p:sp>
            <p:nvSpPr>
              <p:cNvPr id="26" name="25 Arco"/>
              <p:cNvSpPr/>
              <p:nvPr/>
            </p:nvSpPr>
            <p:spPr>
              <a:xfrm rot="15986896">
                <a:off x="5662757" y="5784518"/>
                <a:ext cx="358717" cy="431714"/>
              </a:xfrm>
              <a:prstGeom prst="arc">
                <a:avLst>
                  <a:gd name="adj1" fmla="val 16200000"/>
                  <a:gd name="adj2" fmla="val 254724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</p:grpSp>
      </p:grpSp>
      <p:sp>
        <p:nvSpPr>
          <p:cNvPr id="37" name="36 Llamada ovalada"/>
          <p:cNvSpPr/>
          <p:nvPr/>
        </p:nvSpPr>
        <p:spPr>
          <a:xfrm>
            <a:off x="5916613" y="2479675"/>
            <a:ext cx="2232025" cy="1511300"/>
          </a:xfrm>
          <a:prstGeom prst="wedgeEllipseCallout">
            <a:avLst>
              <a:gd name="adj1" fmla="val 23334"/>
              <a:gd name="adj2" fmla="val 668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</a:rPr>
              <a:t>Veamos otro ejemplo</a:t>
            </a:r>
          </a:p>
        </p:txBody>
      </p:sp>
      <p:grpSp>
        <p:nvGrpSpPr>
          <p:cNvPr id="24" name="Group 42"/>
          <p:cNvGrpSpPr>
            <a:grpSpLocks/>
          </p:cNvGrpSpPr>
          <p:nvPr/>
        </p:nvGrpSpPr>
        <p:grpSpPr bwMode="auto">
          <a:xfrm rot="-825005">
            <a:off x="581025" y="3519488"/>
            <a:ext cx="2641600" cy="1881187"/>
            <a:chOff x="-15" y="1064"/>
            <a:chExt cx="3402" cy="2317"/>
          </a:xfrm>
        </p:grpSpPr>
        <p:pic>
          <p:nvPicPr>
            <p:cNvPr id="7185" name="Picture 43" descr="Transportad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0000">
              <a:off x="-15" y="1064"/>
              <a:ext cx="3402" cy="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6" name="Oval 44"/>
            <p:cNvSpPr>
              <a:spLocks noChangeArrowheads="1"/>
            </p:cNvSpPr>
            <p:nvPr/>
          </p:nvSpPr>
          <p:spPr bwMode="auto">
            <a:xfrm rot="120000">
              <a:off x="1573" y="2439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5" name="44 Forma libre"/>
          <p:cNvSpPr/>
          <p:nvPr/>
        </p:nvSpPr>
        <p:spPr>
          <a:xfrm>
            <a:off x="3308350" y="4632325"/>
            <a:ext cx="393700" cy="317500"/>
          </a:xfrm>
          <a:custGeom>
            <a:avLst/>
            <a:gdLst>
              <a:gd name="connsiteX0" fmla="*/ 0 w 393700"/>
              <a:gd name="connsiteY0" fmla="*/ 317500 h 317500"/>
              <a:gd name="connsiteX1" fmla="*/ 152400 w 393700"/>
              <a:gd name="connsiteY1" fmla="*/ 127000 h 317500"/>
              <a:gd name="connsiteX2" fmla="*/ 393700 w 393700"/>
              <a:gd name="connsiteY2" fmla="*/ 0 h 317500"/>
              <a:gd name="connsiteX3" fmla="*/ 393700 w 39370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317500">
                <a:moveTo>
                  <a:pt x="0" y="317500"/>
                </a:moveTo>
                <a:cubicBezTo>
                  <a:pt x="43391" y="248708"/>
                  <a:pt x="86783" y="179917"/>
                  <a:pt x="152400" y="127000"/>
                </a:cubicBezTo>
                <a:cubicBezTo>
                  <a:pt x="218017" y="74083"/>
                  <a:pt x="393700" y="0"/>
                  <a:pt x="393700" y="0"/>
                </a:cubicBezTo>
                <a:lnTo>
                  <a:pt x="393700" y="0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675" y="3236049"/>
            <a:ext cx="1296144" cy="1374107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26 Llamada ovalada"/>
          <p:cNvSpPr/>
          <p:nvPr/>
        </p:nvSpPr>
        <p:spPr>
          <a:xfrm>
            <a:off x="5916613" y="2493963"/>
            <a:ext cx="2232025" cy="1511300"/>
          </a:xfrm>
          <a:prstGeom prst="wedgeEllipseCallout">
            <a:avLst>
              <a:gd name="adj1" fmla="val 23334"/>
              <a:gd name="adj2" fmla="val 65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El ángulo RST mide 125°.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3.7037E-7 L 0.28559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5 L 0.2882 -4.27746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16" grpId="0" animBg="1"/>
      <p:bldP spid="37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hicos1-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86" t="33598" r="24246" b="51701"/>
          <a:stretch>
            <a:fillRect/>
          </a:stretch>
        </p:blipFill>
        <p:spPr bwMode="auto">
          <a:xfrm>
            <a:off x="1116013" y="908050"/>
            <a:ext cx="10191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ovalada"/>
          <p:cNvSpPr/>
          <p:nvPr/>
        </p:nvSpPr>
        <p:spPr>
          <a:xfrm>
            <a:off x="2843213" y="981075"/>
            <a:ext cx="3024187" cy="1511300"/>
          </a:xfrm>
          <a:prstGeom prst="wedgeEllipseCallout">
            <a:avLst>
              <a:gd name="adj1" fmla="val -76751"/>
              <a:gd name="adj2" fmla="val -6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Si rotamos el ángulo DEF, ¿varía la medida del ángulo?</a:t>
            </a:r>
          </a:p>
        </p:txBody>
      </p:sp>
      <p:grpSp>
        <p:nvGrpSpPr>
          <p:cNvPr id="2" name="24 Grupo"/>
          <p:cNvGrpSpPr>
            <a:grpSpLocks/>
          </p:cNvGrpSpPr>
          <p:nvPr/>
        </p:nvGrpSpPr>
        <p:grpSpPr bwMode="auto">
          <a:xfrm>
            <a:off x="3619500" y="3141663"/>
            <a:ext cx="2355850" cy="2027237"/>
            <a:chOff x="539552" y="4072852"/>
            <a:chExt cx="1858847" cy="1513121"/>
          </a:xfrm>
        </p:grpSpPr>
        <p:grpSp>
          <p:nvGrpSpPr>
            <p:cNvPr id="8201" name="35 Grupo"/>
            <p:cNvGrpSpPr>
              <a:grpSpLocks/>
            </p:cNvGrpSpPr>
            <p:nvPr/>
          </p:nvGrpSpPr>
          <p:grpSpPr bwMode="auto">
            <a:xfrm>
              <a:off x="539680" y="4072852"/>
              <a:ext cx="1513121" cy="1513121"/>
              <a:chOff x="827584" y="4648270"/>
              <a:chExt cx="1512168" cy="1512168"/>
            </a:xfrm>
          </p:grpSpPr>
          <p:cxnSp>
            <p:nvCxnSpPr>
              <p:cNvPr id="50" name="49 Conector recto de flecha"/>
              <p:cNvCxnSpPr/>
              <p:nvPr/>
            </p:nvCxnSpPr>
            <p:spPr>
              <a:xfrm rot="2700000">
                <a:off x="1038390" y="5403728"/>
                <a:ext cx="1512168" cy="125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Conector recto de flecha"/>
              <p:cNvCxnSpPr/>
              <p:nvPr/>
            </p:nvCxnSpPr>
            <p:spPr>
              <a:xfrm rot="10800000">
                <a:off x="827456" y="5947290"/>
                <a:ext cx="1512178" cy="236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42 Conector"/>
            <p:cNvSpPr/>
            <p:nvPr/>
          </p:nvSpPr>
          <p:spPr>
            <a:xfrm>
              <a:off x="1167101" y="4480459"/>
              <a:ext cx="71397" cy="722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44" name="43 Conector"/>
            <p:cNvSpPr/>
            <p:nvPr/>
          </p:nvSpPr>
          <p:spPr>
            <a:xfrm>
              <a:off x="932866" y="5332404"/>
              <a:ext cx="71398" cy="734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8204" name="19 CuadroTexto"/>
            <p:cNvSpPr txBox="1">
              <a:spLocks noChangeArrowheads="1"/>
            </p:cNvSpPr>
            <p:nvPr/>
          </p:nvSpPr>
          <p:spPr bwMode="auto">
            <a:xfrm>
              <a:off x="1023316" y="4231944"/>
              <a:ext cx="431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F</a:t>
              </a:r>
            </a:p>
          </p:txBody>
        </p:sp>
        <p:sp>
          <p:nvSpPr>
            <p:cNvPr id="8205" name="20 CuadroTexto"/>
            <p:cNvSpPr txBox="1">
              <a:spLocks noChangeArrowheads="1"/>
            </p:cNvSpPr>
            <p:nvPr/>
          </p:nvSpPr>
          <p:spPr bwMode="auto">
            <a:xfrm>
              <a:off x="1965012" y="5184908"/>
              <a:ext cx="4333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E</a:t>
              </a:r>
            </a:p>
          </p:txBody>
        </p:sp>
        <p:sp>
          <p:nvSpPr>
            <p:cNvPr id="47" name="46 Conector"/>
            <p:cNvSpPr/>
            <p:nvPr/>
          </p:nvSpPr>
          <p:spPr>
            <a:xfrm>
              <a:off x="1998822" y="5328849"/>
              <a:ext cx="72650" cy="722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8207" name="22 CuadroTexto"/>
            <p:cNvSpPr txBox="1">
              <a:spLocks noChangeArrowheads="1"/>
            </p:cNvSpPr>
            <p:nvPr/>
          </p:nvSpPr>
          <p:spPr bwMode="auto">
            <a:xfrm>
              <a:off x="740042" y="5091728"/>
              <a:ext cx="431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D</a:t>
              </a:r>
            </a:p>
          </p:txBody>
        </p:sp>
        <p:cxnSp>
          <p:nvCxnSpPr>
            <p:cNvPr id="49" name="48 Conector recto"/>
            <p:cNvCxnSpPr/>
            <p:nvPr/>
          </p:nvCxnSpPr>
          <p:spPr>
            <a:xfrm rot="5400000">
              <a:off x="1690650" y="5228539"/>
              <a:ext cx="218022" cy="726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2"/>
          <p:cNvGrpSpPr>
            <a:grpSpLocks/>
          </p:cNvGrpSpPr>
          <p:nvPr/>
        </p:nvGrpSpPr>
        <p:grpSpPr bwMode="auto">
          <a:xfrm rot="-825005">
            <a:off x="58738" y="2736850"/>
            <a:ext cx="3603625" cy="2444750"/>
            <a:chOff x="-10" y="1044"/>
            <a:chExt cx="3402" cy="2317"/>
          </a:xfrm>
        </p:grpSpPr>
        <p:pic>
          <p:nvPicPr>
            <p:cNvPr id="8199" name="Picture 43" descr="Transportad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0000">
              <a:off x="-10" y="1044"/>
              <a:ext cx="3402" cy="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Oval 44"/>
            <p:cNvSpPr>
              <a:spLocks noChangeArrowheads="1"/>
            </p:cNvSpPr>
            <p:nvPr/>
          </p:nvSpPr>
          <p:spPr bwMode="auto">
            <a:xfrm rot="120000">
              <a:off x="1583" y="2398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301" y="3398338"/>
            <a:ext cx="1435100" cy="13843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7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763E-6 L 0.41059 -0.005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 Grupo"/>
          <p:cNvGrpSpPr>
            <a:grpSpLocks/>
          </p:cNvGrpSpPr>
          <p:nvPr/>
        </p:nvGrpSpPr>
        <p:grpSpPr bwMode="auto">
          <a:xfrm>
            <a:off x="122238" y="2722563"/>
            <a:ext cx="2357437" cy="2027237"/>
            <a:chOff x="539552" y="4072852"/>
            <a:chExt cx="1858847" cy="1513121"/>
          </a:xfrm>
        </p:grpSpPr>
        <p:grpSp>
          <p:nvGrpSpPr>
            <p:cNvPr id="1071" name="35 Grupo"/>
            <p:cNvGrpSpPr>
              <a:grpSpLocks/>
            </p:cNvGrpSpPr>
            <p:nvPr/>
          </p:nvGrpSpPr>
          <p:grpSpPr bwMode="auto">
            <a:xfrm>
              <a:off x="539680" y="4072852"/>
              <a:ext cx="1513121" cy="1513121"/>
              <a:chOff x="827584" y="4648270"/>
              <a:chExt cx="1512168" cy="1512168"/>
            </a:xfrm>
          </p:grpSpPr>
          <p:cxnSp>
            <p:nvCxnSpPr>
              <p:cNvPr id="88" name="87 Conector recto de flecha"/>
              <p:cNvCxnSpPr/>
              <p:nvPr/>
            </p:nvCxnSpPr>
            <p:spPr>
              <a:xfrm rot="2700000">
                <a:off x="1038990" y="5403729"/>
                <a:ext cx="1512168" cy="125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Conector recto de flecha"/>
              <p:cNvCxnSpPr/>
              <p:nvPr/>
            </p:nvCxnSpPr>
            <p:spPr>
              <a:xfrm rot="10800000">
                <a:off x="827456" y="5947290"/>
                <a:ext cx="1512411" cy="236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80 Conector"/>
            <p:cNvSpPr/>
            <p:nvPr/>
          </p:nvSpPr>
          <p:spPr>
            <a:xfrm>
              <a:off x="1166678" y="4480459"/>
              <a:ext cx="71350" cy="722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82" name="81 Conector"/>
            <p:cNvSpPr/>
            <p:nvPr/>
          </p:nvSpPr>
          <p:spPr>
            <a:xfrm>
              <a:off x="933853" y="5332404"/>
              <a:ext cx="71350" cy="734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1074" name="19 CuadroTexto"/>
            <p:cNvSpPr txBox="1">
              <a:spLocks noChangeArrowheads="1"/>
            </p:cNvSpPr>
            <p:nvPr/>
          </p:nvSpPr>
          <p:spPr bwMode="auto">
            <a:xfrm>
              <a:off x="1023316" y="4231944"/>
              <a:ext cx="431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F</a:t>
              </a:r>
            </a:p>
          </p:txBody>
        </p:sp>
        <p:sp>
          <p:nvSpPr>
            <p:cNvPr id="1075" name="20 CuadroTexto"/>
            <p:cNvSpPr txBox="1">
              <a:spLocks noChangeArrowheads="1"/>
            </p:cNvSpPr>
            <p:nvPr/>
          </p:nvSpPr>
          <p:spPr bwMode="auto">
            <a:xfrm>
              <a:off x="1965012" y="5184908"/>
              <a:ext cx="4333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E</a:t>
              </a:r>
            </a:p>
          </p:txBody>
        </p:sp>
        <p:sp>
          <p:nvSpPr>
            <p:cNvPr id="85" name="84 Conector"/>
            <p:cNvSpPr/>
            <p:nvPr/>
          </p:nvSpPr>
          <p:spPr>
            <a:xfrm>
              <a:off x="1999091" y="5328849"/>
              <a:ext cx="72601" cy="722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1077" name="22 CuadroTexto"/>
            <p:cNvSpPr txBox="1">
              <a:spLocks noChangeArrowheads="1"/>
            </p:cNvSpPr>
            <p:nvPr/>
          </p:nvSpPr>
          <p:spPr bwMode="auto">
            <a:xfrm>
              <a:off x="740042" y="5091728"/>
              <a:ext cx="431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D</a:t>
              </a:r>
            </a:p>
          </p:txBody>
        </p:sp>
        <p:cxnSp>
          <p:nvCxnSpPr>
            <p:cNvPr id="87" name="86 Conector recto"/>
            <p:cNvCxnSpPr/>
            <p:nvPr/>
          </p:nvCxnSpPr>
          <p:spPr>
            <a:xfrm rot="5400000">
              <a:off x="1691053" y="5228564"/>
              <a:ext cx="218022" cy="72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2"/>
          <p:cNvGrpSpPr>
            <a:grpSpLocks/>
          </p:cNvGrpSpPr>
          <p:nvPr/>
        </p:nvGrpSpPr>
        <p:grpSpPr bwMode="auto">
          <a:xfrm rot="-825005">
            <a:off x="523875" y="3355975"/>
            <a:ext cx="2643188" cy="1879600"/>
            <a:chOff x="-15" y="1064"/>
            <a:chExt cx="3402" cy="2317"/>
          </a:xfrm>
        </p:grpSpPr>
        <p:pic>
          <p:nvPicPr>
            <p:cNvPr id="1069" name="Picture 43" descr="Transportad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0000">
              <a:off x="-15" y="1064"/>
              <a:ext cx="3402" cy="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Oval 44"/>
            <p:cNvSpPr>
              <a:spLocks noChangeArrowheads="1"/>
            </p:cNvSpPr>
            <p:nvPr/>
          </p:nvSpPr>
          <p:spPr bwMode="auto">
            <a:xfrm rot="120000">
              <a:off x="1573" y="2439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7" name="6 Imagen" descr="chicos1-3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80690" b="85300"/>
          <a:stretch>
            <a:fillRect/>
          </a:stretch>
        </p:blipFill>
        <p:spPr bwMode="auto">
          <a:xfrm>
            <a:off x="323850" y="836613"/>
            <a:ext cx="13208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Llamada rectangular redondeada"/>
          <p:cNvSpPr/>
          <p:nvPr/>
        </p:nvSpPr>
        <p:spPr>
          <a:xfrm>
            <a:off x="1908175" y="981075"/>
            <a:ext cx="5903913" cy="1225550"/>
          </a:xfrm>
          <a:prstGeom prst="wedgeRoundRectCallout">
            <a:avLst>
              <a:gd name="adj1" fmla="val -56497"/>
              <a:gd name="adj2" fmla="val -89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El ángulo puede ser agudo si su medida es menor que 90°, recto si mide 90° y obtuso si su medida e mayor que 90° y menor que 180°.</a:t>
            </a:r>
          </a:p>
        </p:txBody>
      </p:sp>
      <p:grpSp>
        <p:nvGrpSpPr>
          <p:cNvPr id="5" name="27 Grupo"/>
          <p:cNvGrpSpPr>
            <a:grpSpLocks/>
          </p:cNvGrpSpPr>
          <p:nvPr/>
        </p:nvGrpSpPr>
        <p:grpSpPr bwMode="auto">
          <a:xfrm>
            <a:off x="3275013" y="3001963"/>
            <a:ext cx="1847850" cy="1817687"/>
            <a:chOff x="1331913" y="4564063"/>
            <a:chExt cx="1847850" cy="1817687"/>
          </a:xfrm>
        </p:grpSpPr>
        <p:sp>
          <p:nvSpPr>
            <p:cNvPr id="46" name="45 Rectángulo"/>
            <p:cNvSpPr/>
            <p:nvPr/>
          </p:nvSpPr>
          <p:spPr>
            <a:xfrm>
              <a:off x="2547938" y="5775325"/>
              <a:ext cx="215900" cy="215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grpSp>
          <p:nvGrpSpPr>
            <p:cNvPr id="1060" name="36 Grupo"/>
            <p:cNvGrpSpPr>
              <a:grpSpLocks/>
            </p:cNvGrpSpPr>
            <p:nvPr/>
          </p:nvGrpSpPr>
          <p:grpSpPr bwMode="auto">
            <a:xfrm>
              <a:off x="1331913" y="4565228"/>
              <a:ext cx="1439862" cy="1441816"/>
              <a:chOff x="3275856" y="4585480"/>
              <a:chExt cx="1440160" cy="1440000"/>
            </a:xfrm>
          </p:grpSpPr>
          <p:cxnSp>
            <p:nvCxnSpPr>
              <p:cNvPr id="54" name="53 Conector recto de flecha"/>
              <p:cNvCxnSpPr/>
              <p:nvPr/>
            </p:nvCxnSpPr>
            <p:spPr>
              <a:xfrm rot="10800000">
                <a:off x="3275856" y="6020780"/>
                <a:ext cx="1440160" cy="15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 de flecha"/>
              <p:cNvCxnSpPr/>
              <p:nvPr/>
            </p:nvCxnSpPr>
            <p:spPr>
              <a:xfrm rot="5400000" flipH="1" flipV="1">
                <a:off x="3995406" y="5304925"/>
                <a:ext cx="1439634" cy="158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47 Conector"/>
            <p:cNvSpPr/>
            <p:nvPr/>
          </p:nvSpPr>
          <p:spPr>
            <a:xfrm>
              <a:off x="2735263" y="4787900"/>
              <a:ext cx="73025" cy="714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49" name="48 Conector"/>
            <p:cNvSpPr/>
            <p:nvPr/>
          </p:nvSpPr>
          <p:spPr>
            <a:xfrm>
              <a:off x="2727325" y="5938838"/>
              <a:ext cx="73025" cy="714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50" name="49 Conector"/>
            <p:cNvSpPr/>
            <p:nvPr/>
          </p:nvSpPr>
          <p:spPr>
            <a:xfrm>
              <a:off x="1566863" y="5957888"/>
              <a:ext cx="71437" cy="714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1064" name="12 CuadroTexto"/>
            <p:cNvSpPr txBox="1">
              <a:spLocks noChangeArrowheads="1"/>
            </p:cNvSpPr>
            <p:nvPr/>
          </p:nvSpPr>
          <p:spPr bwMode="auto">
            <a:xfrm>
              <a:off x="1403350" y="6011863"/>
              <a:ext cx="431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O</a:t>
              </a:r>
            </a:p>
          </p:txBody>
        </p:sp>
        <p:sp>
          <p:nvSpPr>
            <p:cNvPr id="1065" name="13 CuadroTexto"/>
            <p:cNvSpPr txBox="1">
              <a:spLocks noChangeArrowheads="1"/>
            </p:cNvSpPr>
            <p:nvPr/>
          </p:nvSpPr>
          <p:spPr bwMode="auto">
            <a:xfrm>
              <a:off x="2746375" y="4643438"/>
              <a:ext cx="4333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Q</a:t>
              </a:r>
            </a:p>
          </p:txBody>
        </p:sp>
        <p:sp>
          <p:nvSpPr>
            <p:cNvPr id="1066" name="14 CuadroTexto"/>
            <p:cNvSpPr txBox="1">
              <a:spLocks noChangeArrowheads="1"/>
            </p:cNvSpPr>
            <p:nvPr/>
          </p:nvSpPr>
          <p:spPr bwMode="auto">
            <a:xfrm>
              <a:off x="2746375" y="5784850"/>
              <a:ext cx="433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P</a:t>
              </a:r>
            </a:p>
          </p:txBody>
        </p:sp>
      </p:grpSp>
      <p:sp>
        <p:nvSpPr>
          <p:cNvPr id="59" name="58 Forma libre"/>
          <p:cNvSpPr/>
          <p:nvPr/>
        </p:nvSpPr>
        <p:spPr>
          <a:xfrm>
            <a:off x="627063" y="4437063"/>
            <a:ext cx="393700" cy="317500"/>
          </a:xfrm>
          <a:custGeom>
            <a:avLst/>
            <a:gdLst>
              <a:gd name="connsiteX0" fmla="*/ 0 w 393700"/>
              <a:gd name="connsiteY0" fmla="*/ 317500 h 317500"/>
              <a:gd name="connsiteX1" fmla="*/ 152400 w 393700"/>
              <a:gd name="connsiteY1" fmla="*/ 127000 h 317500"/>
              <a:gd name="connsiteX2" fmla="*/ 393700 w 393700"/>
              <a:gd name="connsiteY2" fmla="*/ 0 h 317500"/>
              <a:gd name="connsiteX3" fmla="*/ 393700 w 39370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317500">
                <a:moveTo>
                  <a:pt x="0" y="317500"/>
                </a:moveTo>
                <a:cubicBezTo>
                  <a:pt x="43391" y="248708"/>
                  <a:pt x="86783" y="179917"/>
                  <a:pt x="152400" y="127000"/>
                </a:cubicBezTo>
                <a:cubicBezTo>
                  <a:pt x="218017" y="74083"/>
                  <a:pt x="393700" y="0"/>
                  <a:pt x="393700" y="0"/>
                </a:cubicBezTo>
                <a:lnTo>
                  <a:pt x="393700" y="0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pSp>
        <p:nvGrpSpPr>
          <p:cNvPr id="9" name="28 Grupo"/>
          <p:cNvGrpSpPr>
            <a:grpSpLocks/>
          </p:cNvGrpSpPr>
          <p:nvPr/>
        </p:nvGrpSpPr>
        <p:grpSpPr bwMode="auto">
          <a:xfrm>
            <a:off x="6057900" y="3082925"/>
            <a:ext cx="2401888" cy="1736725"/>
            <a:chOff x="4330700" y="4644159"/>
            <a:chExt cx="2401888" cy="1737591"/>
          </a:xfrm>
        </p:grpSpPr>
        <p:grpSp>
          <p:nvGrpSpPr>
            <p:cNvPr id="1049" name="46 Grupo"/>
            <p:cNvGrpSpPr>
              <a:grpSpLocks/>
            </p:cNvGrpSpPr>
            <p:nvPr/>
          </p:nvGrpSpPr>
          <p:grpSpPr bwMode="auto">
            <a:xfrm>
              <a:off x="4330700" y="4644159"/>
              <a:ext cx="1947863" cy="1513121"/>
              <a:chOff x="5652120" y="4653253"/>
              <a:chExt cx="1947285" cy="1512168"/>
            </a:xfrm>
          </p:grpSpPr>
          <p:cxnSp>
            <p:nvCxnSpPr>
              <p:cNvPr id="72" name="71 Conector recto de flecha"/>
              <p:cNvCxnSpPr/>
              <p:nvPr/>
            </p:nvCxnSpPr>
            <p:spPr>
              <a:xfrm rot="10800000">
                <a:off x="5652120" y="6021498"/>
                <a:ext cx="1512439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72 Conector recto de flecha"/>
              <p:cNvCxnSpPr/>
              <p:nvPr/>
            </p:nvCxnSpPr>
            <p:spPr>
              <a:xfrm rot="7500000">
                <a:off x="6842267" y="5408804"/>
                <a:ext cx="1512689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19 Conector"/>
            <p:cNvSpPr/>
            <p:nvPr/>
          </p:nvSpPr>
          <p:spPr>
            <a:xfrm>
              <a:off x="4565650" y="5968794"/>
              <a:ext cx="73025" cy="71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66" name="20 Conector"/>
            <p:cNvSpPr/>
            <p:nvPr/>
          </p:nvSpPr>
          <p:spPr>
            <a:xfrm>
              <a:off x="5794375" y="5970383"/>
              <a:ext cx="71438" cy="7147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67" name="66 Conector"/>
            <p:cNvSpPr/>
            <p:nvPr/>
          </p:nvSpPr>
          <p:spPr>
            <a:xfrm>
              <a:off x="6492875" y="5003113"/>
              <a:ext cx="71438" cy="714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1053" name="22 CuadroTexto"/>
            <p:cNvSpPr txBox="1">
              <a:spLocks noChangeArrowheads="1"/>
            </p:cNvSpPr>
            <p:nvPr/>
          </p:nvSpPr>
          <p:spPr bwMode="auto">
            <a:xfrm>
              <a:off x="6299200" y="4681538"/>
              <a:ext cx="4333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T</a:t>
              </a:r>
            </a:p>
          </p:txBody>
        </p:sp>
        <p:sp>
          <p:nvSpPr>
            <p:cNvPr id="1054" name="23 CuadroTexto"/>
            <p:cNvSpPr txBox="1">
              <a:spLocks noChangeArrowheads="1"/>
            </p:cNvSpPr>
            <p:nvPr/>
          </p:nvSpPr>
          <p:spPr bwMode="auto">
            <a:xfrm>
              <a:off x="5627688" y="6011863"/>
              <a:ext cx="431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S</a:t>
              </a:r>
            </a:p>
          </p:txBody>
        </p:sp>
        <p:sp>
          <p:nvSpPr>
            <p:cNvPr id="1055" name="24 CuadroTexto"/>
            <p:cNvSpPr txBox="1">
              <a:spLocks noChangeArrowheads="1"/>
            </p:cNvSpPr>
            <p:nvPr/>
          </p:nvSpPr>
          <p:spPr bwMode="auto">
            <a:xfrm>
              <a:off x="4403725" y="6011863"/>
              <a:ext cx="431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PE"/>
                <a:t>R</a:t>
              </a:r>
            </a:p>
          </p:txBody>
        </p:sp>
        <p:sp>
          <p:nvSpPr>
            <p:cNvPr id="71" name="70 Arco"/>
            <p:cNvSpPr/>
            <p:nvPr/>
          </p:nvSpPr>
          <p:spPr>
            <a:xfrm rot="15986896">
              <a:off x="5662523" y="5784661"/>
              <a:ext cx="358954" cy="431800"/>
            </a:xfrm>
            <a:prstGeom prst="arc">
              <a:avLst>
                <a:gd name="adj1" fmla="val 16200000"/>
                <a:gd name="adj2" fmla="val 254724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</p:grpSp>
      <p:grpSp>
        <p:nvGrpSpPr>
          <p:cNvPr id="11" name="34 Grupo"/>
          <p:cNvGrpSpPr>
            <a:grpSpLocks/>
          </p:cNvGrpSpPr>
          <p:nvPr/>
        </p:nvGrpSpPr>
        <p:grpSpPr bwMode="auto">
          <a:xfrm>
            <a:off x="785813" y="3141663"/>
            <a:ext cx="1295400" cy="1295400"/>
            <a:chOff x="6156176" y="4581128"/>
            <a:chExt cx="1296144" cy="1296144"/>
          </a:xfrm>
        </p:grpSpPr>
        <p:pic>
          <p:nvPicPr>
            <p:cNvPr id="91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176" y="4581128"/>
              <a:ext cx="1296144" cy="1296144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2" name="91 Conector"/>
            <p:cNvSpPr/>
            <p:nvPr/>
          </p:nvSpPr>
          <p:spPr>
            <a:xfrm>
              <a:off x="6402379" y="4835274"/>
              <a:ext cx="142957" cy="144545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 rot="-825005">
            <a:off x="3389313" y="3275013"/>
            <a:ext cx="2641600" cy="1879600"/>
            <a:chOff x="-15" y="1064"/>
            <a:chExt cx="3402" cy="2317"/>
          </a:xfrm>
        </p:grpSpPr>
        <p:pic>
          <p:nvPicPr>
            <p:cNvPr id="1045" name="Picture 43" descr="Transportad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0000">
              <a:off x="-15" y="1064"/>
              <a:ext cx="3402" cy="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Oval 44"/>
            <p:cNvSpPr>
              <a:spLocks noChangeArrowheads="1"/>
            </p:cNvSpPr>
            <p:nvPr/>
          </p:nvSpPr>
          <p:spPr bwMode="auto">
            <a:xfrm rot="120000">
              <a:off x="1573" y="2439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60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910992"/>
            <a:ext cx="1368152" cy="12427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42"/>
          <p:cNvGrpSpPr>
            <a:grpSpLocks/>
          </p:cNvGrpSpPr>
          <p:nvPr/>
        </p:nvGrpSpPr>
        <p:grpSpPr bwMode="auto">
          <a:xfrm rot="-825005">
            <a:off x="6286500" y="3284538"/>
            <a:ext cx="2643188" cy="1879600"/>
            <a:chOff x="-15" y="1064"/>
            <a:chExt cx="3402" cy="2317"/>
          </a:xfrm>
        </p:grpSpPr>
        <p:pic>
          <p:nvPicPr>
            <p:cNvPr id="1043" name="Picture 43" descr="Transportad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0000">
              <a:off x="-15" y="1064"/>
              <a:ext cx="3402" cy="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" name="Oval 44"/>
            <p:cNvSpPr>
              <a:spLocks noChangeArrowheads="1"/>
            </p:cNvSpPr>
            <p:nvPr/>
          </p:nvSpPr>
          <p:spPr bwMode="auto">
            <a:xfrm rot="120000">
              <a:off x="1573" y="2439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pic>
        <p:nvPicPr>
          <p:cNvPr id="78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6834" y="3155482"/>
            <a:ext cx="1296144" cy="1296144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250825" y="5072063"/>
          <a:ext cx="1889125" cy="358775"/>
        </p:xfrm>
        <a:graphic>
          <a:graphicData uri="http://schemas.openxmlformats.org/presentationml/2006/ole">
            <p:oleObj spid="_x0000_s1026" name="Equation" r:id="rId8" imgW="1333440" imgH="253800" progId="Equation.DSMT4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3276600" y="5072063"/>
          <a:ext cx="1766888" cy="358775"/>
        </p:xfrm>
        <a:graphic>
          <a:graphicData uri="http://schemas.openxmlformats.org/presentationml/2006/ole">
            <p:oleObj spid="_x0000_s1027" name="Equation" r:id="rId9" imgW="1384200" imgH="253800" progId="Equation.DSMT4">
              <p:embed/>
            </p:oleObj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016625" y="5040313"/>
          <a:ext cx="2154238" cy="390525"/>
        </p:xfrm>
        <a:graphic>
          <a:graphicData uri="http://schemas.openxmlformats.org/presentationml/2006/ole">
            <p:oleObj spid="_x0000_s1028" name="Equation" r:id="rId10" imgW="1396800" imgH="253800" progId="Equation.DSMT4">
              <p:embed/>
            </p:oleObj>
          </a:graphicData>
        </a:graphic>
      </p:graphicFrame>
      <p:sp>
        <p:nvSpPr>
          <p:cNvPr id="77" name="76 Forma libre"/>
          <p:cNvSpPr/>
          <p:nvPr/>
        </p:nvSpPr>
        <p:spPr>
          <a:xfrm>
            <a:off x="3476625" y="4435475"/>
            <a:ext cx="393700" cy="317500"/>
          </a:xfrm>
          <a:custGeom>
            <a:avLst/>
            <a:gdLst>
              <a:gd name="connsiteX0" fmla="*/ 0 w 393700"/>
              <a:gd name="connsiteY0" fmla="*/ 317500 h 317500"/>
              <a:gd name="connsiteX1" fmla="*/ 152400 w 393700"/>
              <a:gd name="connsiteY1" fmla="*/ 127000 h 317500"/>
              <a:gd name="connsiteX2" fmla="*/ 393700 w 393700"/>
              <a:gd name="connsiteY2" fmla="*/ 0 h 317500"/>
              <a:gd name="connsiteX3" fmla="*/ 393700 w 39370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317500">
                <a:moveTo>
                  <a:pt x="0" y="317500"/>
                </a:moveTo>
                <a:cubicBezTo>
                  <a:pt x="43391" y="248708"/>
                  <a:pt x="86783" y="179917"/>
                  <a:pt x="152400" y="127000"/>
                </a:cubicBezTo>
                <a:cubicBezTo>
                  <a:pt x="218017" y="74083"/>
                  <a:pt x="393700" y="0"/>
                  <a:pt x="393700" y="0"/>
                </a:cubicBezTo>
                <a:lnTo>
                  <a:pt x="393700" y="0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03" name="102 Forma libre"/>
          <p:cNvSpPr/>
          <p:nvPr/>
        </p:nvSpPr>
        <p:spPr>
          <a:xfrm>
            <a:off x="6400800" y="4408488"/>
            <a:ext cx="393700" cy="317500"/>
          </a:xfrm>
          <a:custGeom>
            <a:avLst/>
            <a:gdLst>
              <a:gd name="connsiteX0" fmla="*/ 0 w 393700"/>
              <a:gd name="connsiteY0" fmla="*/ 317500 h 317500"/>
              <a:gd name="connsiteX1" fmla="*/ 152400 w 393700"/>
              <a:gd name="connsiteY1" fmla="*/ 127000 h 317500"/>
              <a:gd name="connsiteX2" fmla="*/ 393700 w 393700"/>
              <a:gd name="connsiteY2" fmla="*/ 0 h 317500"/>
              <a:gd name="connsiteX3" fmla="*/ 393700 w 39370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317500">
                <a:moveTo>
                  <a:pt x="0" y="317500"/>
                </a:moveTo>
                <a:cubicBezTo>
                  <a:pt x="43391" y="248708"/>
                  <a:pt x="86783" y="179917"/>
                  <a:pt x="152400" y="127000"/>
                </a:cubicBezTo>
                <a:cubicBezTo>
                  <a:pt x="218017" y="74083"/>
                  <a:pt x="393700" y="0"/>
                  <a:pt x="393700" y="0"/>
                </a:cubicBezTo>
                <a:lnTo>
                  <a:pt x="393700" y="0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Arco"/>
          <p:cNvSpPr/>
          <p:nvPr/>
        </p:nvSpPr>
        <p:spPr>
          <a:xfrm rot="10329837">
            <a:off x="3779838" y="4764088"/>
            <a:ext cx="215900" cy="288925"/>
          </a:xfrm>
          <a:prstGeom prst="arc">
            <a:avLst>
              <a:gd name="adj1" fmla="val 16923252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4" name="3 Imagen" descr="chicos1-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80690" b="85300"/>
          <a:stretch>
            <a:fillRect/>
          </a:stretch>
        </p:blipFill>
        <p:spPr bwMode="auto">
          <a:xfrm>
            <a:off x="250825" y="438150"/>
            <a:ext cx="111601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rectangular redondeada"/>
          <p:cNvSpPr/>
          <p:nvPr/>
        </p:nvSpPr>
        <p:spPr>
          <a:xfrm>
            <a:off x="1547813" y="763588"/>
            <a:ext cx="4895850" cy="865187"/>
          </a:xfrm>
          <a:prstGeom prst="wedgeRoundRectCallout">
            <a:avLst>
              <a:gd name="adj1" fmla="val -56497"/>
              <a:gd name="adj2" fmla="val -89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Ahora  aprenderemos a trazar ángulos.</a:t>
            </a:r>
          </a:p>
        </p:txBody>
      </p:sp>
      <p:pic>
        <p:nvPicPr>
          <p:cNvPr id="6" name="5 Imagen" descr="chicos1-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86" t="33598" r="24246" b="51701"/>
          <a:stretch>
            <a:fillRect/>
          </a:stretch>
        </p:blipFill>
        <p:spPr bwMode="auto">
          <a:xfrm>
            <a:off x="7524750" y="3573463"/>
            <a:ext cx="1019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Llamada ovalada"/>
          <p:cNvSpPr/>
          <p:nvPr/>
        </p:nvSpPr>
        <p:spPr>
          <a:xfrm>
            <a:off x="6600825" y="1844675"/>
            <a:ext cx="2160588" cy="1368425"/>
          </a:xfrm>
          <a:prstGeom prst="wedgeEllipseCallout">
            <a:avLst>
              <a:gd name="adj1" fmla="val 20769"/>
              <a:gd name="adj2" fmla="val 733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</a:rPr>
              <a:t>Observa con atención </a:t>
            </a:r>
          </a:p>
        </p:txBody>
      </p:sp>
      <p:sp>
        <p:nvSpPr>
          <p:cNvPr id="8" name="7 Llamada ovalada"/>
          <p:cNvSpPr/>
          <p:nvPr/>
        </p:nvSpPr>
        <p:spPr>
          <a:xfrm>
            <a:off x="6588125" y="1844675"/>
            <a:ext cx="2160588" cy="1368425"/>
          </a:xfrm>
          <a:prstGeom prst="wedgeEllipseCallout">
            <a:avLst>
              <a:gd name="adj1" fmla="val 20769"/>
              <a:gd name="adj2" fmla="val 722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PE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Ya tienes trazado tu ángulo de 30°.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1188" y="1844675"/>
            <a:ext cx="568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s-PE" sz="16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Primero  traza uno de los rayos que formarán el ángulo.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90550" y="2179638"/>
            <a:ext cx="590391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s-PE" sz="160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Haz coincidir el origen del rayo con la marca central del transportador de tal manera que el extremo del rayo pase por la marca que indica 0°, esa será la escala que usarás.</a:t>
            </a:r>
            <a:endParaRPr lang="es-PE" sz="16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0800000" flipV="1">
            <a:off x="2722563" y="4789488"/>
            <a:ext cx="1296987" cy="79216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2"/>
          <p:cNvGrpSpPr>
            <a:grpSpLocks/>
          </p:cNvGrpSpPr>
          <p:nvPr/>
        </p:nvGrpSpPr>
        <p:grpSpPr bwMode="auto">
          <a:xfrm rot="20527399" flipV="1">
            <a:off x="2774950" y="4030663"/>
            <a:ext cx="2643188" cy="1879600"/>
            <a:chOff x="-12" y="1073"/>
            <a:chExt cx="3402" cy="2317"/>
          </a:xfrm>
        </p:grpSpPr>
        <p:pic>
          <p:nvPicPr>
            <p:cNvPr id="9237" name="Picture 43" descr="Transportad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40000">
              <a:off x="-12" y="1073"/>
              <a:ext cx="3402" cy="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Oval 44"/>
            <p:cNvSpPr>
              <a:spLocks noChangeArrowheads="1"/>
            </p:cNvSpPr>
            <p:nvPr/>
          </p:nvSpPr>
          <p:spPr bwMode="auto">
            <a:xfrm rot="120000">
              <a:off x="1573" y="2439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590550" y="3162300"/>
            <a:ext cx="59039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s-PE" sz="16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Ubica con una marca la apertura que tendrá tu ángulo.</a:t>
            </a:r>
            <a:endParaRPr lang="es-PE" sz="16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84200" y="3492500"/>
            <a:ext cx="5905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s-PE" sz="16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Finalmente traza el otro rayo desde el origen hasta la marca que hiciste.</a:t>
            </a:r>
          </a:p>
        </p:txBody>
      </p:sp>
      <p:sp>
        <p:nvSpPr>
          <p:cNvPr id="26" name="25 Conector"/>
          <p:cNvSpPr/>
          <p:nvPr/>
        </p:nvSpPr>
        <p:spPr>
          <a:xfrm>
            <a:off x="3514725" y="5630863"/>
            <a:ext cx="71438" cy="71437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cxnSp>
        <p:nvCxnSpPr>
          <p:cNvPr id="28" name="27 Conector recto de flecha"/>
          <p:cNvCxnSpPr/>
          <p:nvPr/>
        </p:nvCxnSpPr>
        <p:spPr>
          <a:xfrm rot="5400000">
            <a:off x="3359944" y="4996657"/>
            <a:ext cx="839787" cy="44450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3597275" y="5548313"/>
            <a:ext cx="36036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PE" sz="1600"/>
              <a:t>V</a:t>
            </a:r>
          </a:p>
        </p:txBody>
      </p:sp>
      <p:sp>
        <p:nvSpPr>
          <p:cNvPr id="14" name="13 Conector"/>
          <p:cNvSpPr/>
          <p:nvPr/>
        </p:nvSpPr>
        <p:spPr>
          <a:xfrm>
            <a:off x="3973513" y="4749800"/>
            <a:ext cx="71437" cy="73025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3875088" y="4478338"/>
            <a:ext cx="36036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PE" sz="1600"/>
              <a:t>O</a:t>
            </a:r>
          </a:p>
        </p:txBody>
      </p:sp>
      <p:sp>
        <p:nvSpPr>
          <p:cNvPr id="15" name="14 Conector"/>
          <p:cNvSpPr/>
          <p:nvPr/>
        </p:nvSpPr>
        <p:spPr>
          <a:xfrm>
            <a:off x="2916238" y="5403850"/>
            <a:ext cx="71437" cy="71438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2722563" y="51244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PE"/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648 L -0.04636 0.1300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  <p:bldP spid="24" grpId="0"/>
      <p:bldP spid="25" grpId="0"/>
      <p:bldP spid="26" grpId="0" animBg="1"/>
      <p:bldP spid="29" grpId="0"/>
      <p:bldP spid="14" grpId="0" animBg="1"/>
      <p:bldP spid="17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4213" y="1341438"/>
            <a:ext cx="72009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Hoy aprendiste como medir y graficar ángulos. Sigue practicando con tu transportador.</a:t>
            </a:r>
          </a:p>
          <a:p>
            <a:pPr algn="ctr">
              <a:defRPr/>
            </a:pPr>
            <a:r>
              <a:rPr lang="es-PE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Halla la medida de diferentes ángulos.</a:t>
            </a:r>
          </a:p>
          <a:p>
            <a:pPr algn="ctr">
              <a:defRPr/>
            </a:pPr>
            <a:r>
              <a:rPr lang="es-P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395</Words>
  <Application>Microsoft Office PowerPoint</Application>
  <PresentationFormat>Presentación en pantalla (4:3)</PresentationFormat>
  <Paragraphs>70</Paragraphs>
  <Slides>9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Arial Rounded MT Bold</vt:lpstr>
      <vt:lpstr>Tema de Office</vt:lpstr>
      <vt:lpstr>MathType 5.0 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</dc:creator>
  <cp:lastModifiedBy>/-/ GP /-/</cp:lastModifiedBy>
  <cp:revision>329</cp:revision>
  <dcterms:created xsi:type="dcterms:W3CDTF">2011-06-22T01:36:56Z</dcterms:created>
  <dcterms:modified xsi:type="dcterms:W3CDTF">2016-03-22T13:33:10Z</dcterms:modified>
</cp:coreProperties>
</file>