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05" r:id="rId4"/>
    <p:sldId id="304" r:id="rId5"/>
    <p:sldId id="306" r:id="rId6"/>
    <p:sldId id="307" r:id="rId7"/>
    <p:sldId id="311" r:id="rId8"/>
    <p:sldId id="308" r:id="rId9"/>
    <p:sldId id="309"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310" r:id="rId30"/>
    <p:sldId id="297" r:id="rId31"/>
    <p:sldId id="298" r:id="rId32"/>
  </p:sldIdLst>
  <p:sldSz cx="12192000" cy="6858000"/>
  <p:notesSz cx="12192000" cy="6858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237987" y="425312"/>
            <a:ext cx="3716025" cy="635000"/>
          </a:xfrm>
          <a:prstGeom prst="rect">
            <a:avLst/>
          </a:prstGeom>
        </p:spPr>
        <p:txBody>
          <a:bodyPr wrap="square" lIns="0" tIns="0" rIns="0" bIns="0">
            <a:spAutoFit/>
          </a:bodyPr>
          <a:lstStyle>
            <a:lvl1pPr>
              <a:defRPr sz="4000" b="1" i="0">
                <a:solidFill>
                  <a:srgbClr val="002060"/>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sz="60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Microsoft Sans Serif"/>
                <a:cs typeface="Microsoft Sans Serif"/>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05605" y="303"/>
            <a:ext cx="8380789" cy="1488440"/>
          </a:xfrm>
          <a:prstGeom prst="rect">
            <a:avLst/>
          </a:prstGeom>
        </p:spPr>
        <p:txBody>
          <a:bodyPr wrap="square" lIns="0" tIns="0" rIns="0" bIns="0">
            <a:spAutoFit/>
          </a:bodyPr>
          <a:lstStyle>
            <a:lvl1pPr>
              <a:defRPr sz="3200" b="0" i="0">
                <a:solidFill>
                  <a:schemeClr val="bg1"/>
                </a:solidFill>
                <a:latin typeface="Microsoft Sans Serif"/>
                <a:cs typeface="Microsoft Sans Serif"/>
              </a:defRPr>
            </a:lvl1pPr>
          </a:lstStyle>
          <a:p>
            <a:endParaRPr/>
          </a:p>
        </p:txBody>
      </p:sp>
      <p:sp>
        <p:nvSpPr>
          <p:cNvPr id="3" name="Holder 3"/>
          <p:cNvSpPr>
            <a:spLocks noGrp="1"/>
          </p:cNvSpPr>
          <p:nvPr>
            <p:ph type="body" idx="1"/>
          </p:nvPr>
        </p:nvSpPr>
        <p:spPr>
          <a:xfrm>
            <a:off x="3163842" y="1786337"/>
            <a:ext cx="5861684" cy="1854200"/>
          </a:xfrm>
          <a:prstGeom prst="rect">
            <a:avLst/>
          </a:prstGeom>
        </p:spPr>
        <p:txBody>
          <a:bodyPr wrap="square" lIns="0" tIns="0" rIns="0" bIns="0">
            <a:spAutoFit/>
          </a:bodyPr>
          <a:lstStyle>
            <a:lvl1pPr>
              <a:defRPr sz="60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body" idx="1"/>
          </p:nvPr>
        </p:nvSpPr>
        <p:spPr>
          <a:prstGeom prst="rect">
            <a:avLst/>
          </a:prstGeom>
        </p:spPr>
        <p:txBody>
          <a:bodyPr vert="horz" wrap="square" lIns="0" tIns="12700" rIns="0" bIns="0" rtlCol="0">
            <a:spAutoFit/>
          </a:bodyPr>
          <a:lstStyle/>
          <a:p>
            <a:pPr marL="1464310" marR="5080" indent="-1452245">
              <a:lnSpc>
                <a:spcPct val="100000"/>
              </a:lnSpc>
              <a:spcBef>
                <a:spcPts val="100"/>
              </a:spcBef>
            </a:pPr>
            <a:r>
              <a:rPr spc="-90" dirty="0"/>
              <a:t>R</a:t>
            </a:r>
            <a:r>
              <a:rPr spc="-40" dirty="0"/>
              <a:t>e</a:t>
            </a:r>
            <a:r>
              <a:rPr spc="-5" dirty="0"/>
              <a:t>t</a:t>
            </a:r>
            <a:r>
              <a:rPr spc="-80" dirty="0"/>
              <a:t>r</a:t>
            </a:r>
            <a:r>
              <a:rPr spc="-5" dirty="0"/>
              <a:t>oalime</a:t>
            </a:r>
            <a:r>
              <a:rPr spc="-60" dirty="0"/>
              <a:t>nt</a:t>
            </a:r>
            <a:r>
              <a:rPr spc="-10" dirty="0"/>
              <a:t>ación  </a:t>
            </a:r>
            <a:r>
              <a:rPr spc="-55" dirty="0">
                <a:solidFill>
                  <a:srgbClr val="2F5496"/>
                </a:solidFill>
              </a:rPr>
              <a:t>EFECTIVA</a:t>
            </a:r>
          </a:p>
        </p:txBody>
      </p:sp>
      <p:sp>
        <p:nvSpPr>
          <p:cNvPr id="4" name="object 4"/>
          <p:cNvSpPr txBox="1"/>
          <p:nvPr/>
        </p:nvSpPr>
        <p:spPr>
          <a:xfrm>
            <a:off x="3513216" y="3615137"/>
            <a:ext cx="5161280" cy="1859483"/>
          </a:xfrm>
          <a:prstGeom prst="rect">
            <a:avLst/>
          </a:prstGeom>
        </p:spPr>
        <p:txBody>
          <a:bodyPr vert="horz" wrap="square" lIns="0" tIns="12700" rIns="0" bIns="0" rtlCol="0">
            <a:spAutoFit/>
          </a:bodyPr>
          <a:lstStyle/>
          <a:p>
            <a:pPr marL="12700" marR="5080" algn="ctr">
              <a:lnSpc>
                <a:spcPct val="100000"/>
              </a:lnSpc>
              <a:spcBef>
                <a:spcPts val="100"/>
              </a:spcBef>
            </a:pPr>
            <a:r>
              <a:rPr sz="6000" b="1" spc="-5" dirty="0">
                <a:latin typeface="Calibri"/>
                <a:cs typeface="Calibri"/>
              </a:rPr>
              <a:t>De</a:t>
            </a:r>
            <a:r>
              <a:rPr sz="6000" b="1" spc="-40" dirty="0">
                <a:latin typeface="Calibri"/>
                <a:cs typeface="Calibri"/>
              </a:rPr>
              <a:t> </a:t>
            </a:r>
            <a:r>
              <a:rPr sz="6000" b="1" spc="-5" dirty="0">
                <a:latin typeface="Calibri"/>
                <a:cs typeface="Calibri"/>
              </a:rPr>
              <a:t>la</a:t>
            </a:r>
            <a:r>
              <a:rPr sz="6000" b="1" spc="-40" dirty="0">
                <a:latin typeface="Calibri"/>
                <a:cs typeface="Calibri"/>
              </a:rPr>
              <a:t> </a:t>
            </a:r>
            <a:r>
              <a:rPr sz="6000" b="1" spc="-35" dirty="0" err="1">
                <a:latin typeface="Calibri"/>
                <a:cs typeface="Calibri"/>
              </a:rPr>
              <a:t>Evaluación</a:t>
            </a:r>
            <a:r>
              <a:rPr sz="6000" b="1" spc="-35" dirty="0">
                <a:latin typeface="Calibri"/>
                <a:cs typeface="Calibri"/>
              </a:rPr>
              <a:t> </a:t>
            </a:r>
            <a:r>
              <a:rPr sz="6000" b="1" spc="-1345" dirty="0">
                <a:latin typeface="Calibri"/>
                <a:cs typeface="Calibri"/>
              </a:rPr>
              <a:t> </a:t>
            </a:r>
            <a:r>
              <a:rPr sz="6000" b="1" spc="-100" dirty="0" smtClean="0">
                <a:solidFill>
                  <a:srgbClr val="2F5496"/>
                </a:solidFill>
                <a:latin typeface="Calibri"/>
                <a:cs typeface="Calibri"/>
              </a:rPr>
              <a:t>FORMATIVA</a:t>
            </a:r>
            <a:endParaRPr sz="6000" dirty="0">
              <a:latin typeface="Calibri"/>
              <a:cs typeface="Calibri"/>
            </a:endParaRPr>
          </a:p>
        </p:txBody>
      </p:sp>
      <p:pic>
        <p:nvPicPr>
          <p:cNvPr id="5" name="object 5"/>
          <p:cNvPicPr/>
          <p:nvPr/>
        </p:nvPicPr>
        <p:blipFill>
          <a:blip r:embed="rId2" cstate="print"/>
          <a:stretch>
            <a:fillRect/>
          </a:stretch>
        </p:blipFill>
        <p:spPr>
          <a:xfrm>
            <a:off x="5938" y="2459797"/>
            <a:ext cx="3131188" cy="31172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171499" y="1574706"/>
            <a:ext cx="4049395" cy="1000760"/>
          </a:xfrm>
          <a:prstGeom prst="rect">
            <a:avLst/>
          </a:prstGeom>
        </p:spPr>
        <p:txBody>
          <a:bodyPr vert="horz" wrap="square" lIns="0" tIns="12700" rIns="0" bIns="0" rtlCol="0">
            <a:spAutoFit/>
          </a:bodyPr>
          <a:lstStyle/>
          <a:p>
            <a:pPr marL="12700" marR="5080">
              <a:lnSpc>
                <a:spcPct val="100000"/>
              </a:lnSpc>
              <a:spcBef>
                <a:spcPts val="100"/>
              </a:spcBef>
            </a:pPr>
            <a:r>
              <a:rPr spc="-5" dirty="0">
                <a:solidFill>
                  <a:srgbClr val="1F3764"/>
                </a:solidFill>
                <a:latin typeface="Calibri"/>
                <a:cs typeface="Calibri"/>
              </a:rPr>
              <a:t>LE </a:t>
            </a:r>
            <a:r>
              <a:rPr spc="-50" dirty="0">
                <a:solidFill>
                  <a:srgbClr val="1F3764"/>
                </a:solidFill>
                <a:latin typeface="Calibri"/>
                <a:cs typeface="Calibri"/>
              </a:rPr>
              <a:t>ESTOY </a:t>
            </a:r>
            <a:r>
              <a:rPr spc="-5" dirty="0">
                <a:solidFill>
                  <a:srgbClr val="1F3764"/>
                </a:solidFill>
                <a:latin typeface="Calibri"/>
                <a:cs typeface="Calibri"/>
              </a:rPr>
              <a:t>ENSEÑANDO </a:t>
            </a:r>
            <a:r>
              <a:rPr dirty="0">
                <a:solidFill>
                  <a:srgbClr val="1F3764"/>
                </a:solidFill>
                <a:latin typeface="Calibri"/>
                <a:cs typeface="Calibri"/>
              </a:rPr>
              <a:t>A </a:t>
            </a:r>
            <a:r>
              <a:rPr spc="-710" dirty="0">
                <a:solidFill>
                  <a:srgbClr val="1F3764"/>
                </a:solidFill>
                <a:latin typeface="Calibri"/>
                <a:cs typeface="Calibri"/>
              </a:rPr>
              <a:t> </a:t>
            </a:r>
            <a:r>
              <a:rPr spc="-5" dirty="0">
                <a:solidFill>
                  <a:srgbClr val="1F3764"/>
                </a:solidFill>
                <a:latin typeface="Calibri"/>
                <a:cs typeface="Calibri"/>
              </a:rPr>
              <a:t>HABLAR</a:t>
            </a:r>
            <a:r>
              <a:rPr spc="-15" dirty="0">
                <a:solidFill>
                  <a:srgbClr val="1F3764"/>
                </a:solidFill>
                <a:latin typeface="Calibri"/>
                <a:cs typeface="Calibri"/>
              </a:rPr>
              <a:t> </a:t>
            </a:r>
            <a:r>
              <a:rPr dirty="0">
                <a:solidFill>
                  <a:srgbClr val="1F3764"/>
                </a:solidFill>
                <a:latin typeface="Calibri"/>
                <a:cs typeface="Calibri"/>
              </a:rPr>
              <a:t>A</a:t>
            </a:r>
            <a:r>
              <a:rPr spc="-15" dirty="0">
                <a:solidFill>
                  <a:srgbClr val="1F3764"/>
                </a:solidFill>
                <a:latin typeface="Calibri"/>
                <a:cs typeface="Calibri"/>
              </a:rPr>
              <a:t> </a:t>
            </a:r>
            <a:r>
              <a:rPr spc="-5" dirty="0">
                <a:solidFill>
                  <a:srgbClr val="1F3764"/>
                </a:solidFill>
                <a:latin typeface="Calibri"/>
                <a:cs typeface="Calibri"/>
              </a:rPr>
              <a:t>MI</a:t>
            </a:r>
            <a:r>
              <a:rPr spc="-20" dirty="0">
                <a:solidFill>
                  <a:srgbClr val="1F3764"/>
                </a:solidFill>
                <a:latin typeface="Calibri"/>
                <a:cs typeface="Calibri"/>
              </a:rPr>
              <a:t> </a:t>
            </a:r>
            <a:r>
              <a:rPr spc="-10" dirty="0">
                <a:solidFill>
                  <a:srgbClr val="1F3764"/>
                </a:solidFill>
                <a:latin typeface="Calibri"/>
                <a:cs typeface="Calibri"/>
              </a:rPr>
              <a:t>PERRO</a:t>
            </a:r>
          </a:p>
        </p:txBody>
      </p:sp>
      <p:sp>
        <p:nvSpPr>
          <p:cNvPr id="4" name="object 4"/>
          <p:cNvSpPr txBox="1"/>
          <p:nvPr/>
        </p:nvSpPr>
        <p:spPr>
          <a:xfrm>
            <a:off x="3171499" y="3403506"/>
            <a:ext cx="6057265" cy="3317240"/>
          </a:xfrm>
          <a:prstGeom prst="rect">
            <a:avLst/>
          </a:prstGeom>
        </p:spPr>
        <p:txBody>
          <a:bodyPr vert="horz" wrap="square" lIns="0" tIns="12700" rIns="0" bIns="0" rtlCol="0">
            <a:spAutoFit/>
          </a:bodyPr>
          <a:lstStyle/>
          <a:p>
            <a:pPr marL="1384300">
              <a:lnSpc>
                <a:spcPct val="100000"/>
              </a:lnSpc>
              <a:spcBef>
                <a:spcPts val="100"/>
              </a:spcBef>
            </a:pPr>
            <a:r>
              <a:rPr sz="3200" dirty="0">
                <a:solidFill>
                  <a:srgbClr val="C00000"/>
                </a:solidFill>
                <a:latin typeface="Calibri"/>
                <a:cs typeface="Calibri"/>
              </a:rPr>
              <a:t>A</a:t>
            </a:r>
            <a:r>
              <a:rPr sz="3200" spc="-35" dirty="0">
                <a:solidFill>
                  <a:srgbClr val="C00000"/>
                </a:solidFill>
                <a:latin typeface="Calibri"/>
                <a:cs typeface="Calibri"/>
              </a:rPr>
              <a:t> </a:t>
            </a:r>
            <a:r>
              <a:rPr sz="3200" spc="-5" dirty="0">
                <a:solidFill>
                  <a:srgbClr val="C00000"/>
                </a:solidFill>
                <a:latin typeface="Calibri"/>
                <a:cs typeface="Calibri"/>
              </a:rPr>
              <a:t>VER</a:t>
            </a:r>
            <a:r>
              <a:rPr sz="3200" spc="-30" dirty="0">
                <a:solidFill>
                  <a:srgbClr val="C00000"/>
                </a:solidFill>
                <a:latin typeface="Calibri"/>
                <a:cs typeface="Calibri"/>
              </a:rPr>
              <a:t> </a:t>
            </a:r>
            <a:r>
              <a:rPr sz="3200" spc="-5" dirty="0">
                <a:solidFill>
                  <a:srgbClr val="C00000"/>
                </a:solidFill>
                <a:latin typeface="Calibri"/>
                <a:cs typeface="Calibri"/>
              </a:rPr>
              <a:t>!!!!</a:t>
            </a:r>
            <a:endParaRPr sz="3200">
              <a:latin typeface="Calibri"/>
              <a:cs typeface="Calibri"/>
            </a:endParaRPr>
          </a:p>
          <a:p>
            <a:pPr marL="1384300">
              <a:lnSpc>
                <a:spcPct val="100000"/>
              </a:lnSpc>
            </a:pPr>
            <a:r>
              <a:rPr sz="3200" spc="-10" dirty="0">
                <a:solidFill>
                  <a:srgbClr val="C00000"/>
                </a:solidFill>
                <a:latin typeface="Calibri"/>
                <a:cs typeface="Calibri"/>
              </a:rPr>
              <a:t>QUE</a:t>
            </a:r>
            <a:r>
              <a:rPr sz="3200" spc="-30" dirty="0">
                <a:solidFill>
                  <a:srgbClr val="C00000"/>
                </a:solidFill>
                <a:latin typeface="Calibri"/>
                <a:cs typeface="Calibri"/>
              </a:rPr>
              <a:t> </a:t>
            </a:r>
            <a:r>
              <a:rPr sz="3200" spc="-5" dirty="0">
                <a:solidFill>
                  <a:srgbClr val="C00000"/>
                </a:solidFill>
                <a:latin typeface="Calibri"/>
                <a:cs typeface="Calibri"/>
              </a:rPr>
              <a:t>DIGA</a:t>
            </a:r>
            <a:r>
              <a:rPr sz="3200" spc="-20" dirty="0">
                <a:solidFill>
                  <a:srgbClr val="C00000"/>
                </a:solidFill>
                <a:latin typeface="Calibri"/>
                <a:cs typeface="Calibri"/>
              </a:rPr>
              <a:t> </a:t>
            </a:r>
            <a:r>
              <a:rPr sz="3200" spc="-25" dirty="0">
                <a:solidFill>
                  <a:srgbClr val="C00000"/>
                </a:solidFill>
                <a:latin typeface="Calibri"/>
                <a:cs typeface="Calibri"/>
              </a:rPr>
              <a:t>ALGO</a:t>
            </a:r>
            <a:r>
              <a:rPr sz="3200" spc="-30" dirty="0">
                <a:solidFill>
                  <a:srgbClr val="C00000"/>
                </a:solidFill>
                <a:latin typeface="Calibri"/>
                <a:cs typeface="Calibri"/>
              </a:rPr>
              <a:t> </a:t>
            </a:r>
            <a:r>
              <a:rPr sz="3200" spc="-5" dirty="0">
                <a:solidFill>
                  <a:srgbClr val="C00000"/>
                </a:solidFill>
                <a:latin typeface="Calibri"/>
                <a:cs typeface="Calibri"/>
              </a:rPr>
              <a:t>!!!!</a:t>
            </a:r>
            <a:endParaRPr sz="3200">
              <a:latin typeface="Calibri"/>
              <a:cs typeface="Calibri"/>
            </a:endParaRPr>
          </a:p>
          <a:p>
            <a:pPr>
              <a:lnSpc>
                <a:spcPct val="100000"/>
              </a:lnSpc>
            </a:pPr>
            <a:endParaRPr sz="3200">
              <a:latin typeface="Calibri"/>
              <a:cs typeface="Calibri"/>
            </a:endParaRPr>
          </a:p>
          <a:p>
            <a:pPr marL="12700">
              <a:lnSpc>
                <a:spcPct val="100000"/>
              </a:lnSpc>
              <a:spcBef>
                <a:spcPts val="2810"/>
              </a:spcBef>
            </a:pPr>
            <a:r>
              <a:rPr sz="3200" spc="-5" dirty="0">
                <a:solidFill>
                  <a:srgbClr val="1F3764"/>
                </a:solidFill>
                <a:latin typeface="Calibri"/>
                <a:cs typeface="Calibri"/>
              </a:rPr>
              <a:t>NO</a:t>
            </a:r>
            <a:r>
              <a:rPr sz="3200" spc="-35" dirty="0">
                <a:solidFill>
                  <a:srgbClr val="1F3764"/>
                </a:solidFill>
                <a:latin typeface="Calibri"/>
                <a:cs typeface="Calibri"/>
              </a:rPr>
              <a:t> </a:t>
            </a:r>
            <a:r>
              <a:rPr sz="3200" spc="-10" dirty="0">
                <a:solidFill>
                  <a:srgbClr val="1F3764"/>
                </a:solidFill>
                <a:latin typeface="Calibri"/>
                <a:cs typeface="Calibri"/>
              </a:rPr>
              <a:t>ENTENDISTE</a:t>
            </a:r>
            <a:endParaRPr sz="3200">
              <a:latin typeface="Calibri"/>
              <a:cs typeface="Calibri"/>
            </a:endParaRPr>
          </a:p>
          <a:p>
            <a:pPr marL="12700" marR="5080">
              <a:lnSpc>
                <a:spcPct val="100000"/>
              </a:lnSpc>
            </a:pPr>
            <a:r>
              <a:rPr sz="3200" spc="-5" dirty="0">
                <a:solidFill>
                  <a:srgbClr val="1F3764"/>
                </a:solidFill>
                <a:latin typeface="Calibri"/>
                <a:cs typeface="Calibri"/>
              </a:rPr>
              <a:t>TE</a:t>
            </a:r>
            <a:r>
              <a:rPr sz="3200" spc="-15" dirty="0">
                <a:solidFill>
                  <a:srgbClr val="1F3764"/>
                </a:solidFill>
                <a:latin typeface="Calibri"/>
                <a:cs typeface="Calibri"/>
              </a:rPr>
              <a:t> </a:t>
            </a:r>
            <a:r>
              <a:rPr sz="3200" spc="-5" dirty="0">
                <a:solidFill>
                  <a:srgbClr val="1F3764"/>
                </a:solidFill>
                <a:latin typeface="Calibri"/>
                <a:cs typeface="Calibri"/>
              </a:rPr>
              <a:t>DIJE</a:t>
            </a:r>
            <a:r>
              <a:rPr sz="3200" spc="-15" dirty="0">
                <a:solidFill>
                  <a:srgbClr val="1F3764"/>
                </a:solidFill>
                <a:latin typeface="Calibri"/>
                <a:cs typeface="Calibri"/>
              </a:rPr>
              <a:t> </a:t>
            </a:r>
            <a:r>
              <a:rPr sz="3200" spc="-10" dirty="0">
                <a:solidFill>
                  <a:srgbClr val="1F3764"/>
                </a:solidFill>
                <a:latin typeface="Calibri"/>
                <a:cs typeface="Calibri"/>
              </a:rPr>
              <a:t>QUE</a:t>
            </a:r>
            <a:r>
              <a:rPr sz="3200" spc="-15" dirty="0">
                <a:solidFill>
                  <a:srgbClr val="1F3764"/>
                </a:solidFill>
                <a:latin typeface="Calibri"/>
                <a:cs typeface="Calibri"/>
              </a:rPr>
              <a:t> </a:t>
            </a:r>
            <a:r>
              <a:rPr sz="3200" spc="-5" dirty="0">
                <a:solidFill>
                  <a:srgbClr val="1F3764"/>
                </a:solidFill>
                <a:latin typeface="Calibri"/>
                <a:cs typeface="Calibri"/>
              </a:rPr>
              <a:t>LE</a:t>
            </a:r>
            <a:r>
              <a:rPr sz="3200" spc="-15" dirty="0">
                <a:solidFill>
                  <a:srgbClr val="1F3764"/>
                </a:solidFill>
                <a:latin typeface="Calibri"/>
                <a:cs typeface="Calibri"/>
              </a:rPr>
              <a:t> </a:t>
            </a:r>
            <a:r>
              <a:rPr sz="3200" spc="-50" dirty="0">
                <a:solidFill>
                  <a:srgbClr val="1F3764"/>
                </a:solidFill>
                <a:latin typeface="Calibri"/>
                <a:cs typeface="Calibri"/>
              </a:rPr>
              <a:t>ESTOY</a:t>
            </a:r>
            <a:r>
              <a:rPr sz="3200" spc="-10" dirty="0">
                <a:solidFill>
                  <a:srgbClr val="1F3764"/>
                </a:solidFill>
                <a:latin typeface="Calibri"/>
                <a:cs typeface="Calibri"/>
              </a:rPr>
              <a:t> </a:t>
            </a:r>
            <a:r>
              <a:rPr sz="3200" spc="-5" dirty="0">
                <a:solidFill>
                  <a:srgbClr val="1F3764"/>
                </a:solidFill>
                <a:latin typeface="Calibri"/>
                <a:cs typeface="Calibri"/>
              </a:rPr>
              <a:t>ENSEÑANDO </a:t>
            </a:r>
            <a:r>
              <a:rPr sz="3200" dirty="0">
                <a:solidFill>
                  <a:srgbClr val="1F3764"/>
                </a:solidFill>
                <a:latin typeface="Calibri"/>
                <a:cs typeface="Calibri"/>
              </a:rPr>
              <a:t> </a:t>
            </a:r>
            <a:r>
              <a:rPr sz="3200" spc="-5" dirty="0">
                <a:solidFill>
                  <a:srgbClr val="1F3764"/>
                </a:solidFill>
                <a:latin typeface="Calibri"/>
                <a:cs typeface="Calibri"/>
              </a:rPr>
              <a:t>NO</a:t>
            </a:r>
            <a:r>
              <a:rPr sz="3200" spc="-20" dirty="0">
                <a:solidFill>
                  <a:srgbClr val="1F3764"/>
                </a:solidFill>
                <a:latin typeface="Calibri"/>
                <a:cs typeface="Calibri"/>
              </a:rPr>
              <a:t> </a:t>
            </a:r>
            <a:r>
              <a:rPr sz="3200" spc="-5" dirty="0">
                <a:solidFill>
                  <a:srgbClr val="1F3764"/>
                </a:solidFill>
                <a:latin typeface="Calibri"/>
                <a:cs typeface="Calibri"/>
              </a:rPr>
              <a:t>TE</a:t>
            </a:r>
            <a:r>
              <a:rPr sz="3200" spc="-20" dirty="0">
                <a:solidFill>
                  <a:srgbClr val="1F3764"/>
                </a:solidFill>
                <a:latin typeface="Calibri"/>
                <a:cs typeface="Calibri"/>
              </a:rPr>
              <a:t> </a:t>
            </a:r>
            <a:r>
              <a:rPr sz="3200" spc="-5" dirty="0">
                <a:solidFill>
                  <a:srgbClr val="1F3764"/>
                </a:solidFill>
                <a:latin typeface="Calibri"/>
                <a:cs typeface="Calibri"/>
              </a:rPr>
              <a:t>DIJE</a:t>
            </a:r>
            <a:r>
              <a:rPr sz="3200" spc="-15" dirty="0">
                <a:solidFill>
                  <a:srgbClr val="1F3764"/>
                </a:solidFill>
                <a:latin typeface="Calibri"/>
                <a:cs typeface="Calibri"/>
              </a:rPr>
              <a:t> </a:t>
            </a:r>
            <a:r>
              <a:rPr sz="3200" spc="-10" dirty="0">
                <a:solidFill>
                  <a:srgbClr val="1F3764"/>
                </a:solidFill>
                <a:latin typeface="Calibri"/>
                <a:cs typeface="Calibri"/>
              </a:rPr>
              <a:t>QUE</a:t>
            </a:r>
            <a:r>
              <a:rPr sz="3200" spc="-25" dirty="0">
                <a:solidFill>
                  <a:srgbClr val="1F3764"/>
                </a:solidFill>
                <a:latin typeface="Calibri"/>
                <a:cs typeface="Calibri"/>
              </a:rPr>
              <a:t> </a:t>
            </a:r>
            <a:r>
              <a:rPr sz="3200" spc="-80" dirty="0">
                <a:solidFill>
                  <a:srgbClr val="1F3764"/>
                </a:solidFill>
                <a:latin typeface="Calibri"/>
                <a:cs typeface="Calibri"/>
              </a:rPr>
              <a:t>ESTÁ</a:t>
            </a:r>
            <a:r>
              <a:rPr sz="3200" spc="-15" dirty="0">
                <a:solidFill>
                  <a:srgbClr val="1F3764"/>
                </a:solidFill>
                <a:latin typeface="Calibri"/>
                <a:cs typeface="Calibri"/>
              </a:rPr>
              <a:t> </a:t>
            </a:r>
            <a:r>
              <a:rPr sz="3200" spc="-5" dirty="0">
                <a:solidFill>
                  <a:srgbClr val="1F3764"/>
                </a:solidFill>
                <a:latin typeface="Calibri"/>
                <a:cs typeface="Calibri"/>
              </a:rPr>
              <a:t>APRENDIENDO</a:t>
            </a:r>
            <a:endParaRPr sz="3200">
              <a:latin typeface="Calibri"/>
              <a:cs typeface="Calibri"/>
            </a:endParaRPr>
          </a:p>
        </p:txBody>
      </p:sp>
      <p:grpSp>
        <p:nvGrpSpPr>
          <p:cNvPr id="5" name="object 5"/>
          <p:cNvGrpSpPr/>
          <p:nvPr/>
        </p:nvGrpSpPr>
        <p:grpSpPr>
          <a:xfrm>
            <a:off x="369128" y="886701"/>
            <a:ext cx="11823065" cy="5971540"/>
            <a:chOff x="369128" y="886701"/>
            <a:chExt cx="11823065" cy="5971540"/>
          </a:xfrm>
        </p:grpSpPr>
        <p:pic>
          <p:nvPicPr>
            <p:cNvPr id="6" name="object 6"/>
            <p:cNvPicPr/>
            <p:nvPr/>
          </p:nvPicPr>
          <p:blipFill>
            <a:blip r:embed="rId2" cstate="print"/>
            <a:stretch>
              <a:fillRect/>
            </a:stretch>
          </p:blipFill>
          <p:spPr>
            <a:xfrm>
              <a:off x="369128" y="886701"/>
              <a:ext cx="2715490" cy="2282046"/>
            </a:xfrm>
            <a:prstGeom prst="rect">
              <a:avLst/>
            </a:prstGeom>
          </p:spPr>
        </p:pic>
        <p:pic>
          <p:nvPicPr>
            <p:cNvPr id="7" name="object 7"/>
            <p:cNvPicPr/>
            <p:nvPr/>
          </p:nvPicPr>
          <p:blipFill>
            <a:blip r:embed="rId3" cstate="print"/>
            <a:stretch>
              <a:fillRect/>
            </a:stretch>
          </p:blipFill>
          <p:spPr>
            <a:xfrm>
              <a:off x="401783" y="4478897"/>
              <a:ext cx="2696690" cy="2379102"/>
            </a:xfrm>
            <a:prstGeom prst="rect">
              <a:avLst/>
            </a:prstGeom>
          </p:spPr>
        </p:pic>
        <p:pic>
          <p:nvPicPr>
            <p:cNvPr id="8" name="object 8"/>
            <p:cNvPicPr/>
            <p:nvPr/>
          </p:nvPicPr>
          <p:blipFill>
            <a:blip r:embed="rId4" cstate="print"/>
            <a:stretch>
              <a:fillRect/>
            </a:stretch>
          </p:blipFill>
          <p:spPr>
            <a:xfrm>
              <a:off x="9268690" y="2642258"/>
              <a:ext cx="2923309" cy="2630173"/>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03355" y="301630"/>
            <a:ext cx="6202680" cy="1244600"/>
          </a:xfrm>
          <a:prstGeom prst="rect">
            <a:avLst/>
          </a:prstGeom>
        </p:spPr>
        <p:txBody>
          <a:bodyPr vert="horz" wrap="square" lIns="0" tIns="12700" rIns="0" bIns="0" rtlCol="0">
            <a:spAutoFit/>
          </a:bodyPr>
          <a:lstStyle/>
          <a:p>
            <a:pPr marL="616585" marR="5080" indent="-604520">
              <a:lnSpc>
                <a:spcPct val="100000"/>
              </a:lnSpc>
              <a:spcBef>
                <a:spcPts val="100"/>
              </a:spcBef>
            </a:pPr>
            <a:r>
              <a:rPr sz="4000" b="1" spc="90" dirty="0">
                <a:solidFill>
                  <a:srgbClr val="000000"/>
                </a:solidFill>
                <a:latin typeface="Arial"/>
                <a:cs typeface="Arial"/>
              </a:rPr>
              <a:t>¿Cóm</a:t>
            </a:r>
            <a:r>
              <a:rPr sz="4000" b="1" spc="80" dirty="0">
                <a:solidFill>
                  <a:srgbClr val="000000"/>
                </a:solidFill>
                <a:latin typeface="Arial"/>
                <a:cs typeface="Arial"/>
              </a:rPr>
              <a:t>o</a:t>
            </a:r>
            <a:r>
              <a:rPr sz="4000" b="1" dirty="0">
                <a:solidFill>
                  <a:srgbClr val="000000"/>
                </a:solidFill>
                <a:latin typeface="Arial"/>
                <a:cs typeface="Arial"/>
              </a:rPr>
              <a:t> </a:t>
            </a:r>
            <a:r>
              <a:rPr sz="4000" b="1" spc="-75" dirty="0">
                <a:solidFill>
                  <a:srgbClr val="000000"/>
                </a:solidFill>
                <a:latin typeface="Arial"/>
                <a:cs typeface="Arial"/>
              </a:rPr>
              <a:t>s</a:t>
            </a:r>
            <a:r>
              <a:rPr sz="4000" b="1" spc="-65" dirty="0">
                <a:solidFill>
                  <a:srgbClr val="000000"/>
                </a:solidFill>
                <a:latin typeface="Arial"/>
                <a:cs typeface="Arial"/>
              </a:rPr>
              <a:t>é</a:t>
            </a:r>
            <a:r>
              <a:rPr sz="4000" b="1" spc="-5" dirty="0">
                <a:solidFill>
                  <a:srgbClr val="000000"/>
                </a:solidFill>
                <a:latin typeface="Arial"/>
                <a:cs typeface="Arial"/>
              </a:rPr>
              <a:t> </a:t>
            </a:r>
            <a:r>
              <a:rPr sz="4000" b="1" spc="-425" dirty="0">
                <a:solidFill>
                  <a:srgbClr val="000000"/>
                </a:solidFill>
                <a:latin typeface="Arial"/>
                <a:cs typeface="Arial"/>
              </a:rPr>
              <a:t>s</a:t>
            </a:r>
            <a:r>
              <a:rPr sz="4000" b="1" spc="-210" dirty="0">
                <a:solidFill>
                  <a:srgbClr val="000000"/>
                </a:solidFill>
                <a:latin typeface="Arial"/>
                <a:cs typeface="Arial"/>
              </a:rPr>
              <a:t>i</a:t>
            </a:r>
            <a:r>
              <a:rPr sz="4000" b="1" spc="-5" dirty="0">
                <a:solidFill>
                  <a:srgbClr val="000000"/>
                </a:solidFill>
                <a:latin typeface="Arial"/>
                <a:cs typeface="Arial"/>
              </a:rPr>
              <a:t> </a:t>
            </a:r>
            <a:r>
              <a:rPr sz="4000" b="1" spc="-155" dirty="0">
                <a:solidFill>
                  <a:srgbClr val="000000"/>
                </a:solidFill>
                <a:latin typeface="Arial"/>
                <a:cs typeface="Arial"/>
              </a:rPr>
              <a:t>mi</a:t>
            </a:r>
            <a:r>
              <a:rPr sz="4000" b="1" spc="-135" dirty="0">
                <a:solidFill>
                  <a:srgbClr val="000000"/>
                </a:solidFill>
                <a:latin typeface="Arial"/>
                <a:cs typeface="Arial"/>
              </a:rPr>
              <a:t>s</a:t>
            </a:r>
            <a:r>
              <a:rPr sz="4000" b="1" spc="-5" dirty="0">
                <a:solidFill>
                  <a:srgbClr val="000000"/>
                </a:solidFill>
                <a:latin typeface="Arial"/>
                <a:cs typeface="Arial"/>
              </a:rPr>
              <a:t> alumnos  </a:t>
            </a:r>
            <a:r>
              <a:rPr sz="4000" b="1" spc="15" dirty="0">
                <a:solidFill>
                  <a:srgbClr val="000000"/>
                </a:solidFill>
                <a:latin typeface="Arial"/>
                <a:cs typeface="Arial"/>
              </a:rPr>
              <a:t>están</a:t>
            </a:r>
            <a:r>
              <a:rPr sz="4000" b="1" spc="-5" dirty="0">
                <a:solidFill>
                  <a:srgbClr val="000000"/>
                </a:solidFill>
                <a:latin typeface="Arial"/>
                <a:cs typeface="Arial"/>
              </a:rPr>
              <a:t> </a:t>
            </a:r>
            <a:r>
              <a:rPr sz="4000" b="1" spc="80" dirty="0">
                <a:solidFill>
                  <a:srgbClr val="000000"/>
                </a:solidFill>
                <a:latin typeface="Arial"/>
                <a:cs typeface="Arial"/>
              </a:rPr>
              <a:t>aprendiendo?</a:t>
            </a:r>
            <a:endParaRPr sz="4000">
              <a:latin typeface="Arial"/>
              <a:cs typeface="Arial"/>
            </a:endParaRPr>
          </a:p>
        </p:txBody>
      </p:sp>
      <p:pic>
        <p:nvPicPr>
          <p:cNvPr id="6" name="Imagen 5"/>
          <p:cNvPicPr>
            <a:picLocks noChangeAspect="1"/>
          </p:cNvPicPr>
          <p:nvPr/>
        </p:nvPicPr>
        <p:blipFill>
          <a:blip r:embed="rId2"/>
          <a:stretch>
            <a:fillRect/>
          </a:stretch>
        </p:blipFill>
        <p:spPr>
          <a:xfrm>
            <a:off x="533400" y="1662268"/>
            <a:ext cx="11246154" cy="516290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95337" y="842962"/>
            <a:ext cx="10601325" cy="51720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9270"/>
            <a:chOff x="0" y="0"/>
            <a:chExt cx="12192000" cy="6859270"/>
          </a:xfrm>
        </p:grpSpPr>
        <p:pic>
          <p:nvPicPr>
            <p:cNvPr id="3" name="object 3"/>
            <p:cNvPicPr/>
            <p:nvPr/>
          </p:nvPicPr>
          <p:blipFill>
            <a:blip r:embed="rId2" cstate="print"/>
            <a:stretch>
              <a:fillRect/>
            </a:stretch>
          </p:blipFill>
          <p:spPr>
            <a:xfrm>
              <a:off x="0" y="0"/>
              <a:ext cx="12191999" cy="6857999"/>
            </a:xfrm>
            <a:prstGeom prst="rect">
              <a:avLst/>
            </a:prstGeom>
          </p:spPr>
        </p:pic>
        <p:pic>
          <p:nvPicPr>
            <p:cNvPr id="4" name="object 4"/>
            <p:cNvPicPr/>
            <p:nvPr/>
          </p:nvPicPr>
          <p:blipFill>
            <a:blip r:embed="rId3" cstate="print"/>
            <a:stretch>
              <a:fillRect/>
            </a:stretch>
          </p:blipFill>
          <p:spPr>
            <a:xfrm>
              <a:off x="1" y="0"/>
              <a:ext cx="2851515" cy="6858785"/>
            </a:xfrm>
            <a:prstGeom prst="rect">
              <a:avLst/>
            </a:prstGeom>
          </p:spPr>
        </p:pic>
        <p:sp>
          <p:nvSpPr>
            <p:cNvPr id="5" name="object 5"/>
            <p:cNvSpPr/>
            <p:nvPr/>
          </p:nvSpPr>
          <p:spPr>
            <a:xfrm>
              <a:off x="0" y="0"/>
              <a:ext cx="182880" cy="6858000"/>
            </a:xfrm>
            <a:custGeom>
              <a:avLst/>
              <a:gdLst/>
              <a:ahLst/>
              <a:cxnLst/>
              <a:rect l="l" t="t" r="r" b="b"/>
              <a:pathLst>
                <a:path w="182880" h="6858000">
                  <a:moveTo>
                    <a:pt x="182879" y="6857999"/>
                  </a:moveTo>
                  <a:lnTo>
                    <a:pt x="0" y="6857999"/>
                  </a:lnTo>
                  <a:lnTo>
                    <a:pt x="0" y="0"/>
                  </a:lnTo>
                  <a:lnTo>
                    <a:pt x="182879" y="0"/>
                  </a:lnTo>
                  <a:lnTo>
                    <a:pt x="182879" y="6857999"/>
                  </a:lnTo>
                  <a:close/>
                </a:path>
              </a:pathLst>
            </a:custGeom>
            <a:solidFill>
              <a:srgbClr val="766F54"/>
            </a:solidFill>
          </p:spPr>
          <p:txBody>
            <a:bodyPr wrap="square" lIns="0" tIns="0" rIns="0" bIns="0" rtlCol="0"/>
            <a:lstStyle/>
            <a:p>
              <a:endParaRPr/>
            </a:p>
          </p:txBody>
        </p:sp>
        <p:sp>
          <p:nvSpPr>
            <p:cNvPr id="6" name="object 6"/>
            <p:cNvSpPr/>
            <p:nvPr/>
          </p:nvSpPr>
          <p:spPr>
            <a:xfrm>
              <a:off x="0" y="714374"/>
              <a:ext cx="1591945" cy="507365"/>
            </a:xfrm>
            <a:custGeom>
              <a:avLst/>
              <a:gdLst/>
              <a:ahLst/>
              <a:cxnLst/>
              <a:rect l="l" t="t" r="r" b="b"/>
              <a:pathLst>
                <a:path w="1591945" h="507365">
                  <a:moveTo>
                    <a:pt x="1345749" y="507296"/>
                  </a:moveTo>
                  <a:lnTo>
                    <a:pt x="1245436" y="507296"/>
                  </a:lnTo>
                  <a:lnTo>
                    <a:pt x="0" y="503757"/>
                  </a:lnTo>
                  <a:lnTo>
                    <a:pt x="105" y="0"/>
                  </a:lnTo>
                  <a:lnTo>
                    <a:pt x="1340940" y="1724"/>
                  </a:lnTo>
                  <a:lnTo>
                    <a:pt x="1345749" y="6493"/>
                  </a:lnTo>
                  <a:lnTo>
                    <a:pt x="1350387" y="6493"/>
                  </a:lnTo>
                  <a:lnTo>
                    <a:pt x="1350387" y="11261"/>
                  </a:lnTo>
                  <a:lnTo>
                    <a:pt x="1355368" y="11261"/>
                  </a:lnTo>
                  <a:lnTo>
                    <a:pt x="1584337" y="240205"/>
                  </a:lnTo>
                  <a:lnTo>
                    <a:pt x="1589652" y="247358"/>
                  </a:lnTo>
                  <a:lnTo>
                    <a:pt x="1591423" y="254510"/>
                  </a:lnTo>
                  <a:lnTo>
                    <a:pt x="1589652" y="261663"/>
                  </a:lnTo>
                  <a:lnTo>
                    <a:pt x="1584337" y="268816"/>
                  </a:lnTo>
                  <a:lnTo>
                    <a:pt x="1355368" y="497759"/>
                  </a:lnTo>
                  <a:lnTo>
                    <a:pt x="1353822" y="499383"/>
                  </a:lnTo>
                  <a:lnTo>
                    <a:pt x="1351933" y="500905"/>
                  </a:lnTo>
                  <a:lnTo>
                    <a:pt x="1350387" y="502528"/>
                  </a:lnTo>
                  <a:lnTo>
                    <a:pt x="1345749" y="507296"/>
                  </a:lnTo>
                  <a:close/>
                </a:path>
              </a:pathLst>
            </a:custGeom>
            <a:solidFill>
              <a:srgbClr val="A53010"/>
            </a:solidFill>
          </p:spPr>
          <p:txBody>
            <a:bodyPr wrap="square" lIns="0" tIns="0" rIns="0" bIns="0" rtlCol="0"/>
            <a:lstStyle/>
            <a:p>
              <a:endParaRPr/>
            </a:p>
          </p:txBody>
        </p:sp>
        <p:pic>
          <p:nvPicPr>
            <p:cNvPr id="7" name="object 7"/>
            <p:cNvPicPr/>
            <p:nvPr/>
          </p:nvPicPr>
          <p:blipFill>
            <a:blip r:embed="rId4" cstate="print"/>
            <a:stretch>
              <a:fillRect/>
            </a:stretch>
          </p:blipFill>
          <p:spPr>
            <a:xfrm>
              <a:off x="0" y="23150"/>
              <a:ext cx="12191999" cy="6834849"/>
            </a:xfrm>
            <a:prstGeom prst="rect">
              <a:avLst/>
            </a:prstGeom>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21279" y="1884102"/>
            <a:ext cx="11129010" cy="4778375"/>
          </a:xfrm>
          <a:prstGeom prst="rect">
            <a:avLst/>
          </a:prstGeom>
        </p:spPr>
        <p:txBody>
          <a:bodyPr vert="horz" wrap="square" lIns="0" tIns="12700" rIns="0" bIns="0" rtlCol="0">
            <a:spAutoFit/>
          </a:bodyPr>
          <a:lstStyle/>
          <a:p>
            <a:pPr marL="12065" marR="5080" indent="1905" algn="ctr">
              <a:lnSpc>
                <a:spcPct val="100000"/>
              </a:lnSpc>
              <a:spcBef>
                <a:spcPts val="100"/>
              </a:spcBef>
            </a:pPr>
            <a:r>
              <a:rPr sz="4400" spc="-5" dirty="0">
                <a:latin typeface="Calibri"/>
                <a:cs typeface="Calibri"/>
              </a:rPr>
              <a:t>La</a:t>
            </a:r>
            <a:r>
              <a:rPr sz="4400" spc="-10" dirty="0">
                <a:latin typeface="Calibri"/>
                <a:cs typeface="Calibri"/>
              </a:rPr>
              <a:t> evaluación</a:t>
            </a:r>
            <a:r>
              <a:rPr sz="4400" spc="-5" dirty="0">
                <a:latin typeface="Calibri"/>
                <a:cs typeface="Calibri"/>
              </a:rPr>
              <a:t> </a:t>
            </a:r>
            <a:r>
              <a:rPr sz="4400" spc="-30" dirty="0">
                <a:latin typeface="Calibri"/>
                <a:cs typeface="Calibri"/>
              </a:rPr>
              <a:t>formativa</a:t>
            </a:r>
            <a:r>
              <a:rPr sz="4400" spc="-5" dirty="0">
                <a:latin typeface="Calibri"/>
                <a:cs typeface="Calibri"/>
              </a:rPr>
              <a:t> es</a:t>
            </a:r>
            <a:r>
              <a:rPr sz="4400" spc="-10" dirty="0">
                <a:latin typeface="Calibri"/>
                <a:cs typeface="Calibri"/>
              </a:rPr>
              <a:t> </a:t>
            </a:r>
            <a:r>
              <a:rPr sz="4400" spc="-5" dirty="0">
                <a:latin typeface="Calibri"/>
                <a:cs typeface="Calibri"/>
              </a:rPr>
              <a:t>un</a:t>
            </a:r>
            <a:r>
              <a:rPr sz="4400" spc="20" dirty="0">
                <a:latin typeface="Calibri"/>
                <a:cs typeface="Calibri"/>
              </a:rPr>
              <a:t> </a:t>
            </a:r>
            <a:r>
              <a:rPr sz="4400" spc="-15" dirty="0">
                <a:solidFill>
                  <a:srgbClr val="7030A0"/>
                </a:solidFill>
                <a:latin typeface="Calibri"/>
                <a:cs typeface="Calibri"/>
              </a:rPr>
              <a:t>proceso</a:t>
            </a:r>
            <a:r>
              <a:rPr sz="4400" dirty="0">
                <a:solidFill>
                  <a:srgbClr val="7030A0"/>
                </a:solidFill>
                <a:latin typeface="Calibri"/>
                <a:cs typeface="Calibri"/>
              </a:rPr>
              <a:t> </a:t>
            </a:r>
            <a:r>
              <a:rPr sz="4400" spc="-20" dirty="0">
                <a:latin typeface="Calibri"/>
                <a:cs typeface="Calibri"/>
              </a:rPr>
              <a:t>cuyo </a:t>
            </a:r>
            <a:r>
              <a:rPr sz="4400" spc="-15" dirty="0">
                <a:latin typeface="Calibri"/>
                <a:cs typeface="Calibri"/>
              </a:rPr>
              <a:t> </a:t>
            </a:r>
            <a:r>
              <a:rPr sz="4400" spc="-20" dirty="0">
                <a:solidFill>
                  <a:srgbClr val="C00000"/>
                </a:solidFill>
                <a:latin typeface="Calibri"/>
                <a:cs typeface="Calibri"/>
              </a:rPr>
              <a:t>enfoque</a:t>
            </a:r>
            <a:r>
              <a:rPr sz="4400" spc="-10" dirty="0">
                <a:solidFill>
                  <a:srgbClr val="C00000"/>
                </a:solidFill>
                <a:latin typeface="Calibri"/>
                <a:cs typeface="Calibri"/>
              </a:rPr>
              <a:t> </a:t>
            </a:r>
            <a:r>
              <a:rPr sz="4400" spc="-20" dirty="0">
                <a:latin typeface="Calibri"/>
                <a:cs typeface="Calibri"/>
              </a:rPr>
              <a:t>considera</a:t>
            </a:r>
            <a:r>
              <a:rPr sz="4400" spc="-10" dirty="0">
                <a:latin typeface="Calibri"/>
                <a:cs typeface="Calibri"/>
              </a:rPr>
              <a:t> </a:t>
            </a:r>
            <a:r>
              <a:rPr sz="4400" spc="-5" dirty="0">
                <a:latin typeface="Calibri"/>
                <a:cs typeface="Calibri"/>
              </a:rPr>
              <a:t>la</a:t>
            </a:r>
            <a:r>
              <a:rPr sz="4400" spc="-10" dirty="0">
                <a:latin typeface="Calibri"/>
                <a:cs typeface="Calibri"/>
              </a:rPr>
              <a:t> evaluación </a:t>
            </a:r>
            <a:r>
              <a:rPr sz="4400" spc="-15" dirty="0">
                <a:latin typeface="Calibri"/>
                <a:cs typeface="Calibri"/>
              </a:rPr>
              <a:t>como</a:t>
            </a:r>
            <a:r>
              <a:rPr sz="4400" spc="-10" dirty="0">
                <a:latin typeface="Calibri"/>
                <a:cs typeface="Calibri"/>
              </a:rPr>
              <a:t> </a:t>
            </a:r>
            <a:r>
              <a:rPr sz="4400" spc="-15" dirty="0">
                <a:latin typeface="Calibri"/>
                <a:cs typeface="Calibri"/>
              </a:rPr>
              <a:t>parte </a:t>
            </a:r>
            <a:r>
              <a:rPr sz="4400" spc="-5" dirty="0">
                <a:latin typeface="Calibri"/>
                <a:cs typeface="Calibri"/>
              </a:rPr>
              <a:t>del </a:t>
            </a:r>
            <a:r>
              <a:rPr sz="4400" dirty="0">
                <a:latin typeface="Calibri"/>
                <a:cs typeface="Calibri"/>
              </a:rPr>
              <a:t> </a:t>
            </a:r>
            <a:r>
              <a:rPr sz="4400" spc="-15" dirty="0">
                <a:latin typeface="Calibri"/>
                <a:cs typeface="Calibri"/>
              </a:rPr>
              <a:t>trabajo</a:t>
            </a:r>
            <a:r>
              <a:rPr sz="4400" spc="-5" dirty="0">
                <a:latin typeface="Calibri"/>
                <a:cs typeface="Calibri"/>
              </a:rPr>
              <a:t> </a:t>
            </a:r>
            <a:r>
              <a:rPr sz="4400" spc="-10" dirty="0">
                <a:solidFill>
                  <a:srgbClr val="7030A0"/>
                </a:solidFill>
                <a:latin typeface="Calibri"/>
                <a:cs typeface="Calibri"/>
              </a:rPr>
              <a:t>cotidiano</a:t>
            </a:r>
            <a:r>
              <a:rPr sz="4400" dirty="0">
                <a:solidFill>
                  <a:srgbClr val="7030A0"/>
                </a:solidFill>
                <a:latin typeface="Calibri"/>
                <a:cs typeface="Calibri"/>
              </a:rPr>
              <a:t> </a:t>
            </a:r>
            <a:r>
              <a:rPr sz="4400" spc="-5" dirty="0">
                <a:latin typeface="Calibri"/>
                <a:cs typeface="Calibri"/>
              </a:rPr>
              <a:t>del</a:t>
            </a:r>
            <a:r>
              <a:rPr sz="4400" spc="-10" dirty="0">
                <a:latin typeface="Calibri"/>
                <a:cs typeface="Calibri"/>
              </a:rPr>
              <a:t> </a:t>
            </a:r>
            <a:r>
              <a:rPr sz="4400" dirty="0">
                <a:latin typeface="Calibri"/>
                <a:cs typeface="Calibri"/>
              </a:rPr>
              <a:t>aula,</a:t>
            </a:r>
            <a:r>
              <a:rPr sz="4400" spc="-10" dirty="0">
                <a:latin typeface="Calibri"/>
                <a:cs typeface="Calibri"/>
              </a:rPr>
              <a:t> </a:t>
            </a:r>
            <a:r>
              <a:rPr sz="4400" spc="-5" dirty="0">
                <a:latin typeface="Calibri"/>
                <a:cs typeface="Calibri"/>
              </a:rPr>
              <a:t>se</a:t>
            </a:r>
            <a:r>
              <a:rPr sz="4400" spc="-10" dirty="0">
                <a:latin typeface="Calibri"/>
                <a:cs typeface="Calibri"/>
              </a:rPr>
              <a:t> </a:t>
            </a:r>
            <a:r>
              <a:rPr sz="4400" spc="-15" dirty="0">
                <a:latin typeface="Calibri"/>
                <a:cs typeface="Calibri"/>
              </a:rPr>
              <a:t>utiliza</a:t>
            </a:r>
            <a:r>
              <a:rPr sz="4400" spc="-10" dirty="0">
                <a:latin typeface="Calibri"/>
                <a:cs typeface="Calibri"/>
              </a:rPr>
              <a:t> </a:t>
            </a:r>
            <a:r>
              <a:rPr sz="4400" spc="-25" dirty="0">
                <a:latin typeface="Calibri"/>
                <a:cs typeface="Calibri"/>
              </a:rPr>
              <a:t>para</a:t>
            </a:r>
            <a:r>
              <a:rPr sz="4400" spc="-5" dirty="0">
                <a:latin typeface="Calibri"/>
                <a:cs typeface="Calibri"/>
              </a:rPr>
              <a:t> </a:t>
            </a:r>
            <a:r>
              <a:rPr sz="4400" spc="-20" dirty="0">
                <a:latin typeface="Calibri"/>
                <a:cs typeface="Calibri"/>
              </a:rPr>
              <a:t>orientar </a:t>
            </a:r>
            <a:r>
              <a:rPr sz="4400" spc="-980" dirty="0">
                <a:latin typeface="Calibri"/>
                <a:cs typeface="Calibri"/>
              </a:rPr>
              <a:t> </a:t>
            </a:r>
            <a:r>
              <a:rPr sz="4400" spc="-5" dirty="0">
                <a:latin typeface="Calibri"/>
                <a:cs typeface="Calibri"/>
              </a:rPr>
              <a:t>el </a:t>
            </a:r>
            <a:r>
              <a:rPr sz="4400" spc="-15" dirty="0">
                <a:latin typeface="Calibri"/>
                <a:cs typeface="Calibri"/>
              </a:rPr>
              <a:t>proceso </a:t>
            </a:r>
            <a:r>
              <a:rPr sz="4400" spc="-5" dirty="0">
                <a:latin typeface="Calibri"/>
                <a:cs typeface="Calibri"/>
              </a:rPr>
              <a:t>de </a:t>
            </a:r>
            <a:r>
              <a:rPr sz="4400" spc="-15" dirty="0">
                <a:latin typeface="Calibri"/>
                <a:cs typeface="Calibri"/>
              </a:rPr>
              <a:t>enseñanza </a:t>
            </a:r>
            <a:r>
              <a:rPr sz="4400" dirty="0">
                <a:latin typeface="Calibri"/>
                <a:cs typeface="Calibri"/>
              </a:rPr>
              <a:t>- </a:t>
            </a:r>
            <a:r>
              <a:rPr sz="4400" spc="-15" dirty="0">
                <a:latin typeface="Calibri"/>
                <a:cs typeface="Calibri"/>
              </a:rPr>
              <a:t>aprendizaje </a:t>
            </a:r>
            <a:r>
              <a:rPr sz="4400" dirty="0">
                <a:latin typeface="Calibri"/>
                <a:cs typeface="Calibri"/>
              </a:rPr>
              <a:t>y </a:t>
            </a:r>
            <a:r>
              <a:rPr sz="4400" spc="-15" dirty="0">
                <a:latin typeface="Calibri"/>
                <a:cs typeface="Calibri"/>
              </a:rPr>
              <a:t>tomar </a:t>
            </a:r>
            <a:r>
              <a:rPr sz="4400" spc="-10" dirty="0">
                <a:latin typeface="Calibri"/>
                <a:cs typeface="Calibri"/>
              </a:rPr>
              <a:t> </a:t>
            </a:r>
            <a:r>
              <a:rPr sz="4400" spc="-5" dirty="0">
                <a:solidFill>
                  <a:srgbClr val="C00000"/>
                </a:solidFill>
                <a:latin typeface="Calibri"/>
                <a:cs typeface="Calibri"/>
              </a:rPr>
              <a:t>decisiones </a:t>
            </a:r>
            <a:r>
              <a:rPr sz="4400" spc="-5" dirty="0">
                <a:latin typeface="Calibri"/>
                <a:cs typeface="Calibri"/>
              </a:rPr>
              <a:t>oportunas que </a:t>
            </a:r>
            <a:r>
              <a:rPr sz="4400" spc="-10" dirty="0">
                <a:latin typeface="Calibri"/>
                <a:cs typeface="Calibri"/>
              </a:rPr>
              <a:t>beneficien </a:t>
            </a:r>
            <a:r>
              <a:rPr sz="4400" dirty="0">
                <a:latin typeface="Calibri"/>
                <a:cs typeface="Calibri"/>
              </a:rPr>
              <a:t>a </a:t>
            </a:r>
            <a:r>
              <a:rPr sz="4400" spc="-5" dirty="0">
                <a:latin typeface="Calibri"/>
                <a:cs typeface="Calibri"/>
              </a:rPr>
              <a:t>los </a:t>
            </a:r>
            <a:r>
              <a:rPr sz="4400" dirty="0">
                <a:latin typeface="Calibri"/>
                <a:cs typeface="Calibri"/>
              </a:rPr>
              <a:t> </a:t>
            </a:r>
            <a:r>
              <a:rPr sz="4400" spc="-20" dirty="0">
                <a:latin typeface="Calibri"/>
                <a:cs typeface="Calibri"/>
              </a:rPr>
              <a:t>estudiantes </a:t>
            </a:r>
            <a:r>
              <a:rPr sz="4400" dirty="0">
                <a:latin typeface="Calibri"/>
                <a:cs typeface="Calibri"/>
              </a:rPr>
              <a:t>y al o </a:t>
            </a:r>
            <a:r>
              <a:rPr sz="4400" spc="-5" dirty="0">
                <a:latin typeface="Calibri"/>
                <a:cs typeface="Calibri"/>
              </a:rPr>
              <a:t>la </a:t>
            </a:r>
            <a:r>
              <a:rPr sz="4400" spc="-15" dirty="0">
                <a:latin typeface="Calibri"/>
                <a:cs typeface="Calibri"/>
              </a:rPr>
              <a:t>docente, </a:t>
            </a:r>
            <a:r>
              <a:rPr sz="4400" spc="-5" dirty="0">
                <a:latin typeface="Calibri"/>
                <a:cs typeface="Calibri"/>
              </a:rPr>
              <a:t>por </a:t>
            </a:r>
            <a:r>
              <a:rPr sz="4400" spc="-10" dirty="0">
                <a:latin typeface="Calibri"/>
                <a:cs typeface="Calibri"/>
              </a:rPr>
              <a:t>medio </a:t>
            </a:r>
            <a:r>
              <a:rPr sz="4400" spc="-5" dirty="0">
                <a:latin typeface="Calibri"/>
                <a:cs typeface="Calibri"/>
              </a:rPr>
              <a:t>de una </a:t>
            </a:r>
            <a:r>
              <a:rPr sz="4400" dirty="0">
                <a:latin typeface="Calibri"/>
                <a:cs typeface="Calibri"/>
              </a:rPr>
              <a:t> </a:t>
            </a:r>
            <a:r>
              <a:rPr sz="4800" spc="-35" dirty="0">
                <a:latin typeface="Calibri"/>
                <a:cs typeface="Calibri"/>
              </a:rPr>
              <a:t>RETROALIMENTACIÓN</a:t>
            </a:r>
            <a:r>
              <a:rPr sz="4800" spc="-10" dirty="0">
                <a:latin typeface="Calibri"/>
                <a:cs typeface="Calibri"/>
              </a:rPr>
              <a:t> </a:t>
            </a:r>
            <a:r>
              <a:rPr sz="4800" spc="-40" dirty="0">
                <a:latin typeface="Calibri"/>
                <a:cs typeface="Calibri"/>
              </a:rPr>
              <a:t>EFECTIVA</a:t>
            </a:r>
            <a:endParaRPr sz="4800">
              <a:latin typeface="Calibri"/>
              <a:cs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57212" y="776287"/>
            <a:ext cx="11077575" cy="53054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59433" y="1208890"/>
            <a:ext cx="686371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0000"/>
                </a:solidFill>
                <a:latin typeface="Calibri"/>
                <a:cs typeface="Calibri"/>
              </a:rPr>
              <a:t>En</a:t>
            </a:r>
            <a:r>
              <a:rPr sz="3600" spc="-15" dirty="0">
                <a:solidFill>
                  <a:srgbClr val="000000"/>
                </a:solidFill>
                <a:latin typeface="Calibri"/>
                <a:cs typeface="Calibri"/>
              </a:rPr>
              <a:t> </a:t>
            </a:r>
            <a:r>
              <a:rPr sz="3600" spc="-5" dirty="0">
                <a:solidFill>
                  <a:srgbClr val="000000"/>
                </a:solidFill>
                <a:latin typeface="Calibri"/>
                <a:cs typeface="Calibri"/>
              </a:rPr>
              <a:t>el</a:t>
            </a:r>
            <a:r>
              <a:rPr sz="3600" spc="-10" dirty="0">
                <a:solidFill>
                  <a:srgbClr val="000000"/>
                </a:solidFill>
                <a:latin typeface="Calibri"/>
                <a:cs typeface="Calibri"/>
              </a:rPr>
              <a:t> </a:t>
            </a:r>
            <a:r>
              <a:rPr sz="3600" spc="-30" dirty="0">
                <a:solidFill>
                  <a:srgbClr val="000000"/>
                </a:solidFill>
                <a:latin typeface="Calibri"/>
                <a:cs typeface="Calibri"/>
              </a:rPr>
              <a:t>contexto</a:t>
            </a:r>
            <a:r>
              <a:rPr sz="3600" spc="-10" dirty="0">
                <a:solidFill>
                  <a:srgbClr val="000000"/>
                </a:solidFill>
                <a:latin typeface="Calibri"/>
                <a:cs typeface="Calibri"/>
              </a:rPr>
              <a:t> </a:t>
            </a:r>
            <a:r>
              <a:rPr sz="3600" spc="-20" dirty="0">
                <a:solidFill>
                  <a:srgbClr val="000000"/>
                </a:solidFill>
                <a:latin typeface="Calibri"/>
                <a:cs typeface="Calibri"/>
              </a:rPr>
              <a:t>profesional</a:t>
            </a:r>
            <a:r>
              <a:rPr sz="3600" spc="-10" dirty="0">
                <a:solidFill>
                  <a:srgbClr val="000000"/>
                </a:solidFill>
                <a:latin typeface="Calibri"/>
                <a:cs typeface="Calibri"/>
              </a:rPr>
              <a:t> </a:t>
            </a:r>
            <a:r>
              <a:rPr sz="3600" spc="-15" dirty="0">
                <a:solidFill>
                  <a:srgbClr val="000000"/>
                </a:solidFill>
                <a:latin typeface="Calibri"/>
                <a:cs typeface="Calibri"/>
              </a:rPr>
              <a:t>educativo:</a:t>
            </a:r>
            <a:endParaRPr sz="3600">
              <a:latin typeface="Calibri"/>
              <a:cs typeface="Calibri"/>
            </a:endParaRPr>
          </a:p>
        </p:txBody>
      </p:sp>
      <p:sp>
        <p:nvSpPr>
          <p:cNvPr id="4" name="object 4"/>
          <p:cNvSpPr txBox="1"/>
          <p:nvPr/>
        </p:nvSpPr>
        <p:spPr>
          <a:xfrm>
            <a:off x="225870" y="1757530"/>
            <a:ext cx="11738610" cy="4786630"/>
          </a:xfrm>
          <a:prstGeom prst="rect">
            <a:avLst/>
          </a:prstGeom>
        </p:spPr>
        <p:txBody>
          <a:bodyPr vert="horz" wrap="square" lIns="0" tIns="12700" rIns="0" bIns="0" rtlCol="0">
            <a:spAutoFit/>
          </a:bodyPr>
          <a:lstStyle/>
          <a:p>
            <a:pPr marL="12700" marR="5080" indent="-635" algn="ctr">
              <a:lnSpc>
                <a:spcPct val="150000"/>
              </a:lnSpc>
              <a:spcBef>
                <a:spcPts val="100"/>
              </a:spcBef>
              <a:tabLst>
                <a:tab pos="4121150" algn="l"/>
                <a:tab pos="7623175" algn="l"/>
              </a:tabLst>
            </a:pPr>
            <a:r>
              <a:rPr sz="3600" b="1" spc="-15" dirty="0">
                <a:solidFill>
                  <a:srgbClr val="0070C0"/>
                </a:solidFill>
                <a:latin typeface="Calibri"/>
                <a:cs typeface="Calibri"/>
              </a:rPr>
              <a:t>todo</a:t>
            </a:r>
            <a:r>
              <a:rPr sz="3600" b="1" spc="5" dirty="0">
                <a:solidFill>
                  <a:srgbClr val="0070C0"/>
                </a:solidFill>
                <a:latin typeface="Calibri"/>
                <a:cs typeface="Calibri"/>
              </a:rPr>
              <a:t> </a:t>
            </a:r>
            <a:r>
              <a:rPr sz="3600" b="1" spc="-10" dirty="0">
                <a:solidFill>
                  <a:srgbClr val="0070C0"/>
                </a:solidFill>
                <a:latin typeface="Calibri"/>
                <a:cs typeface="Calibri"/>
              </a:rPr>
              <a:t>comentario</a:t>
            </a:r>
            <a:r>
              <a:rPr sz="3600" b="1" spc="-10" dirty="0">
                <a:latin typeface="Calibri"/>
                <a:cs typeface="Calibri"/>
              </a:rPr>
              <a:t>,</a:t>
            </a:r>
            <a:r>
              <a:rPr sz="3600" b="1" spc="10" dirty="0">
                <a:latin typeface="Calibri"/>
                <a:cs typeface="Calibri"/>
              </a:rPr>
              <a:t> </a:t>
            </a:r>
            <a:r>
              <a:rPr sz="3600" b="1" spc="-10" dirty="0">
                <a:solidFill>
                  <a:srgbClr val="C00000"/>
                </a:solidFill>
                <a:latin typeface="Calibri"/>
                <a:cs typeface="Calibri"/>
              </a:rPr>
              <a:t>información</a:t>
            </a:r>
            <a:r>
              <a:rPr sz="3600" b="1" spc="-10" dirty="0">
                <a:latin typeface="Calibri"/>
                <a:cs typeface="Calibri"/>
              </a:rPr>
              <a:t>,</a:t>
            </a:r>
            <a:r>
              <a:rPr sz="3600" b="1" spc="10" dirty="0">
                <a:latin typeface="Calibri"/>
                <a:cs typeface="Calibri"/>
              </a:rPr>
              <a:t> </a:t>
            </a:r>
            <a:r>
              <a:rPr sz="3600" b="1" spc="-10" dirty="0">
                <a:solidFill>
                  <a:srgbClr val="00B050"/>
                </a:solidFill>
                <a:latin typeface="Calibri"/>
                <a:cs typeface="Calibri"/>
              </a:rPr>
              <a:t>crítica</a:t>
            </a:r>
            <a:r>
              <a:rPr sz="3600" b="1" spc="15" dirty="0">
                <a:solidFill>
                  <a:srgbClr val="00B050"/>
                </a:solidFill>
                <a:latin typeface="Calibri"/>
                <a:cs typeface="Calibri"/>
              </a:rPr>
              <a:t> </a:t>
            </a:r>
            <a:r>
              <a:rPr sz="3600" dirty="0">
                <a:latin typeface="Calibri"/>
                <a:cs typeface="Calibri"/>
              </a:rPr>
              <a:t>o	</a:t>
            </a:r>
            <a:r>
              <a:rPr sz="3600" b="1" spc="-10" dirty="0">
                <a:solidFill>
                  <a:srgbClr val="7030A0"/>
                </a:solidFill>
                <a:latin typeface="Calibri"/>
                <a:cs typeface="Calibri"/>
              </a:rPr>
              <a:t>apreciación </a:t>
            </a:r>
            <a:r>
              <a:rPr sz="3600" spc="-5" dirty="0">
                <a:latin typeface="Calibri"/>
                <a:cs typeface="Calibri"/>
              </a:rPr>
              <a:t>dada por </a:t>
            </a:r>
            <a:r>
              <a:rPr sz="3600" dirty="0">
                <a:latin typeface="Calibri"/>
                <a:cs typeface="Calibri"/>
              </a:rPr>
              <a:t> </a:t>
            </a:r>
            <a:r>
              <a:rPr sz="3600" spc="-5" dirty="0">
                <a:latin typeface="Calibri"/>
                <a:cs typeface="Calibri"/>
              </a:rPr>
              <a:t>un </a:t>
            </a:r>
            <a:r>
              <a:rPr sz="3600" spc="-20" dirty="0">
                <a:latin typeface="Calibri"/>
                <a:cs typeface="Calibri"/>
              </a:rPr>
              <a:t>profesional</a:t>
            </a:r>
            <a:r>
              <a:rPr sz="3600" dirty="0">
                <a:latin typeface="Calibri"/>
                <a:cs typeface="Calibri"/>
              </a:rPr>
              <a:t> </a:t>
            </a:r>
            <a:r>
              <a:rPr sz="3600" spc="-5" dirty="0">
                <a:latin typeface="Calibri"/>
                <a:cs typeface="Calibri"/>
              </a:rPr>
              <a:t>de</a:t>
            </a:r>
            <a:r>
              <a:rPr sz="3600" dirty="0">
                <a:latin typeface="Calibri"/>
                <a:cs typeface="Calibri"/>
              </a:rPr>
              <a:t> </a:t>
            </a:r>
            <a:r>
              <a:rPr sz="3600" spc="-5" dirty="0">
                <a:latin typeface="Calibri"/>
                <a:cs typeface="Calibri"/>
              </a:rPr>
              <a:t>la</a:t>
            </a:r>
            <a:r>
              <a:rPr sz="3600" dirty="0">
                <a:latin typeface="Calibri"/>
                <a:cs typeface="Calibri"/>
              </a:rPr>
              <a:t> </a:t>
            </a:r>
            <a:r>
              <a:rPr sz="3600" spc="-10" dirty="0">
                <a:latin typeface="Calibri"/>
                <a:cs typeface="Calibri"/>
              </a:rPr>
              <a:t>educación</a:t>
            </a:r>
            <a:r>
              <a:rPr sz="3600" dirty="0">
                <a:latin typeface="Calibri"/>
                <a:cs typeface="Calibri"/>
              </a:rPr>
              <a:t> a </a:t>
            </a:r>
            <a:r>
              <a:rPr sz="3600" spc="-20" dirty="0">
                <a:latin typeface="Calibri"/>
                <a:cs typeface="Calibri"/>
              </a:rPr>
              <a:t>otro</a:t>
            </a:r>
            <a:r>
              <a:rPr sz="3600" dirty="0">
                <a:latin typeface="Calibri"/>
                <a:cs typeface="Calibri"/>
              </a:rPr>
              <a:t> </a:t>
            </a:r>
            <a:r>
              <a:rPr sz="3600" spc="-20" dirty="0">
                <a:latin typeface="Calibri"/>
                <a:cs typeface="Calibri"/>
              </a:rPr>
              <a:t>colega,</a:t>
            </a:r>
            <a:r>
              <a:rPr sz="3600" dirty="0">
                <a:latin typeface="Calibri"/>
                <a:cs typeface="Calibri"/>
              </a:rPr>
              <a:t> </a:t>
            </a:r>
            <a:r>
              <a:rPr sz="3600" spc="-10" dirty="0">
                <a:latin typeface="Calibri"/>
                <a:cs typeface="Calibri"/>
              </a:rPr>
              <a:t>alumno,</a:t>
            </a:r>
            <a:r>
              <a:rPr sz="3600" dirty="0">
                <a:latin typeface="Calibri"/>
                <a:cs typeface="Calibri"/>
              </a:rPr>
              <a:t> </a:t>
            </a:r>
            <a:r>
              <a:rPr sz="3600" spc="-15" dirty="0">
                <a:latin typeface="Calibri"/>
                <a:cs typeface="Calibri"/>
              </a:rPr>
              <a:t>paciente, </a:t>
            </a:r>
            <a:r>
              <a:rPr sz="3600" spc="-800" dirty="0">
                <a:latin typeface="Calibri"/>
                <a:cs typeface="Calibri"/>
              </a:rPr>
              <a:t> </a:t>
            </a:r>
            <a:r>
              <a:rPr sz="3600" spc="-15" dirty="0">
                <a:latin typeface="Calibri"/>
                <a:cs typeface="Calibri"/>
              </a:rPr>
              <a:t>padre</a:t>
            </a:r>
            <a:r>
              <a:rPr sz="3600" spc="-10" dirty="0">
                <a:latin typeface="Calibri"/>
                <a:cs typeface="Calibri"/>
              </a:rPr>
              <a:t> </a:t>
            </a:r>
            <a:r>
              <a:rPr sz="3600" dirty="0">
                <a:latin typeface="Calibri"/>
                <a:cs typeface="Calibri"/>
              </a:rPr>
              <a:t>o</a:t>
            </a:r>
            <a:r>
              <a:rPr sz="3600" spc="-5" dirty="0">
                <a:latin typeface="Calibri"/>
                <a:cs typeface="Calibri"/>
              </a:rPr>
              <a:t> </a:t>
            </a:r>
            <a:r>
              <a:rPr sz="3600" spc="-15" dirty="0">
                <a:latin typeface="Calibri"/>
                <a:cs typeface="Calibri"/>
              </a:rPr>
              <a:t>miembro</a:t>
            </a:r>
            <a:r>
              <a:rPr sz="3600" spc="-5" dirty="0">
                <a:latin typeface="Calibri"/>
                <a:cs typeface="Calibri"/>
              </a:rPr>
              <a:t> del </a:t>
            </a:r>
            <a:r>
              <a:rPr sz="3600" spc="-15" dirty="0">
                <a:latin typeface="Calibri"/>
                <a:cs typeface="Calibri"/>
              </a:rPr>
              <a:t>equipo,</a:t>
            </a:r>
            <a:r>
              <a:rPr sz="3600" spc="45" dirty="0">
                <a:latin typeface="Calibri"/>
                <a:cs typeface="Calibri"/>
              </a:rPr>
              <a:t> </a:t>
            </a:r>
            <a:r>
              <a:rPr sz="3600" b="1" spc="-5" dirty="0">
                <a:latin typeface="Calibri"/>
                <a:cs typeface="Calibri"/>
              </a:rPr>
              <a:t>basado en un </a:t>
            </a:r>
            <a:r>
              <a:rPr sz="3600" b="1" spc="-15" dirty="0">
                <a:latin typeface="Calibri"/>
                <a:cs typeface="Calibri"/>
              </a:rPr>
              <a:t>acto</a:t>
            </a:r>
            <a:r>
              <a:rPr sz="3600" b="1" spc="-5" dirty="0">
                <a:latin typeface="Calibri"/>
                <a:cs typeface="Calibri"/>
              </a:rPr>
              <a:t> </a:t>
            </a:r>
            <a:r>
              <a:rPr sz="3600" b="1" spc="-10" dirty="0">
                <a:latin typeface="Calibri"/>
                <a:cs typeface="Calibri"/>
              </a:rPr>
              <a:t>observado</a:t>
            </a:r>
            <a:r>
              <a:rPr sz="3600" b="1" spc="60" dirty="0">
                <a:latin typeface="Calibri"/>
                <a:cs typeface="Calibri"/>
              </a:rPr>
              <a:t> </a:t>
            </a:r>
            <a:r>
              <a:rPr sz="3600" dirty="0">
                <a:latin typeface="Calibri"/>
                <a:cs typeface="Calibri"/>
              </a:rPr>
              <a:t>y </a:t>
            </a:r>
            <a:r>
              <a:rPr sz="3600" spc="5" dirty="0">
                <a:latin typeface="Calibri"/>
                <a:cs typeface="Calibri"/>
              </a:rPr>
              <a:t> </a:t>
            </a:r>
            <a:r>
              <a:rPr sz="3600" spc="-5" dirty="0">
                <a:latin typeface="Calibri"/>
                <a:cs typeface="Calibri"/>
              </a:rPr>
              <a:t>que</a:t>
            </a:r>
            <a:r>
              <a:rPr sz="3600" dirty="0">
                <a:latin typeface="Calibri"/>
                <a:cs typeface="Calibri"/>
              </a:rPr>
              <a:t> </a:t>
            </a:r>
            <a:r>
              <a:rPr sz="3600" spc="-25" dirty="0">
                <a:latin typeface="Calibri"/>
                <a:cs typeface="Calibri"/>
              </a:rPr>
              <a:t>tenga</a:t>
            </a:r>
            <a:r>
              <a:rPr sz="3600" dirty="0">
                <a:latin typeface="Calibri"/>
                <a:cs typeface="Calibri"/>
              </a:rPr>
              <a:t> </a:t>
            </a:r>
            <a:r>
              <a:rPr sz="3600" spc="-5" dirty="0">
                <a:latin typeface="Calibri"/>
                <a:cs typeface="Calibri"/>
              </a:rPr>
              <a:t>por</a:t>
            </a:r>
            <a:r>
              <a:rPr sz="3600" dirty="0">
                <a:latin typeface="Calibri"/>
                <a:cs typeface="Calibri"/>
              </a:rPr>
              <a:t> </a:t>
            </a:r>
            <a:r>
              <a:rPr sz="3600" spc="-15" dirty="0">
                <a:latin typeface="Calibri"/>
                <a:cs typeface="Calibri"/>
              </a:rPr>
              <a:t>objeto	</a:t>
            </a:r>
            <a:r>
              <a:rPr sz="3600" spc="-5" dirty="0">
                <a:latin typeface="Calibri"/>
                <a:cs typeface="Calibri"/>
              </a:rPr>
              <a:t>hacer</a:t>
            </a:r>
            <a:r>
              <a:rPr sz="3600" spc="-10" dirty="0">
                <a:latin typeface="Calibri"/>
                <a:cs typeface="Calibri"/>
              </a:rPr>
              <a:t> </a:t>
            </a:r>
            <a:r>
              <a:rPr sz="3600" dirty="0">
                <a:latin typeface="Calibri"/>
                <a:cs typeface="Calibri"/>
              </a:rPr>
              <a:t>algún</a:t>
            </a:r>
            <a:r>
              <a:rPr sz="3600" spc="-10" dirty="0">
                <a:latin typeface="Calibri"/>
                <a:cs typeface="Calibri"/>
              </a:rPr>
              <a:t> tipo</a:t>
            </a:r>
            <a:r>
              <a:rPr sz="3600" spc="-15" dirty="0">
                <a:latin typeface="Calibri"/>
                <a:cs typeface="Calibri"/>
              </a:rPr>
              <a:t> </a:t>
            </a:r>
            <a:r>
              <a:rPr sz="3600" spc="-5" dirty="0">
                <a:latin typeface="Calibri"/>
                <a:cs typeface="Calibri"/>
              </a:rPr>
              <a:t>de</a:t>
            </a:r>
            <a:r>
              <a:rPr sz="3600" spc="70" dirty="0">
                <a:latin typeface="Calibri"/>
                <a:cs typeface="Calibri"/>
              </a:rPr>
              <a:t> </a:t>
            </a:r>
            <a:r>
              <a:rPr sz="3600" b="1" spc="-15" dirty="0">
                <a:solidFill>
                  <a:srgbClr val="7030A0"/>
                </a:solidFill>
                <a:latin typeface="Calibri"/>
                <a:cs typeface="Calibri"/>
              </a:rPr>
              <a:t>evaluación</a:t>
            </a:r>
            <a:r>
              <a:rPr sz="3600" b="1" spc="5" dirty="0">
                <a:solidFill>
                  <a:srgbClr val="7030A0"/>
                </a:solidFill>
                <a:latin typeface="Calibri"/>
                <a:cs typeface="Calibri"/>
              </a:rPr>
              <a:t> </a:t>
            </a:r>
            <a:r>
              <a:rPr sz="3600" spc="-15" dirty="0">
                <a:latin typeface="Calibri"/>
                <a:cs typeface="Calibri"/>
              </a:rPr>
              <a:t>sobre</a:t>
            </a:r>
            <a:r>
              <a:rPr sz="3600" spc="-10" dirty="0">
                <a:latin typeface="Calibri"/>
                <a:cs typeface="Calibri"/>
              </a:rPr>
              <a:t> </a:t>
            </a:r>
            <a:r>
              <a:rPr sz="3600" spc="-5" dirty="0">
                <a:latin typeface="Calibri"/>
                <a:cs typeface="Calibri"/>
              </a:rPr>
              <a:t>ese </a:t>
            </a:r>
            <a:r>
              <a:rPr sz="3600" spc="-800" dirty="0">
                <a:latin typeface="Calibri"/>
                <a:cs typeface="Calibri"/>
              </a:rPr>
              <a:t> </a:t>
            </a:r>
            <a:r>
              <a:rPr sz="3600" spc="-25" dirty="0">
                <a:latin typeface="Calibri"/>
                <a:cs typeface="Calibri"/>
              </a:rPr>
              <a:t>acto,</a:t>
            </a:r>
            <a:r>
              <a:rPr sz="3600" spc="-5" dirty="0">
                <a:latin typeface="Calibri"/>
                <a:cs typeface="Calibri"/>
              </a:rPr>
              <a:t> </a:t>
            </a:r>
            <a:r>
              <a:rPr sz="3600" b="1" spc="-30" dirty="0">
                <a:solidFill>
                  <a:srgbClr val="FF0000"/>
                </a:solidFill>
                <a:latin typeface="Calibri"/>
                <a:cs typeface="Calibri"/>
              </a:rPr>
              <a:t>ya</a:t>
            </a:r>
            <a:r>
              <a:rPr sz="3600" b="1" dirty="0">
                <a:solidFill>
                  <a:srgbClr val="FF0000"/>
                </a:solidFill>
                <a:latin typeface="Calibri"/>
                <a:cs typeface="Calibri"/>
              </a:rPr>
              <a:t> </a:t>
            </a:r>
            <a:r>
              <a:rPr sz="3600" b="1" spc="-10" dirty="0">
                <a:solidFill>
                  <a:srgbClr val="FF0000"/>
                </a:solidFill>
                <a:latin typeface="Calibri"/>
                <a:cs typeface="Calibri"/>
              </a:rPr>
              <a:t>sea </a:t>
            </a:r>
            <a:r>
              <a:rPr sz="3600" b="1" spc="-25" dirty="0">
                <a:solidFill>
                  <a:srgbClr val="FF0000"/>
                </a:solidFill>
                <a:latin typeface="Calibri"/>
                <a:cs typeface="Calibri"/>
              </a:rPr>
              <a:t>para</a:t>
            </a:r>
            <a:r>
              <a:rPr sz="3600" b="1" dirty="0">
                <a:solidFill>
                  <a:srgbClr val="FF0000"/>
                </a:solidFill>
                <a:latin typeface="Calibri"/>
                <a:cs typeface="Calibri"/>
              </a:rPr>
              <a:t> </a:t>
            </a:r>
            <a:r>
              <a:rPr sz="3600" b="1" spc="-20" dirty="0">
                <a:solidFill>
                  <a:srgbClr val="FF0000"/>
                </a:solidFill>
                <a:latin typeface="Calibri"/>
                <a:cs typeface="Calibri"/>
              </a:rPr>
              <a:t>mantenerlo,</a:t>
            </a:r>
            <a:r>
              <a:rPr sz="3600" b="1" spc="-10" dirty="0">
                <a:solidFill>
                  <a:srgbClr val="FF0000"/>
                </a:solidFill>
                <a:latin typeface="Calibri"/>
                <a:cs typeface="Calibri"/>
              </a:rPr>
              <a:t> modificarlo</a:t>
            </a:r>
            <a:r>
              <a:rPr sz="3600" b="1" dirty="0">
                <a:solidFill>
                  <a:srgbClr val="FF0000"/>
                </a:solidFill>
                <a:latin typeface="Calibri"/>
                <a:cs typeface="Calibri"/>
              </a:rPr>
              <a:t> o</a:t>
            </a:r>
            <a:r>
              <a:rPr sz="3600" b="1" spc="-5" dirty="0">
                <a:solidFill>
                  <a:srgbClr val="FF0000"/>
                </a:solidFill>
                <a:latin typeface="Calibri"/>
                <a:cs typeface="Calibri"/>
              </a:rPr>
              <a:t> </a:t>
            </a:r>
            <a:r>
              <a:rPr sz="3600" b="1" spc="-10" dirty="0">
                <a:solidFill>
                  <a:srgbClr val="FF0000"/>
                </a:solidFill>
                <a:latin typeface="Calibri"/>
                <a:cs typeface="Calibri"/>
              </a:rPr>
              <a:t>cambiarlo</a:t>
            </a:r>
            <a:endParaRPr sz="3600">
              <a:latin typeface="Calibri"/>
              <a:cs typeface="Calibri"/>
            </a:endParaRPr>
          </a:p>
          <a:p>
            <a:pPr algn="ctr">
              <a:lnSpc>
                <a:spcPct val="100000"/>
              </a:lnSpc>
              <a:spcBef>
                <a:spcPts val="2205"/>
              </a:spcBef>
            </a:pPr>
            <a:r>
              <a:rPr sz="2400" b="1" spc="-10" dirty="0">
                <a:latin typeface="Calibri"/>
                <a:cs typeface="Calibri"/>
              </a:rPr>
              <a:t>Rossana </a:t>
            </a:r>
            <a:r>
              <a:rPr sz="2400" b="1" spc="-15" dirty="0">
                <a:latin typeface="Calibri"/>
                <a:cs typeface="Calibri"/>
              </a:rPr>
              <a:t>Fernández</a:t>
            </a:r>
            <a:r>
              <a:rPr sz="2400" b="1" spc="-10" dirty="0">
                <a:latin typeface="Calibri"/>
                <a:cs typeface="Calibri"/>
              </a:rPr>
              <a:t> </a:t>
            </a:r>
            <a:r>
              <a:rPr sz="2400" b="1" spc="-5" dirty="0">
                <a:latin typeface="Calibri"/>
                <a:cs typeface="Calibri"/>
              </a:rPr>
              <a:t>C.,</a:t>
            </a:r>
            <a:r>
              <a:rPr sz="2400" b="1" spc="-10" dirty="0">
                <a:latin typeface="Calibri"/>
                <a:cs typeface="Calibri"/>
              </a:rPr>
              <a:t> </a:t>
            </a:r>
            <a:r>
              <a:rPr sz="2400" b="1" spc="-15" dirty="0">
                <a:latin typeface="Calibri"/>
                <a:cs typeface="Calibri"/>
              </a:rPr>
              <a:t>Argentina.</a:t>
            </a:r>
            <a:endParaRPr sz="2400">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57187" y="452437"/>
            <a:ext cx="11477625" cy="5953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92742" y="0"/>
            <a:ext cx="8532495" cy="631825"/>
          </a:xfrm>
          <a:custGeom>
            <a:avLst/>
            <a:gdLst/>
            <a:ahLst/>
            <a:cxnLst/>
            <a:rect l="l" t="t" r="r" b="b"/>
            <a:pathLst>
              <a:path w="8532495" h="631825">
                <a:moveTo>
                  <a:pt x="8532439" y="631825"/>
                </a:moveTo>
                <a:lnTo>
                  <a:pt x="0" y="631825"/>
                </a:lnTo>
                <a:lnTo>
                  <a:pt x="0" y="0"/>
                </a:lnTo>
                <a:lnTo>
                  <a:pt x="8532439" y="0"/>
                </a:lnTo>
                <a:lnTo>
                  <a:pt x="8532439" y="631825"/>
                </a:lnTo>
                <a:close/>
              </a:path>
            </a:pathLst>
          </a:custGeom>
          <a:solidFill>
            <a:srgbClr val="92D050"/>
          </a:solidFill>
        </p:spPr>
        <p:txBody>
          <a:bodyPr wrap="square" lIns="0" tIns="0" rIns="0" bIns="0" rtlCol="0"/>
          <a:lstStyle/>
          <a:p>
            <a:endParaRPr/>
          </a:p>
        </p:txBody>
      </p:sp>
      <p:sp>
        <p:nvSpPr>
          <p:cNvPr id="3" name="object 3"/>
          <p:cNvSpPr txBox="1"/>
          <p:nvPr/>
        </p:nvSpPr>
        <p:spPr>
          <a:xfrm>
            <a:off x="2803224" y="0"/>
            <a:ext cx="6507480" cy="574040"/>
          </a:xfrm>
          <a:prstGeom prst="rect">
            <a:avLst/>
          </a:prstGeom>
        </p:spPr>
        <p:txBody>
          <a:bodyPr vert="horz" wrap="square" lIns="0" tIns="12700" rIns="0" bIns="0" rtlCol="0">
            <a:spAutoFit/>
          </a:bodyPr>
          <a:lstStyle/>
          <a:p>
            <a:pPr marL="12700">
              <a:lnSpc>
                <a:spcPct val="100000"/>
              </a:lnSpc>
              <a:spcBef>
                <a:spcPts val="100"/>
              </a:spcBef>
            </a:pPr>
            <a:r>
              <a:rPr sz="3600" spc="-30" dirty="0">
                <a:latin typeface="Calibri"/>
                <a:cs typeface="Calibri"/>
              </a:rPr>
              <a:t>RETROALIMENTACIÓN</a:t>
            </a:r>
            <a:r>
              <a:rPr sz="3600" spc="-5" dirty="0">
                <a:latin typeface="Calibri"/>
                <a:cs typeface="Calibri"/>
              </a:rPr>
              <a:t> </a:t>
            </a:r>
            <a:r>
              <a:rPr sz="3600" spc="-85" dirty="0">
                <a:latin typeface="Calibri"/>
                <a:cs typeface="Calibri"/>
              </a:rPr>
              <a:t>EVALUATIVA</a:t>
            </a:r>
            <a:endParaRPr sz="3600">
              <a:latin typeface="Calibri"/>
              <a:cs typeface="Calibri"/>
            </a:endParaRPr>
          </a:p>
        </p:txBody>
      </p:sp>
      <p:grpSp>
        <p:nvGrpSpPr>
          <p:cNvPr id="4" name="object 4"/>
          <p:cNvGrpSpPr/>
          <p:nvPr/>
        </p:nvGrpSpPr>
        <p:grpSpPr>
          <a:xfrm>
            <a:off x="1806853" y="3196579"/>
            <a:ext cx="8634730" cy="3109595"/>
            <a:chOff x="1806853" y="3196579"/>
            <a:chExt cx="8634730" cy="3109595"/>
          </a:xfrm>
        </p:grpSpPr>
        <p:pic>
          <p:nvPicPr>
            <p:cNvPr id="5" name="object 5"/>
            <p:cNvPicPr/>
            <p:nvPr/>
          </p:nvPicPr>
          <p:blipFill>
            <a:blip r:embed="rId2" cstate="print"/>
            <a:stretch>
              <a:fillRect/>
            </a:stretch>
          </p:blipFill>
          <p:spPr>
            <a:xfrm>
              <a:off x="8049934" y="3914583"/>
              <a:ext cx="2391529" cy="2391529"/>
            </a:xfrm>
            <a:prstGeom prst="rect">
              <a:avLst/>
            </a:prstGeom>
          </p:spPr>
        </p:pic>
        <p:pic>
          <p:nvPicPr>
            <p:cNvPr id="6" name="object 6"/>
            <p:cNvPicPr/>
            <p:nvPr/>
          </p:nvPicPr>
          <p:blipFill>
            <a:blip r:embed="rId3" cstate="print"/>
            <a:stretch>
              <a:fillRect/>
            </a:stretch>
          </p:blipFill>
          <p:spPr>
            <a:xfrm>
              <a:off x="1806853" y="4077073"/>
              <a:ext cx="3105475" cy="2066552"/>
            </a:xfrm>
            <a:prstGeom prst="rect">
              <a:avLst/>
            </a:prstGeom>
          </p:spPr>
        </p:pic>
        <p:pic>
          <p:nvPicPr>
            <p:cNvPr id="7" name="object 7"/>
            <p:cNvPicPr/>
            <p:nvPr/>
          </p:nvPicPr>
          <p:blipFill>
            <a:blip r:embed="rId4" cstate="print"/>
            <a:stretch>
              <a:fillRect/>
            </a:stretch>
          </p:blipFill>
          <p:spPr>
            <a:xfrm>
              <a:off x="4588886" y="3196579"/>
              <a:ext cx="3523338" cy="2554420"/>
            </a:xfrm>
            <a:prstGeom prst="rect">
              <a:avLst/>
            </a:prstGeom>
          </p:spPr>
        </p:pic>
      </p:grpSp>
      <p:grpSp>
        <p:nvGrpSpPr>
          <p:cNvPr id="8" name="object 8"/>
          <p:cNvGrpSpPr/>
          <p:nvPr/>
        </p:nvGrpSpPr>
        <p:grpSpPr>
          <a:xfrm>
            <a:off x="1953047" y="476672"/>
            <a:ext cx="8150225" cy="3101340"/>
            <a:chOff x="1953047" y="476672"/>
            <a:chExt cx="8150225" cy="3101340"/>
          </a:xfrm>
        </p:grpSpPr>
        <p:pic>
          <p:nvPicPr>
            <p:cNvPr id="9" name="object 9"/>
            <p:cNvPicPr/>
            <p:nvPr/>
          </p:nvPicPr>
          <p:blipFill>
            <a:blip r:embed="rId5" cstate="print"/>
            <a:stretch>
              <a:fillRect/>
            </a:stretch>
          </p:blipFill>
          <p:spPr>
            <a:xfrm>
              <a:off x="1953047" y="1340768"/>
              <a:ext cx="2237233" cy="2237233"/>
            </a:xfrm>
            <a:prstGeom prst="rect">
              <a:avLst/>
            </a:prstGeom>
          </p:spPr>
        </p:pic>
        <p:pic>
          <p:nvPicPr>
            <p:cNvPr id="10" name="object 10"/>
            <p:cNvPicPr/>
            <p:nvPr/>
          </p:nvPicPr>
          <p:blipFill>
            <a:blip r:embed="rId6" cstate="print"/>
            <a:stretch>
              <a:fillRect/>
            </a:stretch>
          </p:blipFill>
          <p:spPr>
            <a:xfrm>
              <a:off x="8407499" y="1355891"/>
              <a:ext cx="1695449" cy="2019299"/>
            </a:xfrm>
            <a:prstGeom prst="rect">
              <a:avLst/>
            </a:prstGeom>
          </p:spPr>
        </p:pic>
        <p:pic>
          <p:nvPicPr>
            <p:cNvPr id="11" name="object 11"/>
            <p:cNvPicPr/>
            <p:nvPr/>
          </p:nvPicPr>
          <p:blipFill>
            <a:blip r:embed="rId7" cstate="print"/>
            <a:stretch>
              <a:fillRect/>
            </a:stretch>
          </p:blipFill>
          <p:spPr>
            <a:xfrm>
              <a:off x="3173082" y="476672"/>
              <a:ext cx="5974597" cy="969347"/>
            </a:xfrm>
            <a:prstGeom prst="rect">
              <a:avLst/>
            </a:prstGeom>
          </p:spPr>
        </p:pic>
      </p:grpSp>
      <p:sp>
        <p:nvSpPr>
          <p:cNvPr id="12" name="object 12"/>
          <p:cNvSpPr txBox="1"/>
          <p:nvPr/>
        </p:nvSpPr>
        <p:spPr>
          <a:xfrm>
            <a:off x="5794651" y="1286638"/>
            <a:ext cx="1347470" cy="1488440"/>
          </a:xfrm>
          <a:prstGeom prst="rect">
            <a:avLst/>
          </a:prstGeom>
        </p:spPr>
        <p:txBody>
          <a:bodyPr vert="horz" wrap="square" lIns="0" tIns="12700" rIns="0" bIns="0" rtlCol="0">
            <a:spAutoFit/>
          </a:bodyPr>
          <a:lstStyle/>
          <a:p>
            <a:pPr marL="12700">
              <a:lnSpc>
                <a:spcPct val="100000"/>
              </a:lnSpc>
              <a:spcBef>
                <a:spcPts val="100"/>
              </a:spcBef>
            </a:pPr>
            <a:r>
              <a:rPr sz="9600" spc="-10" dirty="0">
                <a:latin typeface="Calibri"/>
                <a:cs typeface="Calibri"/>
              </a:rPr>
              <a:t>A1</a:t>
            </a:r>
            <a:endParaRPr sz="9600">
              <a:latin typeface="Calibri"/>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69545" y="52206"/>
            <a:ext cx="8653145" cy="646430"/>
          </a:xfrm>
          <a:custGeom>
            <a:avLst/>
            <a:gdLst/>
            <a:ahLst/>
            <a:cxnLst/>
            <a:rect l="l" t="t" r="r" b="b"/>
            <a:pathLst>
              <a:path w="8653145" h="646430">
                <a:moveTo>
                  <a:pt x="8652905" y="646330"/>
                </a:moveTo>
                <a:lnTo>
                  <a:pt x="0" y="646330"/>
                </a:lnTo>
                <a:lnTo>
                  <a:pt x="0" y="0"/>
                </a:lnTo>
                <a:lnTo>
                  <a:pt x="8652905" y="0"/>
                </a:lnTo>
                <a:lnTo>
                  <a:pt x="8652905" y="64633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xfrm>
            <a:off x="2760561" y="59318"/>
            <a:ext cx="6664325" cy="574040"/>
          </a:xfrm>
          <a:prstGeom prst="rect">
            <a:avLst/>
          </a:prstGeom>
        </p:spPr>
        <p:txBody>
          <a:bodyPr vert="horz" wrap="square" lIns="0" tIns="12700" rIns="0" bIns="0" rtlCol="0">
            <a:spAutoFit/>
          </a:bodyPr>
          <a:lstStyle/>
          <a:p>
            <a:pPr marL="12700">
              <a:lnSpc>
                <a:spcPct val="100000"/>
              </a:lnSpc>
              <a:spcBef>
                <a:spcPts val="100"/>
              </a:spcBef>
            </a:pPr>
            <a:r>
              <a:rPr sz="3600" b="1" spc="-30" dirty="0">
                <a:solidFill>
                  <a:srgbClr val="000000"/>
                </a:solidFill>
                <a:latin typeface="Calibri"/>
                <a:cs typeface="Calibri"/>
              </a:rPr>
              <a:t>RETROALIMENTACIÓN</a:t>
            </a:r>
            <a:r>
              <a:rPr sz="3600" b="1" spc="-55" dirty="0">
                <a:solidFill>
                  <a:srgbClr val="000000"/>
                </a:solidFill>
                <a:latin typeface="Calibri"/>
                <a:cs typeface="Calibri"/>
              </a:rPr>
              <a:t> </a:t>
            </a:r>
            <a:r>
              <a:rPr sz="3600" b="1" spc="-90" dirty="0">
                <a:solidFill>
                  <a:srgbClr val="000000"/>
                </a:solidFill>
                <a:latin typeface="Calibri"/>
                <a:cs typeface="Calibri"/>
              </a:rPr>
              <a:t>EVALUATIVA</a:t>
            </a:r>
            <a:endParaRPr sz="3600">
              <a:latin typeface="Calibri"/>
              <a:cs typeface="Calibri"/>
            </a:endParaRPr>
          </a:p>
        </p:txBody>
      </p:sp>
      <p:sp>
        <p:nvSpPr>
          <p:cNvPr id="4" name="object 4"/>
          <p:cNvSpPr txBox="1"/>
          <p:nvPr/>
        </p:nvSpPr>
        <p:spPr>
          <a:xfrm>
            <a:off x="937845" y="4115911"/>
            <a:ext cx="5088890" cy="646430"/>
          </a:xfrm>
          <a:prstGeom prst="rect">
            <a:avLst/>
          </a:prstGeom>
          <a:solidFill>
            <a:srgbClr val="70AD47"/>
          </a:solidFill>
        </p:spPr>
        <p:txBody>
          <a:bodyPr vert="horz" wrap="square" lIns="0" tIns="19685" rIns="0" bIns="0" rtlCol="0">
            <a:spAutoFit/>
          </a:bodyPr>
          <a:lstStyle/>
          <a:p>
            <a:pPr marL="85725">
              <a:lnSpc>
                <a:spcPct val="100000"/>
              </a:lnSpc>
              <a:spcBef>
                <a:spcPts val="155"/>
              </a:spcBef>
            </a:pPr>
            <a:r>
              <a:rPr sz="3600" spc="-15" dirty="0">
                <a:latin typeface="Calibri"/>
                <a:cs typeface="Calibri"/>
              </a:rPr>
              <a:t>expulsar</a:t>
            </a:r>
            <a:r>
              <a:rPr sz="3600" spc="-20" dirty="0">
                <a:latin typeface="Calibri"/>
                <a:cs typeface="Calibri"/>
              </a:rPr>
              <a:t> </a:t>
            </a:r>
            <a:r>
              <a:rPr sz="3600" spc="-5" dirty="0">
                <a:latin typeface="Calibri"/>
                <a:cs typeface="Calibri"/>
              </a:rPr>
              <a:t>de</a:t>
            </a:r>
            <a:r>
              <a:rPr sz="3600" spc="-20" dirty="0">
                <a:latin typeface="Calibri"/>
                <a:cs typeface="Calibri"/>
              </a:rPr>
              <a:t> </a:t>
            </a:r>
            <a:r>
              <a:rPr sz="3600" spc="-5" dirty="0">
                <a:latin typeface="Calibri"/>
                <a:cs typeface="Calibri"/>
              </a:rPr>
              <a:t>la</a:t>
            </a:r>
            <a:r>
              <a:rPr sz="3600" spc="-20" dirty="0">
                <a:latin typeface="Calibri"/>
                <a:cs typeface="Calibri"/>
              </a:rPr>
              <a:t> </a:t>
            </a:r>
            <a:r>
              <a:rPr sz="3600" spc="-5" dirty="0">
                <a:latin typeface="Calibri"/>
                <a:cs typeface="Calibri"/>
              </a:rPr>
              <a:t>sala</a:t>
            </a:r>
            <a:endParaRPr sz="3600">
              <a:latin typeface="Calibri"/>
              <a:cs typeface="Calibri"/>
            </a:endParaRPr>
          </a:p>
        </p:txBody>
      </p:sp>
      <p:sp>
        <p:nvSpPr>
          <p:cNvPr id="5" name="object 5"/>
          <p:cNvSpPr/>
          <p:nvPr/>
        </p:nvSpPr>
        <p:spPr>
          <a:xfrm>
            <a:off x="1443425" y="2306489"/>
            <a:ext cx="8215630" cy="1471295"/>
          </a:xfrm>
          <a:custGeom>
            <a:avLst/>
            <a:gdLst/>
            <a:ahLst/>
            <a:cxnLst/>
            <a:rect l="l" t="t" r="r" b="b"/>
            <a:pathLst>
              <a:path w="8215630" h="1471295">
                <a:moveTo>
                  <a:pt x="8149714" y="1470996"/>
                </a:moveTo>
                <a:lnTo>
                  <a:pt x="0" y="643020"/>
                </a:lnTo>
                <a:lnTo>
                  <a:pt x="65328" y="0"/>
                </a:lnTo>
                <a:lnTo>
                  <a:pt x="8215043" y="827975"/>
                </a:lnTo>
                <a:lnTo>
                  <a:pt x="8149714" y="1470996"/>
                </a:lnTo>
                <a:close/>
              </a:path>
            </a:pathLst>
          </a:custGeom>
          <a:solidFill>
            <a:srgbClr val="C4E0B2"/>
          </a:solidFill>
        </p:spPr>
        <p:txBody>
          <a:bodyPr wrap="square" lIns="0" tIns="0" rIns="0" bIns="0" rtlCol="0"/>
          <a:lstStyle/>
          <a:p>
            <a:endParaRPr/>
          </a:p>
        </p:txBody>
      </p:sp>
      <p:sp>
        <p:nvSpPr>
          <p:cNvPr id="6" name="object 6"/>
          <p:cNvSpPr txBox="1"/>
          <p:nvPr/>
        </p:nvSpPr>
        <p:spPr>
          <a:xfrm rot="300000">
            <a:off x="1528255" y="2775281"/>
            <a:ext cx="6512752" cy="457200"/>
          </a:xfrm>
          <a:prstGeom prst="rect">
            <a:avLst/>
          </a:prstGeom>
        </p:spPr>
        <p:txBody>
          <a:bodyPr vert="horz" wrap="square" lIns="0" tIns="0" rIns="0" bIns="0" rtlCol="0">
            <a:spAutoFit/>
          </a:bodyPr>
          <a:lstStyle/>
          <a:p>
            <a:pPr>
              <a:lnSpc>
                <a:spcPts val="3354"/>
              </a:lnSpc>
            </a:pPr>
            <a:r>
              <a:rPr sz="5400" spc="-44" baseline="4629" dirty="0">
                <a:latin typeface="Calibri"/>
                <a:cs typeface="Calibri"/>
              </a:rPr>
              <a:t>pri</a:t>
            </a:r>
            <a:r>
              <a:rPr sz="5400" spc="-44" baseline="3858" dirty="0">
                <a:latin typeface="Calibri"/>
                <a:cs typeface="Calibri"/>
              </a:rPr>
              <a:t>v</a:t>
            </a:r>
            <a:r>
              <a:rPr sz="5400" spc="-44" baseline="3086" dirty="0">
                <a:latin typeface="Calibri"/>
                <a:cs typeface="Calibri"/>
              </a:rPr>
              <a:t>ar</a:t>
            </a:r>
            <a:r>
              <a:rPr sz="5400" spc="-89" baseline="3086" dirty="0">
                <a:latin typeface="Calibri"/>
                <a:cs typeface="Calibri"/>
              </a:rPr>
              <a:t> </a:t>
            </a:r>
            <a:r>
              <a:rPr sz="5400" spc="-7" baseline="2314" dirty="0">
                <a:latin typeface="Calibri"/>
                <a:cs typeface="Calibri"/>
              </a:rPr>
              <a:t>de</a:t>
            </a:r>
            <a:r>
              <a:rPr sz="5400" spc="-89" baseline="2314" dirty="0">
                <a:latin typeface="Calibri"/>
                <a:cs typeface="Calibri"/>
              </a:rPr>
              <a:t> </a:t>
            </a:r>
            <a:r>
              <a:rPr sz="5400" spc="-30" baseline="1543" dirty="0">
                <a:latin typeface="Calibri"/>
                <a:cs typeface="Calibri"/>
              </a:rPr>
              <a:t>alg</a:t>
            </a:r>
            <a:r>
              <a:rPr sz="3600" spc="-20" dirty="0">
                <a:latin typeface="Calibri"/>
                <a:cs typeface="Calibri"/>
              </a:rPr>
              <a:t>o</a:t>
            </a:r>
            <a:r>
              <a:rPr sz="3600" spc="-60" dirty="0">
                <a:latin typeface="Calibri"/>
                <a:cs typeface="Calibri"/>
              </a:rPr>
              <a:t> </a:t>
            </a:r>
            <a:r>
              <a:rPr sz="3600" spc="-5" dirty="0">
                <a:latin typeface="Calibri"/>
                <a:cs typeface="Calibri"/>
              </a:rPr>
              <a:t>(puede</a:t>
            </a:r>
            <a:r>
              <a:rPr sz="3600" spc="-60" dirty="0">
                <a:latin typeface="Calibri"/>
                <a:cs typeface="Calibri"/>
              </a:rPr>
              <a:t> </a:t>
            </a:r>
            <a:r>
              <a:rPr sz="5400" spc="-7" baseline="-2314" dirty="0">
                <a:latin typeface="Calibri"/>
                <a:cs typeface="Calibri"/>
              </a:rPr>
              <a:t>ser</a:t>
            </a:r>
            <a:r>
              <a:rPr sz="5400" spc="-89" baseline="-2314" dirty="0">
                <a:latin typeface="Calibri"/>
                <a:cs typeface="Calibri"/>
              </a:rPr>
              <a:t> </a:t>
            </a:r>
            <a:r>
              <a:rPr sz="5400" spc="-7" baseline="-3858" dirty="0">
                <a:latin typeface="Calibri"/>
                <a:cs typeface="Calibri"/>
              </a:rPr>
              <a:t>el</a:t>
            </a:r>
            <a:r>
              <a:rPr sz="5400" spc="-89" baseline="-3858" dirty="0">
                <a:latin typeface="Calibri"/>
                <a:cs typeface="Calibri"/>
              </a:rPr>
              <a:t> </a:t>
            </a:r>
            <a:r>
              <a:rPr sz="5400" spc="-52" baseline="-4629" dirty="0">
                <a:latin typeface="Calibri"/>
                <a:cs typeface="Calibri"/>
              </a:rPr>
              <a:t>recr</a:t>
            </a:r>
            <a:r>
              <a:rPr sz="5400" spc="-52" baseline="-5401" dirty="0">
                <a:latin typeface="Calibri"/>
                <a:cs typeface="Calibri"/>
              </a:rPr>
              <a:t>eo)</a:t>
            </a:r>
            <a:endParaRPr sz="5400" baseline="-5401">
              <a:latin typeface="Calibri"/>
              <a:cs typeface="Calibri"/>
            </a:endParaRPr>
          </a:p>
        </p:txBody>
      </p:sp>
      <p:sp>
        <p:nvSpPr>
          <p:cNvPr id="7" name="object 7"/>
          <p:cNvSpPr/>
          <p:nvPr/>
        </p:nvSpPr>
        <p:spPr>
          <a:xfrm>
            <a:off x="2764192" y="5013731"/>
            <a:ext cx="5574030" cy="1824989"/>
          </a:xfrm>
          <a:custGeom>
            <a:avLst/>
            <a:gdLst/>
            <a:ahLst/>
            <a:cxnLst/>
            <a:rect l="l" t="t" r="r" b="b"/>
            <a:pathLst>
              <a:path w="5574030" h="1824990">
                <a:moveTo>
                  <a:pt x="138591" y="1824450"/>
                </a:moveTo>
                <a:lnTo>
                  <a:pt x="0" y="1193153"/>
                </a:lnTo>
                <a:lnTo>
                  <a:pt x="5434915" y="0"/>
                </a:lnTo>
                <a:lnTo>
                  <a:pt x="5573507" y="631297"/>
                </a:lnTo>
                <a:lnTo>
                  <a:pt x="138591" y="1824450"/>
                </a:lnTo>
                <a:close/>
              </a:path>
            </a:pathLst>
          </a:custGeom>
          <a:solidFill>
            <a:srgbClr val="FF0000"/>
          </a:solidFill>
        </p:spPr>
        <p:txBody>
          <a:bodyPr wrap="square" lIns="0" tIns="0" rIns="0" bIns="0" rtlCol="0"/>
          <a:lstStyle/>
          <a:p>
            <a:endParaRPr/>
          </a:p>
        </p:txBody>
      </p:sp>
      <p:sp>
        <p:nvSpPr>
          <p:cNvPr id="8" name="object 8"/>
          <p:cNvSpPr txBox="1"/>
          <p:nvPr/>
        </p:nvSpPr>
        <p:spPr>
          <a:xfrm rot="20880000">
            <a:off x="2862376" y="5856487"/>
            <a:ext cx="4296674" cy="457200"/>
          </a:xfrm>
          <a:prstGeom prst="rect">
            <a:avLst/>
          </a:prstGeom>
        </p:spPr>
        <p:txBody>
          <a:bodyPr vert="horz" wrap="square" lIns="0" tIns="0" rIns="0" bIns="0" rtlCol="0">
            <a:spAutoFit/>
          </a:bodyPr>
          <a:lstStyle/>
          <a:p>
            <a:pPr>
              <a:lnSpc>
                <a:spcPts val="3529"/>
              </a:lnSpc>
            </a:pPr>
            <a:r>
              <a:rPr sz="3600" spc="-15" dirty="0">
                <a:latin typeface="Calibri"/>
                <a:cs typeface="Calibri"/>
              </a:rPr>
              <a:t>destrucción</a:t>
            </a:r>
            <a:r>
              <a:rPr sz="3600" spc="-70" dirty="0">
                <a:latin typeface="Calibri"/>
                <a:cs typeface="Calibri"/>
              </a:rPr>
              <a:t> </a:t>
            </a:r>
            <a:r>
              <a:rPr sz="5400" spc="-7" baseline="1543" dirty="0">
                <a:latin typeface="Calibri"/>
                <a:cs typeface="Calibri"/>
              </a:rPr>
              <a:t>del</a:t>
            </a:r>
            <a:r>
              <a:rPr sz="5400" spc="-97" baseline="1543" dirty="0">
                <a:latin typeface="Calibri"/>
                <a:cs typeface="Calibri"/>
              </a:rPr>
              <a:t> </a:t>
            </a:r>
            <a:r>
              <a:rPr sz="5400" spc="-22" baseline="2314" dirty="0">
                <a:latin typeface="Calibri"/>
                <a:cs typeface="Calibri"/>
              </a:rPr>
              <a:t>trabajo</a:t>
            </a:r>
            <a:endParaRPr sz="5400" baseline="2314">
              <a:latin typeface="Calibri"/>
              <a:cs typeface="Calibri"/>
            </a:endParaRPr>
          </a:p>
        </p:txBody>
      </p:sp>
      <p:sp>
        <p:nvSpPr>
          <p:cNvPr id="9" name="object 9"/>
          <p:cNvSpPr/>
          <p:nvPr/>
        </p:nvSpPr>
        <p:spPr>
          <a:xfrm>
            <a:off x="6653800" y="3592448"/>
            <a:ext cx="5441950" cy="2902585"/>
          </a:xfrm>
          <a:custGeom>
            <a:avLst/>
            <a:gdLst/>
            <a:ahLst/>
            <a:cxnLst/>
            <a:rect l="l" t="t" r="r" b="b"/>
            <a:pathLst>
              <a:path w="5441950" h="2902585">
                <a:moveTo>
                  <a:pt x="5178184" y="2902004"/>
                </a:moveTo>
                <a:lnTo>
                  <a:pt x="0" y="590183"/>
                </a:lnTo>
                <a:lnTo>
                  <a:pt x="263489" y="0"/>
                </a:lnTo>
                <a:lnTo>
                  <a:pt x="5441674" y="2311821"/>
                </a:lnTo>
                <a:lnTo>
                  <a:pt x="5178184" y="2902004"/>
                </a:lnTo>
                <a:close/>
              </a:path>
            </a:pathLst>
          </a:custGeom>
          <a:solidFill>
            <a:srgbClr val="A8D08C"/>
          </a:solidFill>
        </p:spPr>
        <p:txBody>
          <a:bodyPr wrap="square" lIns="0" tIns="0" rIns="0" bIns="0" rtlCol="0"/>
          <a:lstStyle/>
          <a:p>
            <a:endParaRPr/>
          </a:p>
        </p:txBody>
      </p:sp>
      <p:sp>
        <p:nvSpPr>
          <p:cNvPr id="10" name="object 10"/>
          <p:cNvSpPr txBox="1"/>
          <p:nvPr/>
        </p:nvSpPr>
        <p:spPr>
          <a:xfrm rot="1440000">
            <a:off x="6678257" y="4455473"/>
            <a:ext cx="3589049" cy="457200"/>
          </a:xfrm>
          <a:prstGeom prst="rect">
            <a:avLst/>
          </a:prstGeom>
        </p:spPr>
        <p:txBody>
          <a:bodyPr vert="horz" wrap="square" lIns="0" tIns="0" rIns="0" bIns="0" rtlCol="0">
            <a:spAutoFit/>
          </a:bodyPr>
          <a:lstStyle/>
          <a:p>
            <a:pPr>
              <a:lnSpc>
                <a:spcPts val="3435"/>
              </a:lnSpc>
            </a:pPr>
            <a:r>
              <a:rPr sz="3600" spc="-10" dirty="0">
                <a:latin typeface="Calibri"/>
                <a:cs typeface="Calibri"/>
              </a:rPr>
              <a:t>Anotación</a:t>
            </a:r>
            <a:r>
              <a:rPr sz="3600" spc="-25" dirty="0">
                <a:latin typeface="Calibri"/>
                <a:cs typeface="Calibri"/>
              </a:rPr>
              <a:t> negativa</a:t>
            </a:r>
            <a:endParaRPr sz="3600">
              <a:latin typeface="Calibri"/>
              <a:cs typeface="Calibri"/>
            </a:endParaRPr>
          </a:p>
        </p:txBody>
      </p:sp>
      <p:pic>
        <p:nvPicPr>
          <p:cNvPr id="11" name="object 11"/>
          <p:cNvPicPr/>
          <p:nvPr/>
        </p:nvPicPr>
        <p:blipFill>
          <a:blip r:embed="rId2" cstate="print"/>
          <a:stretch>
            <a:fillRect/>
          </a:stretch>
        </p:blipFill>
        <p:spPr>
          <a:xfrm>
            <a:off x="3108699" y="548680"/>
            <a:ext cx="5974597" cy="969347"/>
          </a:xfrm>
          <a:prstGeom prst="rect">
            <a:avLst/>
          </a:prstGeom>
        </p:spPr>
      </p:pic>
      <p:sp>
        <p:nvSpPr>
          <p:cNvPr id="12" name="object 12"/>
          <p:cNvSpPr txBox="1"/>
          <p:nvPr/>
        </p:nvSpPr>
        <p:spPr>
          <a:xfrm>
            <a:off x="5758647" y="1286638"/>
            <a:ext cx="1347470" cy="1488440"/>
          </a:xfrm>
          <a:prstGeom prst="rect">
            <a:avLst/>
          </a:prstGeom>
        </p:spPr>
        <p:txBody>
          <a:bodyPr vert="horz" wrap="square" lIns="0" tIns="12700" rIns="0" bIns="0" rtlCol="0">
            <a:spAutoFit/>
          </a:bodyPr>
          <a:lstStyle/>
          <a:p>
            <a:pPr marL="12700">
              <a:lnSpc>
                <a:spcPct val="100000"/>
              </a:lnSpc>
              <a:spcBef>
                <a:spcPts val="100"/>
              </a:spcBef>
            </a:pPr>
            <a:r>
              <a:rPr sz="9600" spc="-10" dirty="0">
                <a:latin typeface="Calibri"/>
                <a:cs typeface="Calibri"/>
              </a:rPr>
              <a:t>A2</a:t>
            </a:r>
            <a:endParaRPr sz="9600">
              <a:latin typeface="Calibri"/>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66255"/>
            <a:chOff x="0" y="0"/>
            <a:chExt cx="12192000" cy="6866255"/>
          </a:xfrm>
        </p:grpSpPr>
        <p:pic>
          <p:nvPicPr>
            <p:cNvPr id="3" name="object 3"/>
            <p:cNvPicPr/>
            <p:nvPr/>
          </p:nvPicPr>
          <p:blipFill>
            <a:blip r:embed="rId2" cstate="print"/>
            <a:stretch>
              <a:fillRect/>
            </a:stretch>
          </p:blipFill>
          <p:spPr>
            <a:xfrm>
              <a:off x="0" y="0"/>
              <a:ext cx="12191999" cy="6857999"/>
            </a:xfrm>
            <a:prstGeom prst="rect">
              <a:avLst/>
            </a:prstGeom>
          </p:spPr>
        </p:pic>
        <p:pic>
          <p:nvPicPr>
            <p:cNvPr id="4" name="object 4"/>
            <p:cNvPicPr/>
            <p:nvPr/>
          </p:nvPicPr>
          <p:blipFill>
            <a:blip r:embed="rId3" cstate="print"/>
            <a:stretch>
              <a:fillRect/>
            </a:stretch>
          </p:blipFill>
          <p:spPr>
            <a:xfrm>
              <a:off x="1" y="0"/>
              <a:ext cx="2851515" cy="6858785"/>
            </a:xfrm>
            <a:prstGeom prst="rect">
              <a:avLst/>
            </a:prstGeom>
          </p:spPr>
        </p:pic>
        <p:sp>
          <p:nvSpPr>
            <p:cNvPr id="5" name="object 5"/>
            <p:cNvSpPr/>
            <p:nvPr/>
          </p:nvSpPr>
          <p:spPr>
            <a:xfrm>
              <a:off x="0" y="0"/>
              <a:ext cx="182880" cy="6858000"/>
            </a:xfrm>
            <a:custGeom>
              <a:avLst/>
              <a:gdLst/>
              <a:ahLst/>
              <a:cxnLst/>
              <a:rect l="l" t="t" r="r" b="b"/>
              <a:pathLst>
                <a:path w="182880" h="6858000">
                  <a:moveTo>
                    <a:pt x="182879" y="6857999"/>
                  </a:moveTo>
                  <a:lnTo>
                    <a:pt x="0" y="6857999"/>
                  </a:lnTo>
                  <a:lnTo>
                    <a:pt x="0" y="0"/>
                  </a:lnTo>
                  <a:lnTo>
                    <a:pt x="182879" y="0"/>
                  </a:lnTo>
                  <a:lnTo>
                    <a:pt x="182879" y="6857999"/>
                  </a:lnTo>
                  <a:close/>
                </a:path>
              </a:pathLst>
            </a:custGeom>
            <a:solidFill>
              <a:srgbClr val="766F54"/>
            </a:solidFill>
          </p:spPr>
          <p:txBody>
            <a:bodyPr wrap="square" lIns="0" tIns="0" rIns="0" bIns="0" rtlCol="0"/>
            <a:lstStyle/>
            <a:p>
              <a:endParaRPr/>
            </a:p>
          </p:txBody>
        </p:sp>
        <p:sp>
          <p:nvSpPr>
            <p:cNvPr id="6" name="object 6"/>
            <p:cNvSpPr/>
            <p:nvPr/>
          </p:nvSpPr>
          <p:spPr>
            <a:xfrm>
              <a:off x="0" y="714375"/>
              <a:ext cx="1591945" cy="507365"/>
            </a:xfrm>
            <a:custGeom>
              <a:avLst/>
              <a:gdLst/>
              <a:ahLst/>
              <a:cxnLst/>
              <a:rect l="l" t="t" r="r" b="b"/>
              <a:pathLst>
                <a:path w="1591945" h="507365">
                  <a:moveTo>
                    <a:pt x="1345749" y="507296"/>
                  </a:moveTo>
                  <a:lnTo>
                    <a:pt x="1245436" y="507296"/>
                  </a:lnTo>
                  <a:lnTo>
                    <a:pt x="0" y="503757"/>
                  </a:lnTo>
                  <a:lnTo>
                    <a:pt x="105" y="0"/>
                  </a:lnTo>
                  <a:lnTo>
                    <a:pt x="1340940" y="1724"/>
                  </a:lnTo>
                  <a:lnTo>
                    <a:pt x="1345749" y="6493"/>
                  </a:lnTo>
                  <a:lnTo>
                    <a:pt x="1350387" y="6493"/>
                  </a:lnTo>
                  <a:lnTo>
                    <a:pt x="1350387" y="11261"/>
                  </a:lnTo>
                  <a:lnTo>
                    <a:pt x="1355368" y="11261"/>
                  </a:lnTo>
                  <a:lnTo>
                    <a:pt x="1584337" y="240205"/>
                  </a:lnTo>
                  <a:lnTo>
                    <a:pt x="1589652" y="247358"/>
                  </a:lnTo>
                  <a:lnTo>
                    <a:pt x="1591423" y="254510"/>
                  </a:lnTo>
                  <a:lnTo>
                    <a:pt x="1589652" y="261663"/>
                  </a:lnTo>
                  <a:lnTo>
                    <a:pt x="1584337" y="268816"/>
                  </a:lnTo>
                  <a:lnTo>
                    <a:pt x="1355368" y="497759"/>
                  </a:lnTo>
                  <a:lnTo>
                    <a:pt x="1353822" y="499383"/>
                  </a:lnTo>
                  <a:lnTo>
                    <a:pt x="1351933" y="500905"/>
                  </a:lnTo>
                  <a:lnTo>
                    <a:pt x="1350387" y="502528"/>
                  </a:lnTo>
                  <a:lnTo>
                    <a:pt x="1345749" y="507296"/>
                  </a:lnTo>
                  <a:close/>
                </a:path>
              </a:pathLst>
            </a:custGeom>
            <a:solidFill>
              <a:srgbClr val="A53010"/>
            </a:solidFill>
          </p:spPr>
          <p:txBody>
            <a:bodyPr wrap="square" lIns="0" tIns="0" rIns="0" bIns="0" rtlCol="0"/>
            <a:lstStyle/>
            <a:p>
              <a:endParaRPr/>
            </a:p>
          </p:txBody>
        </p:sp>
        <p:sp>
          <p:nvSpPr>
            <p:cNvPr id="7" name="object 7"/>
            <p:cNvSpPr/>
            <p:nvPr/>
          </p:nvSpPr>
          <p:spPr>
            <a:xfrm>
              <a:off x="2495599" y="0"/>
              <a:ext cx="7489190" cy="967740"/>
            </a:xfrm>
            <a:custGeom>
              <a:avLst/>
              <a:gdLst/>
              <a:ahLst/>
              <a:cxnLst/>
              <a:rect l="l" t="t" r="r" b="b"/>
              <a:pathLst>
                <a:path w="7489190" h="967740">
                  <a:moveTo>
                    <a:pt x="7327549" y="967676"/>
                  </a:moveTo>
                  <a:lnTo>
                    <a:pt x="161282" y="967676"/>
                  </a:lnTo>
                  <a:lnTo>
                    <a:pt x="118407" y="961915"/>
                  </a:lnTo>
                  <a:lnTo>
                    <a:pt x="79880" y="945657"/>
                  </a:lnTo>
                  <a:lnTo>
                    <a:pt x="47238" y="920438"/>
                  </a:lnTo>
                  <a:lnTo>
                    <a:pt x="22019" y="887796"/>
                  </a:lnTo>
                  <a:lnTo>
                    <a:pt x="5761" y="849269"/>
                  </a:lnTo>
                  <a:lnTo>
                    <a:pt x="0" y="806394"/>
                  </a:lnTo>
                  <a:lnTo>
                    <a:pt x="0" y="161282"/>
                  </a:lnTo>
                  <a:lnTo>
                    <a:pt x="5761" y="118407"/>
                  </a:lnTo>
                  <a:lnTo>
                    <a:pt x="22019" y="79880"/>
                  </a:lnTo>
                  <a:lnTo>
                    <a:pt x="47238" y="47238"/>
                  </a:lnTo>
                  <a:lnTo>
                    <a:pt x="79880" y="22019"/>
                  </a:lnTo>
                  <a:lnTo>
                    <a:pt x="118407" y="5761"/>
                  </a:lnTo>
                  <a:lnTo>
                    <a:pt x="161282" y="0"/>
                  </a:lnTo>
                  <a:lnTo>
                    <a:pt x="7327549" y="0"/>
                  </a:lnTo>
                  <a:lnTo>
                    <a:pt x="7389269" y="12276"/>
                  </a:lnTo>
                  <a:lnTo>
                    <a:pt x="7441593" y="47238"/>
                  </a:lnTo>
                  <a:lnTo>
                    <a:pt x="7476555" y="99562"/>
                  </a:lnTo>
                  <a:lnTo>
                    <a:pt x="7488831" y="161282"/>
                  </a:lnTo>
                  <a:lnTo>
                    <a:pt x="7488831" y="806394"/>
                  </a:lnTo>
                  <a:lnTo>
                    <a:pt x="7483070" y="849269"/>
                  </a:lnTo>
                  <a:lnTo>
                    <a:pt x="7466812" y="887796"/>
                  </a:lnTo>
                  <a:lnTo>
                    <a:pt x="7441593" y="920438"/>
                  </a:lnTo>
                  <a:lnTo>
                    <a:pt x="7408951" y="945657"/>
                  </a:lnTo>
                  <a:lnTo>
                    <a:pt x="7370424" y="961915"/>
                  </a:lnTo>
                  <a:lnTo>
                    <a:pt x="7327549" y="967676"/>
                  </a:lnTo>
                  <a:close/>
                </a:path>
              </a:pathLst>
            </a:custGeom>
            <a:solidFill>
              <a:srgbClr val="002060"/>
            </a:solidFill>
          </p:spPr>
          <p:txBody>
            <a:bodyPr wrap="square" lIns="0" tIns="0" rIns="0" bIns="0" rtlCol="0"/>
            <a:lstStyle/>
            <a:p>
              <a:endParaRPr/>
            </a:p>
          </p:txBody>
        </p:sp>
        <p:sp>
          <p:nvSpPr>
            <p:cNvPr id="8" name="object 8"/>
            <p:cNvSpPr/>
            <p:nvPr/>
          </p:nvSpPr>
          <p:spPr>
            <a:xfrm>
              <a:off x="2495599" y="0"/>
              <a:ext cx="7489190" cy="967740"/>
            </a:xfrm>
            <a:custGeom>
              <a:avLst/>
              <a:gdLst/>
              <a:ahLst/>
              <a:cxnLst/>
              <a:rect l="l" t="t" r="r" b="b"/>
              <a:pathLst>
                <a:path w="7489190" h="967740">
                  <a:moveTo>
                    <a:pt x="0" y="161282"/>
                  </a:moveTo>
                  <a:lnTo>
                    <a:pt x="5761" y="118407"/>
                  </a:lnTo>
                  <a:lnTo>
                    <a:pt x="22019" y="79880"/>
                  </a:lnTo>
                  <a:lnTo>
                    <a:pt x="47238" y="47238"/>
                  </a:lnTo>
                  <a:lnTo>
                    <a:pt x="79880" y="22019"/>
                  </a:lnTo>
                  <a:lnTo>
                    <a:pt x="118407" y="5761"/>
                  </a:lnTo>
                  <a:lnTo>
                    <a:pt x="161282" y="0"/>
                  </a:lnTo>
                  <a:lnTo>
                    <a:pt x="7327549" y="0"/>
                  </a:lnTo>
                  <a:lnTo>
                    <a:pt x="7389269" y="12276"/>
                  </a:lnTo>
                  <a:lnTo>
                    <a:pt x="7441593" y="47238"/>
                  </a:lnTo>
                  <a:lnTo>
                    <a:pt x="7476555" y="99562"/>
                  </a:lnTo>
                  <a:lnTo>
                    <a:pt x="7488831" y="161282"/>
                  </a:lnTo>
                  <a:lnTo>
                    <a:pt x="7488831" y="806394"/>
                  </a:lnTo>
                  <a:lnTo>
                    <a:pt x="7483070" y="849269"/>
                  </a:lnTo>
                  <a:lnTo>
                    <a:pt x="7466812" y="887796"/>
                  </a:lnTo>
                  <a:lnTo>
                    <a:pt x="7441593" y="920438"/>
                  </a:lnTo>
                  <a:lnTo>
                    <a:pt x="7408951" y="945657"/>
                  </a:lnTo>
                  <a:lnTo>
                    <a:pt x="7370424" y="961915"/>
                  </a:lnTo>
                  <a:lnTo>
                    <a:pt x="7327549" y="967676"/>
                  </a:lnTo>
                  <a:lnTo>
                    <a:pt x="161282" y="967676"/>
                  </a:lnTo>
                  <a:lnTo>
                    <a:pt x="118407" y="961915"/>
                  </a:lnTo>
                  <a:lnTo>
                    <a:pt x="79880" y="945657"/>
                  </a:lnTo>
                  <a:lnTo>
                    <a:pt x="47238" y="920438"/>
                  </a:lnTo>
                  <a:lnTo>
                    <a:pt x="22019" y="887796"/>
                  </a:lnTo>
                  <a:lnTo>
                    <a:pt x="5761" y="849269"/>
                  </a:lnTo>
                  <a:lnTo>
                    <a:pt x="0" y="806394"/>
                  </a:lnTo>
                  <a:lnTo>
                    <a:pt x="0" y="161282"/>
                  </a:lnTo>
                  <a:close/>
                </a:path>
              </a:pathLst>
            </a:custGeom>
            <a:ln w="15874">
              <a:solidFill>
                <a:srgbClr val="78230B"/>
              </a:solidFill>
            </a:ln>
          </p:spPr>
          <p:txBody>
            <a:bodyPr wrap="square" lIns="0" tIns="0" rIns="0" bIns="0" rtlCol="0"/>
            <a:lstStyle/>
            <a:p>
              <a:endParaRPr/>
            </a:p>
          </p:txBody>
        </p:sp>
        <p:pic>
          <p:nvPicPr>
            <p:cNvPr id="9" name="object 9"/>
            <p:cNvPicPr/>
            <p:nvPr/>
          </p:nvPicPr>
          <p:blipFill>
            <a:blip r:embed="rId4" cstate="print"/>
            <a:stretch>
              <a:fillRect/>
            </a:stretch>
          </p:blipFill>
          <p:spPr>
            <a:xfrm>
              <a:off x="404036" y="1071104"/>
              <a:ext cx="11313040" cy="5786895"/>
            </a:xfrm>
            <a:prstGeom prst="rect">
              <a:avLst/>
            </a:prstGeom>
          </p:spPr>
        </p:pic>
      </p:grpSp>
      <p:sp>
        <p:nvSpPr>
          <p:cNvPr id="10" name="object 10"/>
          <p:cNvSpPr txBox="1"/>
          <p:nvPr/>
        </p:nvSpPr>
        <p:spPr>
          <a:xfrm>
            <a:off x="2226184" y="1069071"/>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1</a:t>
            </a:r>
            <a:endParaRPr sz="5400">
              <a:latin typeface="Microsoft Sans Serif"/>
              <a:cs typeface="Microsoft Sans Serif"/>
            </a:endParaRPr>
          </a:p>
        </p:txBody>
      </p:sp>
      <p:sp>
        <p:nvSpPr>
          <p:cNvPr id="11" name="object 11"/>
          <p:cNvSpPr txBox="1">
            <a:spLocks noGrp="1"/>
          </p:cNvSpPr>
          <p:nvPr>
            <p:ph type="title"/>
          </p:nvPr>
        </p:nvSpPr>
        <p:spPr>
          <a:xfrm>
            <a:off x="2899636" y="0"/>
            <a:ext cx="6670675" cy="1950720"/>
          </a:xfrm>
          <a:prstGeom prst="rect">
            <a:avLst/>
          </a:prstGeom>
        </p:spPr>
        <p:txBody>
          <a:bodyPr vert="horz" wrap="square" lIns="0" tIns="12700" rIns="0" bIns="0" rtlCol="0">
            <a:spAutoFit/>
          </a:bodyPr>
          <a:lstStyle/>
          <a:p>
            <a:pPr marL="12700" marR="5080" algn="ctr">
              <a:lnSpc>
                <a:spcPct val="100000"/>
              </a:lnSpc>
              <a:spcBef>
                <a:spcPts val="100"/>
              </a:spcBef>
            </a:pPr>
            <a:r>
              <a:rPr spc="265" dirty="0"/>
              <a:t>¿Cómo</a:t>
            </a:r>
            <a:r>
              <a:rPr spc="15" dirty="0"/>
              <a:t> </a:t>
            </a:r>
            <a:r>
              <a:rPr spc="155" dirty="0"/>
              <a:t>llegué</a:t>
            </a:r>
            <a:r>
              <a:rPr spc="25" dirty="0"/>
              <a:t> </a:t>
            </a:r>
            <a:r>
              <a:rPr spc="190" dirty="0"/>
              <a:t>hoy</a:t>
            </a:r>
            <a:r>
              <a:rPr spc="15" dirty="0"/>
              <a:t> </a:t>
            </a:r>
            <a:r>
              <a:rPr spc="405" dirty="0"/>
              <a:t>a</a:t>
            </a:r>
            <a:r>
              <a:rPr spc="25" dirty="0"/>
              <a:t> </a:t>
            </a:r>
            <a:r>
              <a:rPr spc="125" dirty="0"/>
              <a:t>esta</a:t>
            </a:r>
            <a:r>
              <a:rPr spc="15" dirty="0"/>
              <a:t> </a:t>
            </a:r>
            <a:r>
              <a:rPr spc="210" dirty="0"/>
              <a:t>jornada </a:t>
            </a:r>
            <a:r>
              <a:rPr spc="-835" dirty="0"/>
              <a:t> </a:t>
            </a:r>
            <a:r>
              <a:rPr spc="350" dirty="0"/>
              <a:t>de</a:t>
            </a:r>
            <a:r>
              <a:rPr spc="25" dirty="0"/>
              <a:t> </a:t>
            </a:r>
            <a:r>
              <a:rPr spc="160" dirty="0"/>
              <a:t>aprendizaje?</a:t>
            </a:r>
          </a:p>
          <a:p>
            <a:pPr marL="61594" algn="ctr">
              <a:lnSpc>
                <a:spcPct val="100000"/>
              </a:lnSpc>
              <a:spcBef>
                <a:spcPts val="994"/>
              </a:spcBef>
            </a:pPr>
            <a:r>
              <a:rPr sz="5400" spc="-15" dirty="0">
                <a:solidFill>
                  <a:srgbClr val="000000"/>
                </a:solidFill>
              </a:rPr>
              <a:t>2</a:t>
            </a:r>
            <a:endParaRPr sz="5400"/>
          </a:p>
        </p:txBody>
      </p:sp>
      <p:sp>
        <p:nvSpPr>
          <p:cNvPr id="12" name="object 12"/>
          <p:cNvSpPr txBox="1"/>
          <p:nvPr/>
        </p:nvSpPr>
        <p:spPr>
          <a:xfrm>
            <a:off x="2223590" y="4017946"/>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4</a:t>
            </a:r>
            <a:endParaRPr sz="5400">
              <a:latin typeface="Microsoft Sans Serif"/>
              <a:cs typeface="Microsoft Sans Serif"/>
            </a:endParaRPr>
          </a:p>
        </p:txBody>
      </p:sp>
      <p:sp>
        <p:nvSpPr>
          <p:cNvPr id="13" name="object 13"/>
          <p:cNvSpPr txBox="1"/>
          <p:nvPr/>
        </p:nvSpPr>
        <p:spPr>
          <a:xfrm>
            <a:off x="9666211" y="1135379"/>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3</a:t>
            </a:r>
            <a:endParaRPr sz="5400">
              <a:latin typeface="Microsoft Sans Serif"/>
              <a:cs typeface="Microsoft Sans Serif"/>
            </a:endParaRPr>
          </a:p>
        </p:txBody>
      </p:sp>
      <p:sp>
        <p:nvSpPr>
          <p:cNvPr id="14" name="object 14"/>
          <p:cNvSpPr txBox="1"/>
          <p:nvPr/>
        </p:nvSpPr>
        <p:spPr>
          <a:xfrm>
            <a:off x="9647916" y="3920964"/>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6</a:t>
            </a:r>
            <a:endParaRPr sz="5400">
              <a:latin typeface="Microsoft Sans Serif"/>
              <a:cs typeface="Microsoft Sans Serif"/>
            </a:endParaRPr>
          </a:p>
        </p:txBody>
      </p:sp>
      <p:sp>
        <p:nvSpPr>
          <p:cNvPr id="15" name="object 15"/>
          <p:cNvSpPr txBox="1"/>
          <p:nvPr/>
        </p:nvSpPr>
        <p:spPr>
          <a:xfrm>
            <a:off x="6106526" y="3965168"/>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5</a:t>
            </a:r>
            <a:endParaRPr sz="5400">
              <a:latin typeface="Microsoft Sans Serif"/>
              <a:cs typeface="Microsoft Sans Serif"/>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32463" y="446911"/>
            <a:ext cx="8475345" cy="1854200"/>
          </a:xfrm>
          <a:prstGeom prst="rect">
            <a:avLst/>
          </a:prstGeom>
        </p:spPr>
        <p:txBody>
          <a:bodyPr vert="horz" wrap="square" lIns="0" tIns="12700" rIns="0" bIns="0" rtlCol="0">
            <a:spAutoFit/>
          </a:bodyPr>
          <a:lstStyle/>
          <a:p>
            <a:pPr marL="12700" marR="5080" indent="2447290">
              <a:lnSpc>
                <a:spcPct val="100000"/>
              </a:lnSpc>
              <a:spcBef>
                <a:spcPts val="100"/>
              </a:spcBef>
            </a:pPr>
            <a:r>
              <a:rPr sz="6000" b="1" spc="-15" dirty="0">
                <a:latin typeface="Arial"/>
                <a:cs typeface="Arial"/>
              </a:rPr>
              <a:t>TIPOS </a:t>
            </a:r>
            <a:r>
              <a:rPr sz="6000" b="1" spc="-5" dirty="0">
                <a:latin typeface="Arial"/>
                <a:cs typeface="Arial"/>
              </a:rPr>
              <a:t>DE </a:t>
            </a:r>
            <a:r>
              <a:rPr sz="6000" b="1" dirty="0">
                <a:latin typeface="Arial"/>
                <a:cs typeface="Arial"/>
              </a:rPr>
              <a:t> </a:t>
            </a:r>
            <a:r>
              <a:rPr sz="6000" b="1" spc="-35" dirty="0">
                <a:latin typeface="Arial"/>
                <a:cs typeface="Arial"/>
              </a:rPr>
              <a:t>RETROALIMENTACIÓN</a:t>
            </a:r>
            <a:endParaRPr sz="6000">
              <a:latin typeface="Arial"/>
              <a:cs typeface="Arial"/>
            </a:endParaRPr>
          </a:p>
        </p:txBody>
      </p:sp>
      <p:sp>
        <p:nvSpPr>
          <p:cNvPr id="3" name="object 3"/>
          <p:cNvSpPr txBox="1"/>
          <p:nvPr/>
        </p:nvSpPr>
        <p:spPr>
          <a:xfrm>
            <a:off x="6018205" y="3171823"/>
            <a:ext cx="906144" cy="1488440"/>
          </a:xfrm>
          <a:prstGeom prst="rect">
            <a:avLst/>
          </a:prstGeom>
        </p:spPr>
        <p:txBody>
          <a:bodyPr vert="horz" wrap="square" lIns="0" tIns="12700" rIns="0" bIns="0" rtlCol="0">
            <a:spAutoFit/>
          </a:bodyPr>
          <a:lstStyle/>
          <a:p>
            <a:pPr marL="12700">
              <a:lnSpc>
                <a:spcPct val="100000"/>
              </a:lnSpc>
              <a:spcBef>
                <a:spcPts val="100"/>
              </a:spcBef>
            </a:pPr>
            <a:r>
              <a:rPr sz="9600" b="1" dirty="0">
                <a:solidFill>
                  <a:srgbClr val="C00000"/>
                </a:solidFill>
                <a:latin typeface="Arial"/>
                <a:cs typeface="Arial"/>
              </a:rPr>
              <a:t>B</a:t>
            </a:r>
            <a:endParaRPr sz="9600">
              <a:latin typeface="Arial"/>
              <a:cs typeface="Arial"/>
            </a:endParaRPr>
          </a:p>
        </p:txBody>
      </p:sp>
      <p:pic>
        <p:nvPicPr>
          <p:cNvPr id="4" name="object 4"/>
          <p:cNvPicPr/>
          <p:nvPr/>
        </p:nvPicPr>
        <p:blipFill>
          <a:blip r:embed="rId2" cstate="print"/>
          <a:stretch>
            <a:fillRect/>
          </a:stretch>
        </p:blipFill>
        <p:spPr>
          <a:xfrm>
            <a:off x="2267581" y="5065505"/>
            <a:ext cx="8407112" cy="85351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63551" y="44624"/>
            <a:ext cx="8137525" cy="1200785"/>
          </a:xfrm>
          <a:custGeom>
            <a:avLst/>
            <a:gdLst/>
            <a:ahLst/>
            <a:cxnLst/>
            <a:rect l="l" t="t" r="r" b="b"/>
            <a:pathLst>
              <a:path w="8137525" h="1200785">
                <a:moveTo>
                  <a:pt x="8136904" y="1200328"/>
                </a:moveTo>
                <a:lnTo>
                  <a:pt x="0" y="1200328"/>
                </a:lnTo>
                <a:lnTo>
                  <a:pt x="0" y="0"/>
                </a:lnTo>
                <a:lnTo>
                  <a:pt x="8136904" y="0"/>
                </a:lnTo>
                <a:lnTo>
                  <a:pt x="8136904" y="1200328"/>
                </a:lnTo>
                <a:close/>
              </a:path>
            </a:pathLst>
          </a:custGeom>
          <a:solidFill>
            <a:srgbClr val="ABB8CA"/>
          </a:solidFill>
        </p:spPr>
        <p:txBody>
          <a:bodyPr wrap="square" lIns="0" tIns="0" rIns="0" bIns="0" rtlCol="0"/>
          <a:lstStyle/>
          <a:p>
            <a:endParaRPr/>
          </a:p>
        </p:txBody>
      </p:sp>
      <p:sp>
        <p:nvSpPr>
          <p:cNvPr id="3" name="object 3"/>
          <p:cNvSpPr txBox="1"/>
          <p:nvPr/>
        </p:nvSpPr>
        <p:spPr>
          <a:xfrm>
            <a:off x="2876264" y="51737"/>
            <a:ext cx="6507480" cy="1122680"/>
          </a:xfrm>
          <a:prstGeom prst="rect">
            <a:avLst/>
          </a:prstGeom>
        </p:spPr>
        <p:txBody>
          <a:bodyPr vert="horz" wrap="square" lIns="0" tIns="12700" rIns="0" bIns="0" rtlCol="0">
            <a:spAutoFit/>
          </a:bodyPr>
          <a:lstStyle/>
          <a:p>
            <a:pPr marL="2000885" marR="5080" indent="-1988820">
              <a:lnSpc>
                <a:spcPct val="100000"/>
              </a:lnSpc>
              <a:spcBef>
                <a:spcPts val="100"/>
              </a:spcBef>
            </a:pPr>
            <a:r>
              <a:rPr sz="3600" spc="-30" dirty="0">
                <a:latin typeface="Calibri"/>
                <a:cs typeface="Calibri"/>
              </a:rPr>
              <a:t>RETROALIMENTACIÓN</a:t>
            </a:r>
            <a:r>
              <a:rPr sz="3600" spc="-5" dirty="0">
                <a:latin typeface="Calibri"/>
                <a:cs typeface="Calibri"/>
              </a:rPr>
              <a:t> </a:t>
            </a:r>
            <a:r>
              <a:rPr sz="3600" spc="-85" dirty="0">
                <a:latin typeface="Calibri"/>
                <a:cs typeface="Calibri"/>
              </a:rPr>
              <a:t>EVALUATIVA </a:t>
            </a:r>
            <a:r>
              <a:rPr sz="3600" spc="-800" dirty="0">
                <a:latin typeface="Calibri"/>
                <a:cs typeface="Calibri"/>
              </a:rPr>
              <a:t> </a:t>
            </a:r>
            <a:r>
              <a:rPr sz="3600" spc="-15" dirty="0">
                <a:latin typeface="Calibri"/>
                <a:cs typeface="Calibri"/>
              </a:rPr>
              <a:t>APROBACIÓN</a:t>
            </a:r>
            <a:endParaRPr sz="3600">
              <a:latin typeface="Calibri"/>
              <a:cs typeface="Calibri"/>
            </a:endParaRPr>
          </a:p>
        </p:txBody>
      </p:sp>
      <p:grpSp>
        <p:nvGrpSpPr>
          <p:cNvPr id="4" name="object 4"/>
          <p:cNvGrpSpPr/>
          <p:nvPr/>
        </p:nvGrpSpPr>
        <p:grpSpPr>
          <a:xfrm>
            <a:off x="5156808" y="1496993"/>
            <a:ext cx="5469890" cy="3932554"/>
            <a:chOff x="5156808" y="1496993"/>
            <a:chExt cx="5469890" cy="3932554"/>
          </a:xfrm>
        </p:grpSpPr>
        <p:pic>
          <p:nvPicPr>
            <p:cNvPr id="5" name="object 5"/>
            <p:cNvPicPr/>
            <p:nvPr/>
          </p:nvPicPr>
          <p:blipFill>
            <a:blip r:embed="rId2" cstate="print"/>
            <a:stretch>
              <a:fillRect/>
            </a:stretch>
          </p:blipFill>
          <p:spPr>
            <a:xfrm>
              <a:off x="5156808" y="2996951"/>
              <a:ext cx="3040731" cy="2432585"/>
            </a:xfrm>
            <a:prstGeom prst="rect">
              <a:avLst/>
            </a:prstGeom>
          </p:spPr>
        </p:pic>
        <p:sp>
          <p:nvSpPr>
            <p:cNvPr id="6" name="object 6"/>
            <p:cNvSpPr/>
            <p:nvPr/>
          </p:nvSpPr>
          <p:spPr>
            <a:xfrm>
              <a:off x="7335688" y="1496993"/>
              <a:ext cx="3291204" cy="2062480"/>
            </a:xfrm>
            <a:custGeom>
              <a:avLst/>
              <a:gdLst/>
              <a:ahLst/>
              <a:cxnLst/>
              <a:rect l="l" t="t" r="r" b="b"/>
              <a:pathLst>
                <a:path w="3291204" h="2062479">
                  <a:moveTo>
                    <a:pt x="3004806" y="2062071"/>
                  </a:moveTo>
                  <a:lnTo>
                    <a:pt x="0" y="579627"/>
                  </a:lnTo>
                  <a:lnTo>
                    <a:pt x="285964" y="0"/>
                  </a:lnTo>
                  <a:lnTo>
                    <a:pt x="3290770" y="1482443"/>
                  </a:lnTo>
                  <a:lnTo>
                    <a:pt x="3004806" y="2062071"/>
                  </a:lnTo>
                  <a:close/>
                </a:path>
              </a:pathLst>
            </a:custGeom>
            <a:solidFill>
              <a:srgbClr val="8DA9DB"/>
            </a:solidFill>
          </p:spPr>
          <p:txBody>
            <a:bodyPr wrap="square" lIns="0" tIns="0" rIns="0" bIns="0" rtlCol="0"/>
            <a:lstStyle/>
            <a:p>
              <a:endParaRPr/>
            </a:p>
          </p:txBody>
        </p:sp>
      </p:grpSp>
      <p:sp>
        <p:nvSpPr>
          <p:cNvPr id="7" name="object 7"/>
          <p:cNvSpPr/>
          <p:nvPr/>
        </p:nvSpPr>
        <p:spPr>
          <a:xfrm>
            <a:off x="1902654" y="1501476"/>
            <a:ext cx="3097530" cy="2053589"/>
          </a:xfrm>
          <a:custGeom>
            <a:avLst/>
            <a:gdLst/>
            <a:ahLst/>
            <a:cxnLst/>
            <a:rect l="l" t="t" r="r" b="b"/>
            <a:pathLst>
              <a:path w="3097529" h="2053589">
                <a:moveTo>
                  <a:pt x="302853" y="2053106"/>
                </a:moveTo>
                <a:lnTo>
                  <a:pt x="0" y="1482122"/>
                </a:lnTo>
                <a:lnTo>
                  <a:pt x="2794309" y="0"/>
                </a:lnTo>
                <a:lnTo>
                  <a:pt x="3097163" y="570984"/>
                </a:lnTo>
                <a:lnTo>
                  <a:pt x="302853" y="2053106"/>
                </a:lnTo>
                <a:close/>
              </a:path>
            </a:pathLst>
          </a:custGeom>
          <a:solidFill>
            <a:srgbClr val="FFF1CC"/>
          </a:solidFill>
        </p:spPr>
        <p:txBody>
          <a:bodyPr wrap="square" lIns="0" tIns="0" rIns="0" bIns="0" rtlCol="0"/>
          <a:lstStyle/>
          <a:p>
            <a:endParaRPr/>
          </a:p>
        </p:txBody>
      </p:sp>
      <p:sp>
        <p:nvSpPr>
          <p:cNvPr id="8" name="object 8"/>
          <p:cNvSpPr txBox="1"/>
          <p:nvPr/>
        </p:nvSpPr>
        <p:spPr>
          <a:xfrm rot="19980000">
            <a:off x="1975575" y="2462442"/>
            <a:ext cx="2505861" cy="457200"/>
          </a:xfrm>
          <a:prstGeom prst="rect">
            <a:avLst/>
          </a:prstGeom>
        </p:spPr>
        <p:txBody>
          <a:bodyPr vert="horz" wrap="square" lIns="0" tIns="0" rIns="0" bIns="0" rtlCol="0">
            <a:spAutoFit/>
          </a:bodyPr>
          <a:lstStyle/>
          <a:p>
            <a:pPr>
              <a:lnSpc>
                <a:spcPts val="3579"/>
              </a:lnSpc>
            </a:pPr>
            <a:r>
              <a:rPr sz="3600" spc="-40" dirty="0">
                <a:latin typeface="Calibri"/>
                <a:cs typeface="Calibri"/>
              </a:rPr>
              <a:t>“¡ex</a:t>
            </a:r>
            <a:r>
              <a:rPr sz="5400" spc="-60" baseline="1543" dirty="0">
                <a:latin typeface="Calibri"/>
                <a:cs typeface="Calibri"/>
              </a:rPr>
              <a:t>celen</a:t>
            </a:r>
            <a:r>
              <a:rPr sz="5400" spc="-60" baseline="3858" dirty="0">
                <a:latin typeface="Calibri"/>
                <a:cs typeface="Calibri"/>
              </a:rPr>
              <a:t>te!”</a:t>
            </a:r>
            <a:endParaRPr sz="5400" baseline="3858">
              <a:latin typeface="Calibri"/>
              <a:cs typeface="Calibri"/>
            </a:endParaRPr>
          </a:p>
        </p:txBody>
      </p:sp>
      <p:sp>
        <p:nvSpPr>
          <p:cNvPr id="9" name="object 9"/>
          <p:cNvSpPr txBox="1"/>
          <p:nvPr/>
        </p:nvSpPr>
        <p:spPr>
          <a:xfrm rot="1560000">
            <a:off x="7390040" y="2170691"/>
            <a:ext cx="2481516" cy="457200"/>
          </a:xfrm>
          <a:prstGeom prst="rect">
            <a:avLst/>
          </a:prstGeom>
        </p:spPr>
        <p:txBody>
          <a:bodyPr vert="horz" wrap="square" lIns="0" tIns="0" rIns="0" bIns="0" rtlCol="0">
            <a:spAutoFit/>
          </a:bodyPr>
          <a:lstStyle/>
          <a:p>
            <a:pPr>
              <a:lnSpc>
                <a:spcPts val="3415"/>
              </a:lnSpc>
            </a:pPr>
            <a:r>
              <a:rPr sz="3600" spc="-5" dirty="0">
                <a:latin typeface="Calibri"/>
                <a:cs typeface="Calibri"/>
              </a:rPr>
              <a:t>“bien</a:t>
            </a:r>
            <a:r>
              <a:rPr sz="3600" spc="-70" dirty="0">
                <a:latin typeface="Calibri"/>
                <a:cs typeface="Calibri"/>
              </a:rPr>
              <a:t> </a:t>
            </a:r>
            <a:r>
              <a:rPr sz="3600" spc="-5" dirty="0">
                <a:latin typeface="Calibri"/>
                <a:cs typeface="Calibri"/>
              </a:rPr>
              <a:t>hecho”</a:t>
            </a:r>
            <a:endParaRPr sz="3600">
              <a:latin typeface="Calibri"/>
              <a:cs typeface="Calibri"/>
            </a:endParaRPr>
          </a:p>
        </p:txBody>
      </p:sp>
      <p:grpSp>
        <p:nvGrpSpPr>
          <p:cNvPr id="10" name="object 10"/>
          <p:cNvGrpSpPr/>
          <p:nvPr/>
        </p:nvGrpSpPr>
        <p:grpSpPr>
          <a:xfrm>
            <a:off x="1703513" y="4550860"/>
            <a:ext cx="8710930" cy="2217420"/>
            <a:chOff x="1703513" y="4550860"/>
            <a:chExt cx="8710930" cy="2217420"/>
          </a:xfrm>
        </p:grpSpPr>
        <p:pic>
          <p:nvPicPr>
            <p:cNvPr id="11" name="object 11"/>
            <p:cNvPicPr/>
            <p:nvPr/>
          </p:nvPicPr>
          <p:blipFill>
            <a:blip r:embed="rId3" cstate="print"/>
            <a:stretch>
              <a:fillRect/>
            </a:stretch>
          </p:blipFill>
          <p:spPr>
            <a:xfrm>
              <a:off x="8631063" y="4550860"/>
              <a:ext cx="1783353" cy="2216875"/>
            </a:xfrm>
            <a:prstGeom prst="rect">
              <a:avLst/>
            </a:prstGeom>
          </p:spPr>
        </p:pic>
        <p:pic>
          <p:nvPicPr>
            <p:cNvPr id="12" name="object 12"/>
            <p:cNvPicPr/>
            <p:nvPr/>
          </p:nvPicPr>
          <p:blipFill>
            <a:blip r:embed="rId4" cstate="print"/>
            <a:stretch>
              <a:fillRect/>
            </a:stretch>
          </p:blipFill>
          <p:spPr>
            <a:xfrm>
              <a:off x="1703513" y="4563592"/>
              <a:ext cx="3948430" cy="2204143"/>
            </a:xfrm>
            <a:prstGeom prst="rect">
              <a:avLst/>
            </a:prstGeom>
          </p:spPr>
        </p:pic>
      </p:grpSp>
      <p:sp>
        <p:nvSpPr>
          <p:cNvPr id="13" name="object 13"/>
          <p:cNvSpPr txBox="1"/>
          <p:nvPr/>
        </p:nvSpPr>
        <p:spPr>
          <a:xfrm>
            <a:off x="5687737" y="1286638"/>
            <a:ext cx="1304290" cy="1488440"/>
          </a:xfrm>
          <a:prstGeom prst="rect">
            <a:avLst/>
          </a:prstGeom>
        </p:spPr>
        <p:txBody>
          <a:bodyPr vert="horz" wrap="square" lIns="0" tIns="12700" rIns="0" bIns="0" rtlCol="0">
            <a:spAutoFit/>
          </a:bodyPr>
          <a:lstStyle/>
          <a:p>
            <a:pPr marL="12700">
              <a:lnSpc>
                <a:spcPct val="100000"/>
              </a:lnSpc>
              <a:spcBef>
                <a:spcPts val="100"/>
              </a:spcBef>
            </a:pPr>
            <a:r>
              <a:rPr sz="9600" spc="-10" dirty="0">
                <a:latin typeface="Calibri"/>
                <a:cs typeface="Calibri"/>
              </a:rPr>
              <a:t>B1</a:t>
            </a:r>
            <a:endParaRPr sz="9600">
              <a:latin typeface="Calibri"/>
              <a:cs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63551" y="44624"/>
            <a:ext cx="8137525" cy="1200785"/>
          </a:xfrm>
          <a:custGeom>
            <a:avLst/>
            <a:gdLst/>
            <a:ahLst/>
            <a:cxnLst/>
            <a:rect l="l" t="t" r="r" b="b"/>
            <a:pathLst>
              <a:path w="8137525" h="1200785">
                <a:moveTo>
                  <a:pt x="8136904" y="1200328"/>
                </a:moveTo>
                <a:lnTo>
                  <a:pt x="0" y="1200328"/>
                </a:lnTo>
                <a:lnTo>
                  <a:pt x="0" y="0"/>
                </a:lnTo>
                <a:lnTo>
                  <a:pt x="8136904" y="0"/>
                </a:lnTo>
                <a:lnTo>
                  <a:pt x="8136904" y="1200328"/>
                </a:lnTo>
                <a:close/>
              </a:path>
            </a:pathLst>
          </a:custGeom>
          <a:solidFill>
            <a:srgbClr val="ED7D31"/>
          </a:solidFill>
        </p:spPr>
        <p:txBody>
          <a:bodyPr wrap="square" lIns="0" tIns="0" rIns="0" bIns="0" rtlCol="0"/>
          <a:lstStyle/>
          <a:p>
            <a:endParaRPr/>
          </a:p>
        </p:txBody>
      </p:sp>
      <p:sp>
        <p:nvSpPr>
          <p:cNvPr id="3" name="object 3"/>
          <p:cNvSpPr txBox="1">
            <a:spLocks noGrp="1"/>
          </p:cNvSpPr>
          <p:nvPr>
            <p:ph type="title"/>
          </p:nvPr>
        </p:nvSpPr>
        <p:spPr>
          <a:xfrm>
            <a:off x="2876264" y="51737"/>
            <a:ext cx="6507480" cy="574040"/>
          </a:xfrm>
          <a:prstGeom prst="rect">
            <a:avLst/>
          </a:prstGeom>
        </p:spPr>
        <p:txBody>
          <a:bodyPr vert="horz" wrap="square" lIns="0" tIns="12700" rIns="0" bIns="0" rtlCol="0">
            <a:spAutoFit/>
          </a:bodyPr>
          <a:lstStyle/>
          <a:p>
            <a:pPr marL="12700">
              <a:lnSpc>
                <a:spcPct val="100000"/>
              </a:lnSpc>
              <a:spcBef>
                <a:spcPts val="100"/>
              </a:spcBef>
            </a:pPr>
            <a:r>
              <a:rPr sz="3600" spc="-30" dirty="0">
                <a:solidFill>
                  <a:srgbClr val="000000"/>
                </a:solidFill>
                <a:latin typeface="Calibri"/>
                <a:cs typeface="Calibri"/>
              </a:rPr>
              <a:t>RETROALIMENTACIÓN</a:t>
            </a:r>
            <a:r>
              <a:rPr sz="3600" spc="-5" dirty="0">
                <a:solidFill>
                  <a:srgbClr val="000000"/>
                </a:solidFill>
                <a:latin typeface="Calibri"/>
                <a:cs typeface="Calibri"/>
              </a:rPr>
              <a:t> </a:t>
            </a:r>
            <a:r>
              <a:rPr sz="3600" spc="-85" dirty="0">
                <a:solidFill>
                  <a:srgbClr val="000000"/>
                </a:solidFill>
                <a:latin typeface="Calibri"/>
                <a:cs typeface="Calibri"/>
              </a:rPr>
              <a:t>EVALUATIVA</a:t>
            </a:r>
            <a:endParaRPr sz="3600">
              <a:latin typeface="Calibri"/>
              <a:cs typeface="Calibri"/>
            </a:endParaRPr>
          </a:p>
        </p:txBody>
      </p:sp>
      <p:sp>
        <p:nvSpPr>
          <p:cNvPr id="4" name="object 4"/>
          <p:cNvSpPr txBox="1"/>
          <p:nvPr/>
        </p:nvSpPr>
        <p:spPr>
          <a:xfrm>
            <a:off x="4470548" y="600376"/>
            <a:ext cx="3321685" cy="574040"/>
          </a:xfrm>
          <a:prstGeom prst="rect">
            <a:avLst/>
          </a:prstGeom>
        </p:spPr>
        <p:txBody>
          <a:bodyPr vert="horz" wrap="square" lIns="0" tIns="12700" rIns="0" bIns="0" rtlCol="0">
            <a:spAutoFit/>
          </a:bodyPr>
          <a:lstStyle/>
          <a:p>
            <a:pPr marL="12700">
              <a:lnSpc>
                <a:spcPct val="100000"/>
              </a:lnSpc>
              <a:spcBef>
                <a:spcPts val="100"/>
              </a:spcBef>
            </a:pPr>
            <a:r>
              <a:rPr sz="3600" b="1" spc="-20" dirty="0">
                <a:latin typeface="Calibri"/>
                <a:cs typeface="Calibri"/>
              </a:rPr>
              <a:t>DESAPROBACIÓN</a:t>
            </a:r>
            <a:endParaRPr sz="3600">
              <a:latin typeface="Calibri"/>
              <a:cs typeface="Calibri"/>
            </a:endParaRPr>
          </a:p>
        </p:txBody>
      </p:sp>
      <p:sp>
        <p:nvSpPr>
          <p:cNvPr id="5" name="object 5"/>
          <p:cNvSpPr/>
          <p:nvPr/>
        </p:nvSpPr>
        <p:spPr>
          <a:xfrm>
            <a:off x="542869" y="3022480"/>
            <a:ext cx="5433060" cy="3089910"/>
          </a:xfrm>
          <a:custGeom>
            <a:avLst/>
            <a:gdLst/>
            <a:ahLst/>
            <a:cxnLst/>
            <a:rect l="l" t="t" r="r" b="b"/>
            <a:pathLst>
              <a:path w="5433060" h="3089910">
                <a:moveTo>
                  <a:pt x="5149426" y="3089382"/>
                </a:moveTo>
                <a:lnTo>
                  <a:pt x="0" y="581061"/>
                </a:lnTo>
                <a:lnTo>
                  <a:pt x="283039" y="0"/>
                </a:lnTo>
                <a:lnTo>
                  <a:pt x="5432465" y="2508321"/>
                </a:lnTo>
                <a:lnTo>
                  <a:pt x="5149426" y="3089382"/>
                </a:lnTo>
                <a:close/>
              </a:path>
            </a:pathLst>
          </a:custGeom>
          <a:solidFill>
            <a:srgbClr val="A8D08C"/>
          </a:solidFill>
        </p:spPr>
        <p:txBody>
          <a:bodyPr wrap="square" lIns="0" tIns="0" rIns="0" bIns="0" rtlCol="0"/>
          <a:lstStyle/>
          <a:p>
            <a:endParaRPr/>
          </a:p>
        </p:txBody>
      </p:sp>
      <p:sp>
        <p:nvSpPr>
          <p:cNvPr id="6" name="object 6"/>
          <p:cNvSpPr txBox="1"/>
          <p:nvPr/>
        </p:nvSpPr>
        <p:spPr>
          <a:xfrm rot="1500000">
            <a:off x="509175" y="4100209"/>
            <a:ext cx="4340874" cy="457200"/>
          </a:xfrm>
          <a:prstGeom prst="rect">
            <a:avLst/>
          </a:prstGeom>
        </p:spPr>
        <p:txBody>
          <a:bodyPr vert="horz" wrap="square" lIns="0" tIns="0" rIns="0" bIns="0" rtlCol="0">
            <a:spAutoFit/>
          </a:bodyPr>
          <a:lstStyle/>
          <a:p>
            <a:pPr>
              <a:lnSpc>
                <a:spcPts val="3395"/>
              </a:lnSpc>
            </a:pPr>
            <a:r>
              <a:rPr sz="5400" spc="-75" baseline="3858" dirty="0">
                <a:latin typeface="Calibri"/>
                <a:cs typeface="Calibri"/>
              </a:rPr>
              <a:t>“espe</a:t>
            </a:r>
            <a:r>
              <a:rPr sz="5400" spc="-75" baseline="1543" dirty="0">
                <a:latin typeface="Calibri"/>
                <a:cs typeface="Calibri"/>
              </a:rPr>
              <a:t>raba</a:t>
            </a:r>
            <a:r>
              <a:rPr sz="5400" spc="-135" baseline="1543" dirty="0">
                <a:latin typeface="Calibri"/>
                <a:cs typeface="Calibri"/>
              </a:rPr>
              <a:t> </a:t>
            </a:r>
            <a:r>
              <a:rPr sz="3600" spc="-10" dirty="0">
                <a:latin typeface="Calibri"/>
                <a:cs typeface="Calibri"/>
              </a:rPr>
              <a:t>mucho</a:t>
            </a:r>
            <a:r>
              <a:rPr sz="3600" spc="-90" dirty="0">
                <a:latin typeface="Calibri"/>
                <a:cs typeface="Calibri"/>
              </a:rPr>
              <a:t> </a:t>
            </a:r>
            <a:r>
              <a:rPr sz="5400" spc="-15" baseline="-3086" dirty="0">
                <a:latin typeface="Calibri"/>
                <a:cs typeface="Calibri"/>
              </a:rPr>
              <a:t>más”</a:t>
            </a:r>
            <a:endParaRPr sz="5400" baseline="-3086">
              <a:latin typeface="Calibri"/>
              <a:cs typeface="Calibri"/>
            </a:endParaRPr>
          </a:p>
        </p:txBody>
      </p:sp>
      <p:sp>
        <p:nvSpPr>
          <p:cNvPr id="7" name="object 7"/>
          <p:cNvSpPr txBox="1"/>
          <p:nvPr/>
        </p:nvSpPr>
        <p:spPr>
          <a:xfrm>
            <a:off x="1310526" y="5793769"/>
            <a:ext cx="3325495" cy="646430"/>
          </a:xfrm>
          <a:prstGeom prst="rect">
            <a:avLst/>
          </a:prstGeom>
          <a:solidFill>
            <a:srgbClr val="C4E0B2"/>
          </a:solidFill>
        </p:spPr>
        <p:txBody>
          <a:bodyPr vert="horz" wrap="square" lIns="0" tIns="19685" rIns="0" bIns="0" rtlCol="0">
            <a:spAutoFit/>
          </a:bodyPr>
          <a:lstStyle/>
          <a:p>
            <a:pPr marL="85725">
              <a:lnSpc>
                <a:spcPct val="100000"/>
              </a:lnSpc>
              <a:spcBef>
                <a:spcPts val="155"/>
              </a:spcBef>
            </a:pPr>
            <a:r>
              <a:rPr sz="3600" spc="-15" dirty="0">
                <a:latin typeface="Calibri"/>
                <a:cs typeface="Calibri"/>
              </a:rPr>
              <a:t>eres</a:t>
            </a:r>
            <a:r>
              <a:rPr sz="3600" spc="-35" dirty="0">
                <a:latin typeface="Calibri"/>
                <a:cs typeface="Calibri"/>
              </a:rPr>
              <a:t> </a:t>
            </a:r>
            <a:r>
              <a:rPr sz="3600" spc="-20" dirty="0">
                <a:latin typeface="Calibri"/>
                <a:cs typeface="Calibri"/>
              </a:rPr>
              <a:t>tan</a:t>
            </a:r>
            <a:r>
              <a:rPr sz="3600" spc="-30" dirty="0">
                <a:latin typeface="Calibri"/>
                <a:cs typeface="Calibri"/>
              </a:rPr>
              <a:t> </a:t>
            </a:r>
            <a:r>
              <a:rPr sz="3600" spc="-5" dirty="0">
                <a:latin typeface="Calibri"/>
                <a:cs typeface="Calibri"/>
              </a:rPr>
              <a:t>flojo!!</a:t>
            </a:r>
            <a:endParaRPr sz="3600">
              <a:latin typeface="Calibri"/>
              <a:cs typeface="Calibri"/>
            </a:endParaRPr>
          </a:p>
        </p:txBody>
      </p:sp>
      <p:grpSp>
        <p:nvGrpSpPr>
          <p:cNvPr id="8" name="object 8"/>
          <p:cNvGrpSpPr/>
          <p:nvPr/>
        </p:nvGrpSpPr>
        <p:grpSpPr>
          <a:xfrm>
            <a:off x="3824859" y="1745498"/>
            <a:ext cx="8268970" cy="3877945"/>
            <a:chOff x="3824859" y="1745498"/>
            <a:chExt cx="8268970" cy="3877945"/>
          </a:xfrm>
        </p:grpSpPr>
        <p:pic>
          <p:nvPicPr>
            <p:cNvPr id="9" name="object 9"/>
            <p:cNvPicPr/>
            <p:nvPr/>
          </p:nvPicPr>
          <p:blipFill>
            <a:blip r:embed="rId2" cstate="print"/>
            <a:stretch>
              <a:fillRect/>
            </a:stretch>
          </p:blipFill>
          <p:spPr>
            <a:xfrm>
              <a:off x="6421030" y="2943828"/>
              <a:ext cx="2627946" cy="2679139"/>
            </a:xfrm>
            <a:prstGeom prst="rect">
              <a:avLst/>
            </a:prstGeom>
          </p:spPr>
        </p:pic>
        <p:sp>
          <p:nvSpPr>
            <p:cNvPr id="10" name="object 10"/>
            <p:cNvSpPr/>
            <p:nvPr/>
          </p:nvSpPr>
          <p:spPr>
            <a:xfrm>
              <a:off x="3824859" y="1745498"/>
              <a:ext cx="8268970" cy="1953260"/>
            </a:xfrm>
            <a:custGeom>
              <a:avLst/>
              <a:gdLst/>
              <a:ahLst/>
              <a:cxnLst/>
              <a:rect l="l" t="t" r="r" b="b"/>
              <a:pathLst>
                <a:path w="8268970" h="1953260">
                  <a:moveTo>
                    <a:pt x="102729" y="1952776"/>
                  </a:moveTo>
                  <a:lnTo>
                    <a:pt x="0" y="1314661"/>
                  </a:lnTo>
                  <a:lnTo>
                    <a:pt x="8166160" y="0"/>
                  </a:lnTo>
                  <a:lnTo>
                    <a:pt x="8268890" y="638114"/>
                  </a:lnTo>
                  <a:lnTo>
                    <a:pt x="102729" y="1952776"/>
                  </a:lnTo>
                  <a:close/>
                </a:path>
              </a:pathLst>
            </a:custGeom>
            <a:solidFill>
              <a:srgbClr val="F6CAAB"/>
            </a:solidFill>
          </p:spPr>
          <p:txBody>
            <a:bodyPr wrap="square" lIns="0" tIns="0" rIns="0" bIns="0" rtlCol="0"/>
            <a:lstStyle/>
            <a:p>
              <a:endParaRPr/>
            </a:p>
          </p:txBody>
        </p:sp>
      </p:grpSp>
      <p:sp>
        <p:nvSpPr>
          <p:cNvPr id="11" name="object 11"/>
          <p:cNvSpPr txBox="1"/>
          <p:nvPr/>
        </p:nvSpPr>
        <p:spPr>
          <a:xfrm rot="21060000">
            <a:off x="3916909" y="2654486"/>
            <a:ext cx="6579898" cy="457200"/>
          </a:xfrm>
          <a:prstGeom prst="rect">
            <a:avLst/>
          </a:prstGeom>
        </p:spPr>
        <p:txBody>
          <a:bodyPr vert="horz" wrap="square" lIns="0" tIns="0" rIns="0" bIns="0" rtlCol="0">
            <a:spAutoFit/>
          </a:bodyPr>
          <a:lstStyle/>
          <a:p>
            <a:pPr>
              <a:lnSpc>
                <a:spcPts val="3485"/>
              </a:lnSpc>
            </a:pPr>
            <a:r>
              <a:rPr sz="3600" spc="-5" dirty="0">
                <a:latin typeface="Calibri"/>
                <a:cs typeface="Calibri"/>
              </a:rPr>
              <a:t>“tú</a:t>
            </a:r>
            <a:r>
              <a:rPr sz="3600" spc="-35" dirty="0">
                <a:latin typeface="Calibri"/>
                <a:cs typeface="Calibri"/>
              </a:rPr>
              <a:t> </a:t>
            </a:r>
            <a:r>
              <a:rPr sz="3600" spc="-5" dirty="0">
                <a:latin typeface="Calibri"/>
                <a:cs typeface="Calibri"/>
              </a:rPr>
              <a:t>deberías</a:t>
            </a:r>
            <a:r>
              <a:rPr sz="3600" spc="-30" dirty="0">
                <a:latin typeface="Calibri"/>
                <a:cs typeface="Calibri"/>
              </a:rPr>
              <a:t> </a:t>
            </a:r>
            <a:r>
              <a:rPr sz="3600" spc="-5" dirty="0">
                <a:latin typeface="Calibri"/>
                <a:cs typeface="Calibri"/>
              </a:rPr>
              <a:t>hacerlo</a:t>
            </a:r>
            <a:r>
              <a:rPr sz="3600" spc="-35" dirty="0">
                <a:latin typeface="Calibri"/>
                <a:cs typeface="Calibri"/>
              </a:rPr>
              <a:t> </a:t>
            </a:r>
            <a:r>
              <a:rPr sz="5400" spc="-15" baseline="1543" dirty="0">
                <a:latin typeface="Calibri"/>
                <a:cs typeface="Calibri"/>
              </a:rPr>
              <a:t>mucho</a:t>
            </a:r>
            <a:r>
              <a:rPr sz="5400" spc="-52" baseline="1543" dirty="0">
                <a:latin typeface="Calibri"/>
                <a:cs typeface="Calibri"/>
              </a:rPr>
              <a:t> </a:t>
            </a:r>
            <a:r>
              <a:rPr sz="5400" spc="30" baseline="1543" dirty="0">
                <a:latin typeface="Calibri"/>
                <a:cs typeface="Calibri"/>
              </a:rPr>
              <a:t>mejor</a:t>
            </a:r>
            <a:r>
              <a:rPr sz="5400" spc="30" baseline="2314" dirty="0">
                <a:latin typeface="Calibri"/>
                <a:cs typeface="Calibri"/>
              </a:rPr>
              <a:t>”</a:t>
            </a:r>
            <a:endParaRPr sz="5400" baseline="2314">
              <a:latin typeface="Calibri"/>
              <a:cs typeface="Calibri"/>
            </a:endParaRPr>
          </a:p>
        </p:txBody>
      </p:sp>
      <p:sp>
        <p:nvSpPr>
          <p:cNvPr id="12" name="object 12"/>
          <p:cNvSpPr/>
          <p:nvPr/>
        </p:nvSpPr>
        <p:spPr>
          <a:xfrm>
            <a:off x="6105932" y="4429072"/>
            <a:ext cx="6049645" cy="2420620"/>
          </a:xfrm>
          <a:custGeom>
            <a:avLst/>
            <a:gdLst/>
            <a:ahLst/>
            <a:cxnLst/>
            <a:rect l="l" t="t" r="r" b="b"/>
            <a:pathLst>
              <a:path w="6049645" h="2420620">
                <a:moveTo>
                  <a:pt x="190054" y="2420348"/>
                </a:moveTo>
                <a:lnTo>
                  <a:pt x="0" y="1802591"/>
                </a:lnTo>
                <a:lnTo>
                  <a:pt x="5859185" y="0"/>
                </a:lnTo>
                <a:lnTo>
                  <a:pt x="6049240" y="617756"/>
                </a:lnTo>
                <a:lnTo>
                  <a:pt x="190054" y="2420348"/>
                </a:lnTo>
                <a:close/>
              </a:path>
            </a:pathLst>
          </a:custGeom>
          <a:solidFill>
            <a:srgbClr val="548135"/>
          </a:solidFill>
        </p:spPr>
        <p:txBody>
          <a:bodyPr wrap="square" lIns="0" tIns="0" rIns="0" bIns="0" rtlCol="0"/>
          <a:lstStyle/>
          <a:p>
            <a:endParaRPr/>
          </a:p>
        </p:txBody>
      </p:sp>
      <p:sp>
        <p:nvSpPr>
          <p:cNvPr id="13" name="object 13"/>
          <p:cNvSpPr txBox="1"/>
          <p:nvPr/>
        </p:nvSpPr>
        <p:spPr>
          <a:xfrm rot="20580000">
            <a:off x="6173513" y="5596315"/>
            <a:ext cx="4976586" cy="457200"/>
          </a:xfrm>
          <a:prstGeom prst="rect">
            <a:avLst/>
          </a:prstGeom>
        </p:spPr>
        <p:txBody>
          <a:bodyPr vert="horz" wrap="square" lIns="0" tIns="0" rIns="0" bIns="0" rtlCol="0">
            <a:spAutoFit/>
          </a:bodyPr>
          <a:lstStyle/>
          <a:p>
            <a:pPr>
              <a:lnSpc>
                <a:spcPts val="3454"/>
              </a:lnSpc>
            </a:pPr>
            <a:r>
              <a:rPr sz="3600" spc="-50" dirty="0">
                <a:latin typeface="Calibri"/>
                <a:cs typeface="Calibri"/>
              </a:rPr>
              <a:t>“estoy</a:t>
            </a:r>
            <a:r>
              <a:rPr sz="3600" spc="-40" dirty="0">
                <a:latin typeface="Calibri"/>
                <a:cs typeface="Calibri"/>
              </a:rPr>
              <a:t> </a:t>
            </a:r>
            <a:r>
              <a:rPr sz="3600" spc="-5" dirty="0">
                <a:latin typeface="Calibri"/>
                <a:cs typeface="Calibri"/>
              </a:rPr>
              <a:t>desilusionado</a:t>
            </a:r>
            <a:r>
              <a:rPr sz="3600" spc="-30" dirty="0">
                <a:latin typeface="Calibri"/>
                <a:cs typeface="Calibri"/>
              </a:rPr>
              <a:t> </a:t>
            </a:r>
            <a:r>
              <a:rPr sz="3600" spc="-5" dirty="0">
                <a:latin typeface="Calibri"/>
                <a:cs typeface="Calibri"/>
              </a:rPr>
              <a:t>de</a:t>
            </a:r>
            <a:r>
              <a:rPr sz="3600" spc="-35" dirty="0">
                <a:latin typeface="Calibri"/>
                <a:cs typeface="Calibri"/>
              </a:rPr>
              <a:t> </a:t>
            </a:r>
            <a:r>
              <a:rPr sz="3600" spc="5" dirty="0">
                <a:latin typeface="Calibri"/>
                <a:cs typeface="Calibri"/>
              </a:rPr>
              <a:t>ti”</a:t>
            </a:r>
            <a:endParaRPr sz="3600">
              <a:latin typeface="Calibri"/>
              <a:cs typeface="Calibri"/>
            </a:endParaRPr>
          </a:p>
        </p:txBody>
      </p:sp>
      <p:sp>
        <p:nvSpPr>
          <p:cNvPr id="14" name="object 14"/>
          <p:cNvSpPr txBox="1"/>
          <p:nvPr/>
        </p:nvSpPr>
        <p:spPr>
          <a:xfrm>
            <a:off x="5462425" y="1286638"/>
            <a:ext cx="1304290" cy="1488440"/>
          </a:xfrm>
          <a:prstGeom prst="rect">
            <a:avLst/>
          </a:prstGeom>
        </p:spPr>
        <p:txBody>
          <a:bodyPr vert="horz" wrap="square" lIns="0" tIns="12700" rIns="0" bIns="0" rtlCol="0">
            <a:spAutoFit/>
          </a:bodyPr>
          <a:lstStyle/>
          <a:p>
            <a:pPr marL="12700">
              <a:lnSpc>
                <a:spcPct val="100000"/>
              </a:lnSpc>
              <a:spcBef>
                <a:spcPts val="100"/>
              </a:spcBef>
            </a:pPr>
            <a:r>
              <a:rPr sz="9600" spc="-10" dirty="0">
                <a:latin typeface="Calibri"/>
                <a:cs typeface="Calibri"/>
              </a:rPr>
              <a:t>B2</a:t>
            </a:r>
            <a:endParaRPr sz="9600">
              <a:latin typeface="Calibri"/>
              <a:cs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2463" y="446911"/>
            <a:ext cx="8475345" cy="1854200"/>
          </a:xfrm>
          <a:prstGeom prst="rect">
            <a:avLst/>
          </a:prstGeom>
        </p:spPr>
        <p:txBody>
          <a:bodyPr vert="horz" wrap="square" lIns="0" tIns="12700" rIns="0" bIns="0" rtlCol="0">
            <a:spAutoFit/>
          </a:bodyPr>
          <a:lstStyle/>
          <a:p>
            <a:pPr marL="12700" marR="5080" indent="2447290">
              <a:lnSpc>
                <a:spcPct val="100000"/>
              </a:lnSpc>
              <a:spcBef>
                <a:spcPts val="100"/>
              </a:spcBef>
            </a:pPr>
            <a:r>
              <a:rPr sz="6000" b="1" spc="-15" smtClean="0">
                <a:solidFill>
                  <a:srgbClr val="000000"/>
                </a:solidFill>
                <a:latin typeface="Arial"/>
                <a:cs typeface="Arial"/>
              </a:rPr>
              <a:t>TIPOS </a:t>
            </a:r>
            <a:r>
              <a:rPr sz="6000" b="1" spc="-5" smtClean="0">
                <a:solidFill>
                  <a:srgbClr val="000000"/>
                </a:solidFill>
                <a:latin typeface="Arial"/>
                <a:cs typeface="Arial"/>
              </a:rPr>
              <a:t>DE </a:t>
            </a:r>
            <a:r>
              <a:rPr sz="6000" b="1" smtClean="0">
                <a:solidFill>
                  <a:srgbClr val="000000"/>
                </a:solidFill>
                <a:latin typeface="Arial"/>
                <a:cs typeface="Arial"/>
              </a:rPr>
              <a:t> </a:t>
            </a:r>
            <a:r>
              <a:rPr sz="6000" b="1" spc="-35" smtClean="0">
                <a:solidFill>
                  <a:srgbClr val="000000"/>
                </a:solidFill>
                <a:latin typeface="Arial"/>
                <a:cs typeface="Arial"/>
              </a:rPr>
              <a:t>RETROALIMENTACIÓN</a:t>
            </a:r>
            <a:endParaRPr sz="6000">
              <a:latin typeface="Arial"/>
              <a:cs typeface="Arial"/>
            </a:endParaRPr>
          </a:p>
        </p:txBody>
      </p:sp>
      <p:sp>
        <p:nvSpPr>
          <p:cNvPr id="3" name="object 3"/>
          <p:cNvSpPr txBox="1"/>
          <p:nvPr/>
        </p:nvSpPr>
        <p:spPr>
          <a:xfrm>
            <a:off x="6018205" y="3171823"/>
            <a:ext cx="906144" cy="1488440"/>
          </a:xfrm>
          <a:prstGeom prst="rect">
            <a:avLst/>
          </a:prstGeom>
        </p:spPr>
        <p:txBody>
          <a:bodyPr vert="horz" wrap="square" lIns="0" tIns="12700" rIns="0" bIns="0" rtlCol="0">
            <a:spAutoFit/>
          </a:bodyPr>
          <a:lstStyle/>
          <a:p>
            <a:pPr marL="12700">
              <a:lnSpc>
                <a:spcPct val="100000"/>
              </a:lnSpc>
              <a:spcBef>
                <a:spcPts val="100"/>
              </a:spcBef>
            </a:pPr>
            <a:r>
              <a:rPr sz="9600" b="1" dirty="0">
                <a:solidFill>
                  <a:srgbClr val="0070C0"/>
                </a:solidFill>
                <a:latin typeface="Arial"/>
                <a:cs typeface="Arial"/>
              </a:rPr>
              <a:t>C</a:t>
            </a:r>
            <a:endParaRPr sz="9600">
              <a:latin typeface="Arial"/>
              <a:cs typeface="Arial"/>
            </a:endParaRPr>
          </a:p>
        </p:txBody>
      </p:sp>
      <p:sp>
        <p:nvSpPr>
          <p:cNvPr id="4" name="object 4"/>
          <p:cNvSpPr txBox="1"/>
          <p:nvPr/>
        </p:nvSpPr>
        <p:spPr>
          <a:xfrm>
            <a:off x="1128100" y="5035244"/>
            <a:ext cx="3156585" cy="1010533"/>
          </a:xfrm>
          <a:prstGeom prst="rect">
            <a:avLst/>
          </a:prstGeom>
        </p:spPr>
        <p:txBody>
          <a:bodyPr vert="horz" wrap="square" lIns="0" tIns="12700" rIns="0" bIns="0" rtlCol="0">
            <a:spAutoFit/>
          </a:bodyPr>
          <a:lstStyle/>
          <a:p>
            <a:pPr marL="12700" algn="ctr">
              <a:lnSpc>
                <a:spcPct val="100000"/>
              </a:lnSpc>
              <a:spcBef>
                <a:spcPts val="100"/>
              </a:spcBef>
            </a:pPr>
            <a:r>
              <a:rPr sz="3200" b="1" spc="-5" dirty="0">
                <a:solidFill>
                  <a:srgbClr val="0070C0"/>
                </a:solidFill>
                <a:latin typeface="Calibri"/>
                <a:cs typeface="Calibri"/>
              </a:rPr>
              <a:t>C1</a:t>
            </a:r>
            <a:r>
              <a:rPr sz="3200" b="1" spc="-40" dirty="0">
                <a:solidFill>
                  <a:srgbClr val="0070C0"/>
                </a:solidFill>
                <a:latin typeface="Calibri"/>
                <a:cs typeface="Calibri"/>
              </a:rPr>
              <a:t> </a:t>
            </a:r>
            <a:endParaRPr lang="es-CL" sz="3200" b="1" spc="-40" dirty="0" smtClean="0">
              <a:solidFill>
                <a:srgbClr val="0070C0"/>
              </a:solidFill>
              <a:latin typeface="Calibri"/>
              <a:cs typeface="Calibri"/>
            </a:endParaRPr>
          </a:p>
          <a:p>
            <a:pPr marL="12700">
              <a:lnSpc>
                <a:spcPct val="100000"/>
              </a:lnSpc>
              <a:spcBef>
                <a:spcPts val="100"/>
              </a:spcBef>
            </a:pPr>
            <a:r>
              <a:rPr sz="3200" b="1" spc="-5" dirty="0" err="1" smtClean="0">
                <a:solidFill>
                  <a:srgbClr val="0070C0"/>
                </a:solidFill>
                <a:latin typeface="Calibri"/>
                <a:cs typeface="Calibri"/>
              </a:rPr>
              <a:t>Describir</a:t>
            </a:r>
            <a:r>
              <a:rPr sz="3200" b="1" spc="-35" dirty="0" smtClean="0">
                <a:solidFill>
                  <a:srgbClr val="0070C0"/>
                </a:solidFill>
                <a:latin typeface="Calibri"/>
                <a:cs typeface="Calibri"/>
              </a:rPr>
              <a:t> </a:t>
            </a:r>
            <a:r>
              <a:rPr sz="3200" b="1" spc="-15" dirty="0">
                <a:solidFill>
                  <a:srgbClr val="0070C0"/>
                </a:solidFill>
                <a:latin typeface="Calibri"/>
                <a:cs typeface="Calibri"/>
              </a:rPr>
              <a:t>logros</a:t>
            </a:r>
            <a:endParaRPr sz="3200" dirty="0">
              <a:latin typeface="Calibri"/>
              <a:cs typeface="Calibri"/>
            </a:endParaRPr>
          </a:p>
        </p:txBody>
      </p:sp>
      <p:sp>
        <p:nvSpPr>
          <p:cNvPr id="5" name="object 5"/>
          <p:cNvSpPr txBox="1"/>
          <p:nvPr/>
        </p:nvSpPr>
        <p:spPr>
          <a:xfrm>
            <a:off x="6018204" y="4796836"/>
            <a:ext cx="5868995" cy="1010533"/>
          </a:xfrm>
          <a:prstGeom prst="rect">
            <a:avLst/>
          </a:prstGeom>
        </p:spPr>
        <p:txBody>
          <a:bodyPr vert="horz" wrap="square" lIns="0" tIns="12700" rIns="0" bIns="0" rtlCol="0">
            <a:spAutoFit/>
          </a:bodyPr>
          <a:lstStyle/>
          <a:p>
            <a:pPr marR="5080" algn="ctr">
              <a:lnSpc>
                <a:spcPct val="100000"/>
              </a:lnSpc>
              <a:spcBef>
                <a:spcPts val="100"/>
              </a:spcBef>
              <a:tabLst>
                <a:tab pos="3267710" algn="l"/>
              </a:tabLst>
            </a:pPr>
            <a:r>
              <a:rPr sz="3200" b="1" spc="-5" dirty="0" smtClean="0">
                <a:solidFill>
                  <a:srgbClr val="0070C0"/>
                </a:solidFill>
                <a:latin typeface="Calibri"/>
                <a:cs typeface="Calibri"/>
              </a:rPr>
              <a:t>C2</a:t>
            </a:r>
            <a:endParaRPr lang="es-CL" sz="3200" b="1" spc="-5" dirty="0">
              <a:solidFill>
                <a:srgbClr val="0070C0"/>
              </a:solidFill>
              <a:latin typeface="Calibri"/>
              <a:cs typeface="Calibri"/>
            </a:endParaRPr>
          </a:p>
          <a:p>
            <a:pPr marR="5080">
              <a:lnSpc>
                <a:spcPct val="100000"/>
              </a:lnSpc>
              <a:spcBef>
                <a:spcPts val="100"/>
              </a:spcBef>
              <a:tabLst>
                <a:tab pos="3267710" algn="l"/>
              </a:tabLst>
            </a:pPr>
            <a:r>
              <a:rPr sz="3200" b="1" spc="-10" dirty="0" err="1" smtClean="0">
                <a:solidFill>
                  <a:srgbClr val="0070C0"/>
                </a:solidFill>
                <a:latin typeface="Calibri"/>
                <a:cs typeface="Calibri"/>
              </a:rPr>
              <a:t>Especificar</a:t>
            </a:r>
            <a:r>
              <a:rPr sz="3200" b="1" spc="-60" dirty="0" smtClean="0">
                <a:solidFill>
                  <a:srgbClr val="0070C0"/>
                </a:solidFill>
                <a:latin typeface="Calibri"/>
                <a:cs typeface="Calibri"/>
              </a:rPr>
              <a:t> </a:t>
            </a:r>
            <a:r>
              <a:rPr sz="3200" b="1" spc="-5" dirty="0" err="1">
                <a:solidFill>
                  <a:srgbClr val="0070C0"/>
                </a:solidFill>
                <a:latin typeface="Calibri"/>
                <a:cs typeface="Calibri"/>
              </a:rPr>
              <a:t>los</a:t>
            </a:r>
            <a:r>
              <a:rPr sz="3200" b="1" spc="-5" dirty="0">
                <a:solidFill>
                  <a:srgbClr val="0070C0"/>
                </a:solidFill>
                <a:latin typeface="Calibri"/>
                <a:cs typeface="Calibri"/>
              </a:rPr>
              <a:t> </a:t>
            </a:r>
            <a:r>
              <a:rPr sz="3200" b="1" spc="-705" dirty="0">
                <a:solidFill>
                  <a:srgbClr val="0070C0"/>
                </a:solidFill>
                <a:latin typeface="Calibri"/>
                <a:cs typeface="Calibri"/>
              </a:rPr>
              <a:t> </a:t>
            </a:r>
            <a:r>
              <a:rPr lang="es-CL" sz="3200" b="1" spc="-705" dirty="0" smtClean="0">
                <a:solidFill>
                  <a:srgbClr val="0070C0"/>
                </a:solidFill>
                <a:latin typeface="Calibri"/>
                <a:cs typeface="Calibri"/>
              </a:rPr>
              <a:t>   </a:t>
            </a:r>
            <a:r>
              <a:rPr sz="3200" b="1" spc="-15" dirty="0" err="1" smtClean="0">
                <a:solidFill>
                  <a:srgbClr val="0070C0"/>
                </a:solidFill>
                <a:latin typeface="Calibri"/>
                <a:cs typeface="Calibri"/>
              </a:rPr>
              <a:t>logros</a:t>
            </a:r>
            <a:r>
              <a:rPr sz="3200" b="1" spc="-10" dirty="0" smtClean="0">
                <a:solidFill>
                  <a:srgbClr val="0070C0"/>
                </a:solidFill>
                <a:latin typeface="Calibri"/>
                <a:cs typeface="Calibri"/>
              </a:rPr>
              <a:t> </a:t>
            </a:r>
            <a:r>
              <a:rPr sz="3200" b="1" spc="-5" dirty="0">
                <a:solidFill>
                  <a:srgbClr val="0070C0"/>
                </a:solidFill>
                <a:latin typeface="Calibri"/>
                <a:cs typeface="Calibri"/>
              </a:rPr>
              <a:t>por </a:t>
            </a:r>
            <a:r>
              <a:rPr sz="3200" b="1" spc="-15" dirty="0">
                <a:solidFill>
                  <a:srgbClr val="0070C0"/>
                </a:solidFill>
                <a:latin typeface="Calibri"/>
                <a:cs typeface="Calibri"/>
              </a:rPr>
              <a:t>alcanzar</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03511" y="18490"/>
            <a:ext cx="8785225" cy="1754505"/>
          </a:xfrm>
          <a:custGeom>
            <a:avLst/>
            <a:gdLst/>
            <a:ahLst/>
            <a:cxnLst/>
            <a:rect l="l" t="t" r="r" b="b"/>
            <a:pathLst>
              <a:path w="8785225" h="1754505">
                <a:moveTo>
                  <a:pt x="8784976" y="1754325"/>
                </a:moveTo>
                <a:lnTo>
                  <a:pt x="0" y="1754325"/>
                </a:lnTo>
                <a:lnTo>
                  <a:pt x="0" y="0"/>
                </a:lnTo>
                <a:lnTo>
                  <a:pt x="8784976" y="0"/>
                </a:lnTo>
                <a:lnTo>
                  <a:pt x="8784976" y="1754325"/>
                </a:lnTo>
                <a:close/>
              </a:path>
            </a:pathLst>
          </a:custGeom>
          <a:solidFill>
            <a:srgbClr val="92D050"/>
          </a:solidFill>
        </p:spPr>
        <p:txBody>
          <a:bodyPr wrap="square" lIns="0" tIns="0" rIns="0" bIns="0" rtlCol="0"/>
          <a:lstStyle/>
          <a:p>
            <a:endParaRPr/>
          </a:p>
        </p:txBody>
      </p:sp>
      <p:sp>
        <p:nvSpPr>
          <p:cNvPr id="3" name="object 3"/>
          <p:cNvSpPr txBox="1">
            <a:spLocks noGrp="1"/>
          </p:cNvSpPr>
          <p:nvPr>
            <p:ph type="title"/>
          </p:nvPr>
        </p:nvSpPr>
        <p:spPr>
          <a:xfrm>
            <a:off x="2632310" y="25601"/>
            <a:ext cx="6919595" cy="1671320"/>
          </a:xfrm>
          <a:prstGeom prst="rect">
            <a:avLst/>
          </a:prstGeom>
        </p:spPr>
        <p:txBody>
          <a:bodyPr vert="horz" wrap="square" lIns="0" tIns="12700" rIns="0" bIns="0" rtlCol="0">
            <a:spAutoFit/>
          </a:bodyPr>
          <a:lstStyle/>
          <a:p>
            <a:pPr marL="12700" marR="5080" algn="ctr">
              <a:lnSpc>
                <a:spcPct val="100000"/>
              </a:lnSpc>
              <a:spcBef>
                <a:spcPts val="100"/>
              </a:spcBef>
            </a:pPr>
            <a:r>
              <a:rPr sz="3600" b="1" spc="-30" dirty="0">
                <a:solidFill>
                  <a:srgbClr val="000000"/>
                </a:solidFill>
                <a:latin typeface="Calibri"/>
                <a:cs typeface="Calibri"/>
              </a:rPr>
              <a:t>RETROALIMENTACIÓN </a:t>
            </a:r>
            <a:r>
              <a:rPr sz="3600" b="1" spc="-25" dirty="0">
                <a:solidFill>
                  <a:srgbClr val="000000"/>
                </a:solidFill>
                <a:latin typeface="Calibri"/>
                <a:cs typeface="Calibri"/>
              </a:rPr>
              <a:t>DESCRIPTIVA: </a:t>
            </a:r>
            <a:r>
              <a:rPr sz="3600" b="1" spc="-800" dirty="0">
                <a:solidFill>
                  <a:srgbClr val="000000"/>
                </a:solidFill>
                <a:latin typeface="Calibri"/>
                <a:cs typeface="Calibri"/>
              </a:rPr>
              <a:t> </a:t>
            </a:r>
            <a:r>
              <a:rPr sz="3600" b="1" spc="-15" dirty="0">
                <a:solidFill>
                  <a:srgbClr val="0070C0"/>
                </a:solidFill>
                <a:latin typeface="Calibri"/>
                <a:cs typeface="Calibri"/>
              </a:rPr>
              <a:t>ESPECIFICANDO</a:t>
            </a:r>
            <a:r>
              <a:rPr sz="3600" b="1" spc="-10" dirty="0">
                <a:solidFill>
                  <a:srgbClr val="0070C0"/>
                </a:solidFill>
                <a:latin typeface="Calibri"/>
                <a:cs typeface="Calibri"/>
              </a:rPr>
              <a:t> </a:t>
            </a:r>
            <a:r>
              <a:rPr sz="3600" b="1" spc="-5" dirty="0">
                <a:solidFill>
                  <a:srgbClr val="0070C0"/>
                </a:solidFill>
                <a:latin typeface="Calibri"/>
                <a:cs typeface="Calibri"/>
              </a:rPr>
              <a:t>EL</a:t>
            </a:r>
            <a:r>
              <a:rPr sz="3600" b="1" spc="-15" dirty="0">
                <a:solidFill>
                  <a:srgbClr val="0070C0"/>
                </a:solidFill>
                <a:latin typeface="Calibri"/>
                <a:cs typeface="Calibri"/>
              </a:rPr>
              <a:t> </a:t>
            </a:r>
            <a:r>
              <a:rPr sz="3600" b="1" spc="-25" dirty="0">
                <a:solidFill>
                  <a:srgbClr val="0070C0"/>
                </a:solidFill>
                <a:latin typeface="Calibri"/>
                <a:cs typeface="Calibri"/>
              </a:rPr>
              <a:t>LOGRO</a:t>
            </a:r>
            <a:r>
              <a:rPr sz="3600" b="1" spc="-5" dirty="0">
                <a:solidFill>
                  <a:srgbClr val="0070C0"/>
                </a:solidFill>
                <a:latin typeface="Calibri"/>
                <a:cs typeface="Calibri"/>
              </a:rPr>
              <a:t> </a:t>
            </a:r>
            <a:r>
              <a:rPr sz="3600" b="1" dirty="0">
                <a:solidFill>
                  <a:srgbClr val="0070C0"/>
                </a:solidFill>
                <a:latin typeface="Calibri"/>
                <a:cs typeface="Calibri"/>
              </a:rPr>
              <a:t>O</a:t>
            </a:r>
            <a:r>
              <a:rPr sz="3600" b="1" spc="-10" dirty="0">
                <a:solidFill>
                  <a:srgbClr val="0070C0"/>
                </a:solidFill>
                <a:latin typeface="Calibri"/>
                <a:cs typeface="Calibri"/>
              </a:rPr>
              <a:t> </a:t>
            </a:r>
            <a:r>
              <a:rPr sz="3600" b="1" spc="-25" dirty="0">
                <a:solidFill>
                  <a:srgbClr val="0070C0"/>
                </a:solidFill>
                <a:latin typeface="Calibri"/>
                <a:cs typeface="Calibri"/>
              </a:rPr>
              <a:t>LOS </a:t>
            </a:r>
            <a:r>
              <a:rPr sz="3600" b="1" spc="-20" dirty="0">
                <a:solidFill>
                  <a:srgbClr val="0070C0"/>
                </a:solidFill>
                <a:latin typeface="Calibri"/>
                <a:cs typeface="Calibri"/>
              </a:rPr>
              <a:t> </a:t>
            </a:r>
            <a:r>
              <a:rPr sz="3600" b="1" spc="-5" dirty="0">
                <a:solidFill>
                  <a:srgbClr val="0070C0"/>
                </a:solidFill>
                <a:latin typeface="Calibri"/>
                <a:cs typeface="Calibri"/>
              </a:rPr>
              <a:t>APRENDIZAJES</a:t>
            </a:r>
            <a:r>
              <a:rPr sz="3600" b="1" spc="-10" dirty="0">
                <a:solidFill>
                  <a:srgbClr val="0070C0"/>
                </a:solidFill>
                <a:latin typeface="Calibri"/>
                <a:cs typeface="Calibri"/>
              </a:rPr>
              <a:t> </a:t>
            </a:r>
            <a:r>
              <a:rPr sz="3600" b="1" spc="-15" dirty="0">
                <a:solidFill>
                  <a:srgbClr val="0070C0"/>
                </a:solidFill>
                <a:latin typeface="Calibri"/>
                <a:cs typeface="Calibri"/>
              </a:rPr>
              <a:t>OBTENIDOS</a:t>
            </a:r>
            <a:endParaRPr sz="3600">
              <a:latin typeface="Calibri"/>
              <a:cs typeface="Calibri"/>
            </a:endParaRPr>
          </a:p>
        </p:txBody>
      </p:sp>
      <p:sp>
        <p:nvSpPr>
          <p:cNvPr id="4" name="object 4"/>
          <p:cNvSpPr/>
          <p:nvPr/>
        </p:nvSpPr>
        <p:spPr>
          <a:xfrm>
            <a:off x="2999656" y="4005065"/>
            <a:ext cx="6184265" cy="2853055"/>
          </a:xfrm>
          <a:custGeom>
            <a:avLst/>
            <a:gdLst/>
            <a:ahLst/>
            <a:cxnLst/>
            <a:rect l="l" t="t" r="r" b="b"/>
            <a:pathLst>
              <a:path w="6184265" h="2853054">
                <a:moveTo>
                  <a:pt x="5859926" y="2852934"/>
                </a:moveTo>
                <a:lnTo>
                  <a:pt x="5503991" y="2852934"/>
                </a:lnTo>
                <a:lnTo>
                  <a:pt x="0" y="1146490"/>
                </a:lnTo>
                <a:lnTo>
                  <a:pt x="355455" y="0"/>
                </a:lnTo>
                <a:lnTo>
                  <a:pt x="6184168" y="1807119"/>
                </a:lnTo>
                <a:lnTo>
                  <a:pt x="5859926" y="2852934"/>
                </a:lnTo>
                <a:close/>
              </a:path>
            </a:pathLst>
          </a:custGeom>
          <a:solidFill>
            <a:srgbClr val="C9C9C9"/>
          </a:solidFill>
        </p:spPr>
        <p:txBody>
          <a:bodyPr wrap="square" lIns="0" tIns="0" rIns="0" bIns="0" rtlCol="0"/>
          <a:lstStyle/>
          <a:p>
            <a:endParaRPr/>
          </a:p>
        </p:txBody>
      </p:sp>
      <p:sp>
        <p:nvSpPr>
          <p:cNvPr id="5" name="object 5"/>
          <p:cNvSpPr txBox="1"/>
          <p:nvPr/>
        </p:nvSpPr>
        <p:spPr>
          <a:xfrm rot="1020000">
            <a:off x="3985218" y="5025897"/>
            <a:ext cx="4350346" cy="457200"/>
          </a:xfrm>
          <a:prstGeom prst="rect">
            <a:avLst/>
          </a:prstGeom>
        </p:spPr>
        <p:txBody>
          <a:bodyPr vert="horz" wrap="square" lIns="0" tIns="0" rIns="0" bIns="0" rtlCol="0">
            <a:spAutoFit/>
          </a:bodyPr>
          <a:lstStyle/>
          <a:p>
            <a:pPr>
              <a:lnSpc>
                <a:spcPts val="3475"/>
              </a:lnSpc>
            </a:pPr>
            <a:r>
              <a:rPr sz="5400" spc="-15" baseline="1543" dirty="0">
                <a:latin typeface="Calibri"/>
                <a:cs typeface="Calibri"/>
              </a:rPr>
              <a:t>aspectos</a:t>
            </a:r>
            <a:r>
              <a:rPr sz="5400" spc="-75" baseline="1543" dirty="0">
                <a:latin typeface="Calibri"/>
                <a:cs typeface="Calibri"/>
              </a:rPr>
              <a:t> </a:t>
            </a:r>
            <a:r>
              <a:rPr sz="3600" spc="-10" dirty="0">
                <a:latin typeface="Calibri"/>
                <a:cs typeface="Calibri"/>
              </a:rPr>
              <a:t>específicos</a:t>
            </a:r>
            <a:r>
              <a:rPr sz="3600" spc="-45" dirty="0">
                <a:latin typeface="Calibri"/>
                <a:cs typeface="Calibri"/>
              </a:rPr>
              <a:t> </a:t>
            </a:r>
            <a:r>
              <a:rPr sz="3600" spc="-5" dirty="0">
                <a:latin typeface="Calibri"/>
                <a:cs typeface="Calibri"/>
              </a:rPr>
              <a:t>de</a:t>
            </a:r>
            <a:endParaRPr sz="3600">
              <a:latin typeface="Calibri"/>
              <a:cs typeface="Calibri"/>
            </a:endParaRPr>
          </a:p>
        </p:txBody>
      </p:sp>
      <p:sp>
        <p:nvSpPr>
          <p:cNvPr id="6" name="object 6"/>
          <p:cNvSpPr txBox="1"/>
          <p:nvPr/>
        </p:nvSpPr>
        <p:spPr>
          <a:xfrm rot="1020000">
            <a:off x="3960143" y="5549739"/>
            <a:ext cx="4074492" cy="457200"/>
          </a:xfrm>
          <a:prstGeom prst="rect">
            <a:avLst/>
          </a:prstGeom>
        </p:spPr>
        <p:txBody>
          <a:bodyPr vert="horz" wrap="square" lIns="0" tIns="0" rIns="0" bIns="0" rtlCol="0">
            <a:spAutoFit/>
          </a:bodyPr>
          <a:lstStyle/>
          <a:p>
            <a:pPr>
              <a:lnSpc>
                <a:spcPts val="3454"/>
              </a:lnSpc>
            </a:pPr>
            <a:r>
              <a:rPr sz="5400" b="1" spc="-22" baseline="1543" dirty="0">
                <a:latin typeface="Calibri"/>
                <a:cs typeface="Calibri"/>
              </a:rPr>
              <a:t>aprendiz</a:t>
            </a:r>
            <a:r>
              <a:rPr sz="3600" b="1" spc="-15" dirty="0">
                <a:latin typeface="Calibri"/>
                <a:cs typeface="Calibri"/>
              </a:rPr>
              <a:t>ajes</a:t>
            </a:r>
            <a:r>
              <a:rPr sz="3600" b="1" spc="-85" dirty="0">
                <a:latin typeface="Calibri"/>
                <a:cs typeface="Calibri"/>
              </a:rPr>
              <a:t> </a:t>
            </a:r>
            <a:r>
              <a:rPr sz="3600" b="1" spc="-20" dirty="0">
                <a:latin typeface="Calibri"/>
                <a:cs typeface="Calibri"/>
              </a:rPr>
              <a:t>exitosos</a:t>
            </a:r>
            <a:endParaRPr sz="3600">
              <a:latin typeface="Calibri"/>
              <a:cs typeface="Calibri"/>
            </a:endParaRPr>
          </a:p>
        </p:txBody>
      </p:sp>
      <p:sp>
        <p:nvSpPr>
          <p:cNvPr id="7" name="object 7"/>
          <p:cNvSpPr txBox="1"/>
          <p:nvPr/>
        </p:nvSpPr>
        <p:spPr>
          <a:xfrm>
            <a:off x="7975506" y="3378767"/>
            <a:ext cx="3983990" cy="1754505"/>
          </a:xfrm>
          <a:prstGeom prst="rect">
            <a:avLst/>
          </a:prstGeom>
          <a:solidFill>
            <a:srgbClr val="DBDBDB"/>
          </a:solidFill>
        </p:spPr>
        <p:txBody>
          <a:bodyPr vert="horz" wrap="square" lIns="0" tIns="19685" rIns="0" bIns="0" rtlCol="0">
            <a:spAutoFit/>
          </a:bodyPr>
          <a:lstStyle/>
          <a:p>
            <a:pPr marL="504190" marR="502284" indent="647700">
              <a:lnSpc>
                <a:spcPct val="100000"/>
              </a:lnSpc>
              <a:spcBef>
                <a:spcPts val="155"/>
              </a:spcBef>
            </a:pPr>
            <a:r>
              <a:rPr sz="3600" b="1" spc="-25" dirty="0">
                <a:latin typeface="Calibri"/>
                <a:cs typeface="Calibri"/>
              </a:rPr>
              <a:t>esto</a:t>
            </a:r>
            <a:r>
              <a:rPr sz="3600" b="1" spc="-15" dirty="0">
                <a:latin typeface="Calibri"/>
                <a:cs typeface="Calibri"/>
              </a:rPr>
              <a:t> </a:t>
            </a:r>
            <a:r>
              <a:rPr sz="3600" spc="-25" dirty="0">
                <a:latin typeface="Calibri"/>
                <a:cs typeface="Calibri"/>
              </a:rPr>
              <a:t>está </a:t>
            </a:r>
            <a:r>
              <a:rPr sz="3600" spc="-20" dirty="0">
                <a:latin typeface="Calibri"/>
                <a:cs typeface="Calibri"/>
              </a:rPr>
              <a:t> </a:t>
            </a:r>
            <a:r>
              <a:rPr sz="3600" spc="-10" dirty="0">
                <a:latin typeface="Calibri"/>
                <a:cs typeface="Calibri"/>
              </a:rPr>
              <a:t>muy</a:t>
            </a:r>
            <a:r>
              <a:rPr sz="3600" spc="-55" dirty="0">
                <a:latin typeface="Calibri"/>
                <a:cs typeface="Calibri"/>
              </a:rPr>
              <a:t> </a:t>
            </a:r>
            <a:r>
              <a:rPr sz="3600" spc="-5" dirty="0">
                <a:latin typeface="Calibri"/>
                <a:cs typeface="Calibri"/>
              </a:rPr>
              <a:t>bien</a:t>
            </a:r>
            <a:r>
              <a:rPr sz="3600" spc="-45" dirty="0">
                <a:latin typeface="Calibri"/>
                <a:cs typeface="Calibri"/>
              </a:rPr>
              <a:t> </a:t>
            </a:r>
            <a:r>
              <a:rPr sz="3600" spc="-5" dirty="0">
                <a:latin typeface="Calibri"/>
                <a:cs typeface="Calibri"/>
              </a:rPr>
              <a:t>hecho</a:t>
            </a:r>
            <a:endParaRPr sz="3600">
              <a:latin typeface="Calibri"/>
              <a:cs typeface="Calibri"/>
            </a:endParaRPr>
          </a:p>
          <a:p>
            <a:pPr marL="1134110">
              <a:lnSpc>
                <a:spcPct val="100000"/>
              </a:lnSpc>
            </a:pPr>
            <a:r>
              <a:rPr sz="3600" b="1" spc="-10" dirty="0">
                <a:latin typeface="Calibri"/>
                <a:cs typeface="Calibri"/>
              </a:rPr>
              <a:t>porque</a:t>
            </a:r>
            <a:r>
              <a:rPr sz="3600" spc="-10" dirty="0">
                <a:latin typeface="Calibri"/>
                <a:cs typeface="Calibri"/>
              </a:rPr>
              <a:t>...</a:t>
            </a:r>
            <a:endParaRPr sz="3600">
              <a:latin typeface="Calibri"/>
              <a:cs typeface="Calibri"/>
            </a:endParaRPr>
          </a:p>
        </p:txBody>
      </p:sp>
      <p:sp>
        <p:nvSpPr>
          <p:cNvPr id="8" name="object 8"/>
          <p:cNvSpPr/>
          <p:nvPr/>
        </p:nvSpPr>
        <p:spPr>
          <a:xfrm>
            <a:off x="257885" y="1854483"/>
            <a:ext cx="5553075" cy="3208020"/>
          </a:xfrm>
          <a:custGeom>
            <a:avLst/>
            <a:gdLst/>
            <a:ahLst/>
            <a:cxnLst/>
            <a:rect l="l" t="t" r="r" b="b"/>
            <a:pathLst>
              <a:path w="5553075" h="3208020">
                <a:moveTo>
                  <a:pt x="456877" y="3207437"/>
                </a:moveTo>
                <a:lnTo>
                  <a:pt x="0" y="2097458"/>
                </a:lnTo>
                <a:lnTo>
                  <a:pt x="5095748" y="0"/>
                </a:lnTo>
                <a:lnTo>
                  <a:pt x="5552626" y="1109978"/>
                </a:lnTo>
                <a:lnTo>
                  <a:pt x="456877" y="3207437"/>
                </a:lnTo>
                <a:close/>
              </a:path>
            </a:pathLst>
          </a:custGeom>
          <a:solidFill>
            <a:srgbClr val="EDEDED"/>
          </a:solidFill>
        </p:spPr>
        <p:txBody>
          <a:bodyPr wrap="square" lIns="0" tIns="0" rIns="0" bIns="0" rtlCol="0"/>
          <a:lstStyle/>
          <a:p>
            <a:endParaRPr/>
          </a:p>
        </p:txBody>
      </p:sp>
      <p:sp>
        <p:nvSpPr>
          <p:cNvPr id="9" name="object 9"/>
          <p:cNvSpPr txBox="1"/>
          <p:nvPr/>
        </p:nvSpPr>
        <p:spPr>
          <a:xfrm rot="20280000">
            <a:off x="302504" y="3222397"/>
            <a:ext cx="4251216" cy="457200"/>
          </a:xfrm>
          <a:prstGeom prst="rect">
            <a:avLst/>
          </a:prstGeom>
        </p:spPr>
        <p:txBody>
          <a:bodyPr vert="horz" wrap="square" lIns="0" tIns="0" rIns="0" bIns="0" rtlCol="0">
            <a:spAutoFit/>
          </a:bodyPr>
          <a:lstStyle/>
          <a:p>
            <a:pPr>
              <a:lnSpc>
                <a:spcPts val="3529"/>
              </a:lnSpc>
            </a:pPr>
            <a:r>
              <a:rPr sz="3600" spc="-10" dirty="0">
                <a:latin typeface="Calibri"/>
                <a:cs typeface="Calibri"/>
              </a:rPr>
              <a:t>especific</a:t>
            </a:r>
            <a:r>
              <a:rPr sz="5400" spc="-15" baseline="1543" dirty="0">
                <a:latin typeface="Calibri"/>
                <a:cs typeface="Calibri"/>
              </a:rPr>
              <a:t>ar</a:t>
            </a:r>
            <a:r>
              <a:rPr sz="5400" spc="-75" baseline="1543" dirty="0">
                <a:latin typeface="Calibri"/>
                <a:cs typeface="Calibri"/>
              </a:rPr>
              <a:t> </a:t>
            </a:r>
            <a:r>
              <a:rPr sz="5400" spc="-7" baseline="1543" dirty="0">
                <a:latin typeface="Calibri"/>
                <a:cs typeface="Calibri"/>
              </a:rPr>
              <a:t>los</a:t>
            </a:r>
            <a:r>
              <a:rPr sz="5400" spc="-37" baseline="1543" dirty="0">
                <a:latin typeface="Calibri"/>
                <a:cs typeface="Calibri"/>
              </a:rPr>
              <a:t> </a:t>
            </a:r>
            <a:r>
              <a:rPr sz="5400" b="1" spc="-22" baseline="2314" dirty="0">
                <a:latin typeface="Calibri"/>
                <a:cs typeface="Calibri"/>
              </a:rPr>
              <a:t>logr</a:t>
            </a:r>
            <a:r>
              <a:rPr sz="5400" b="1" spc="-22" baseline="3086" dirty="0">
                <a:latin typeface="Calibri"/>
                <a:cs typeface="Calibri"/>
              </a:rPr>
              <a:t>os</a:t>
            </a:r>
            <a:r>
              <a:rPr sz="5400" b="1" spc="-82" baseline="3086" dirty="0">
                <a:latin typeface="Calibri"/>
                <a:cs typeface="Calibri"/>
              </a:rPr>
              <a:t> </a:t>
            </a:r>
            <a:r>
              <a:rPr sz="5400" b="1" baseline="3086" dirty="0">
                <a:latin typeface="Calibri"/>
                <a:cs typeface="Calibri"/>
              </a:rPr>
              <a:t>o</a:t>
            </a:r>
            <a:endParaRPr sz="5400" baseline="3086">
              <a:latin typeface="Calibri"/>
              <a:cs typeface="Calibri"/>
            </a:endParaRPr>
          </a:p>
        </p:txBody>
      </p:sp>
      <p:sp>
        <p:nvSpPr>
          <p:cNvPr id="10" name="object 10"/>
          <p:cNvSpPr txBox="1"/>
          <p:nvPr/>
        </p:nvSpPr>
        <p:spPr>
          <a:xfrm rot="20280000">
            <a:off x="506765" y="3704779"/>
            <a:ext cx="4381290" cy="457200"/>
          </a:xfrm>
          <a:prstGeom prst="rect">
            <a:avLst/>
          </a:prstGeom>
        </p:spPr>
        <p:txBody>
          <a:bodyPr vert="horz" wrap="square" lIns="0" tIns="0" rIns="0" bIns="0" rtlCol="0">
            <a:spAutoFit/>
          </a:bodyPr>
          <a:lstStyle/>
          <a:p>
            <a:pPr>
              <a:lnSpc>
                <a:spcPts val="3529"/>
              </a:lnSpc>
            </a:pPr>
            <a:r>
              <a:rPr sz="3600" b="1" spc="-20" dirty="0">
                <a:latin typeface="Calibri"/>
                <a:cs typeface="Calibri"/>
              </a:rPr>
              <a:t>aprendiz</a:t>
            </a:r>
            <a:r>
              <a:rPr sz="5400" b="1" spc="-30" baseline="1543" dirty="0">
                <a:latin typeface="Calibri"/>
                <a:cs typeface="Calibri"/>
              </a:rPr>
              <a:t>ajes</a:t>
            </a:r>
            <a:r>
              <a:rPr sz="5400" b="1" spc="-22" baseline="1543" dirty="0">
                <a:latin typeface="Calibri"/>
                <a:cs typeface="Calibri"/>
              </a:rPr>
              <a:t> </a:t>
            </a:r>
            <a:r>
              <a:rPr sz="5400" spc="-30" baseline="2314" dirty="0">
                <a:latin typeface="Calibri"/>
                <a:cs typeface="Calibri"/>
              </a:rPr>
              <a:t>obtenidos</a:t>
            </a:r>
            <a:endParaRPr sz="5400" baseline="2314">
              <a:latin typeface="Calibri"/>
              <a:cs typeface="Calibri"/>
            </a:endParaRPr>
          </a:p>
        </p:txBody>
      </p:sp>
      <p:sp>
        <p:nvSpPr>
          <p:cNvPr id="11" name="object 11"/>
          <p:cNvSpPr txBox="1"/>
          <p:nvPr/>
        </p:nvSpPr>
        <p:spPr>
          <a:xfrm>
            <a:off x="6602155" y="1749448"/>
            <a:ext cx="1288415" cy="1488440"/>
          </a:xfrm>
          <a:prstGeom prst="rect">
            <a:avLst/>
          </a:prstGeom>
        </p:spPr>
        <p:txBody>
          <a:bodyPr vert="horz" wrap="square" lIns="0" tIns="12700" rIns="0" bIns="0" rtlCol="0">
            <a:spAutoFit/>
          </a:bodyPr>
          <a:lstStyle/>
          <a:p>
            <a:pPr marL="12700">
              <a:lnSpc>
                <a:spcPct val="100000"/>
              </a:lnSpc>
              <a:spcBef>
                <a:spcPts val="100"/>
              </a:spcBef>
            </a:pPr>
            <a:r>
              <a:rPr sz="9600" b="1" spc="-5" dirty="0">
                <a:latin typeface="Calibri"/>
                <a:cs typeface="Calibri"/>
              </a:rPr>
              <a:t>C1</a:t>
            </a:r>
            <a:endParaRPr sz="9600">
              <a:latin typeface="Calibri"/>
              <a:cs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03511" y="18490"/>
            <a:ext cx="8785225" cy="1754505"/>
          </a:xfrm>
          <a:custGeom>
            <a:avLst/>
            <a:gdLst/>
            <a:ahLst/>
            <a:cxnLst/>
            <a:rect l="l" t="t" r="r" b="b"/>
            <a:pathLst>
              <a:path w="8785225" h="1754505">
                <a:moveTo>
                  <a:pt x="8784976" y="1754325"/>
                </a:moveTo>
                <a:lnTo>
                  <a:pt x="0" y="1754325"/>
                </a:lnTo>
                <a:lnTo>
                  <a:pt x="0" y="0"/>
                </a:lnTo>
                <a:lnTo>
                  <a:pt x="8784976" y="0"/>
                </a:lnTo>
                <a:lnTo>
                  <a:pt x="8784976" y="1754325"/>
                </a:lnTo>
                <a:close/>
              </a:path>
            </a:pathLst>
          </a:custGeom>
          <a:solidFill>
            <a:srgbClr val="EDEDED"/>
          </a:solidFill>
        </p:spPr>
        <p:txBody>
          <a:bodyPr wrap="square" lIns="0" tIns="0" rIns="0" bIns="0" rtlCol="0"/>
          <a:lstStyle/>
          <a:p>
            <a:endParaRPr/>
          </a:p>
        </p:txBody>
      </p:sp>
      <p:sp>
        <p:nvSpPr>
          <p:cNvPr id="3" name="object 3"/>
          <p:cNvSpPr txBox="1">
            <a:spLocks noGrp="1"/>
          </p:cNvSpPr>
          <p:nvPr>
            <p:ph type="title"/>
          </p:nvPr>
        </p:nvSpPr>
        <p:spPr>
          <a:xfrm>
            <a:off x="2632310" y="25601"/>
            <a:ext cx="6919595" cy="1671320"/>
          </a:xfrm>
          <a:prstGeom prst="rect">
            <a:avLst/>
          </a:prstGeom>
        </p:spPr>
        <p:txBody>
          <a:bodyPr vert="horz" wrap="square" lIns="0" tIns="12700" rIns="0" bIns="0" rtlCol="0">
            <a:spAutoFit/>
          </a:bodyPr>
          <a:lstStyle/>
          <a:p>
            <a:pPr marL="12700" marR="5080" algn="ctr">
              <a:lnSpc>
                <a:spcPct val="100000"/>
              </a:lnSpc>
              <a:spcBef>
                <a:spcPts val="100"/>
              </a:spcBef>
            </a:pPr>
            <a:r>
              <a:rPr sz="3600" b="1" spc="-30" dirty="0">
                <a:solidFill>
                  <a:srgbClr val="000000"/>
                </a:solidFill>
                <a:latin typeface="Calibri"/>
                <a:cs typeface="Calibri"/>
              </a:rPr>
              <a:t>RETROALIMENTACIÓN </a:t>
            </a:r>
            <a:r>
              <a:rPr sz="3600" b="1" spc="-25" dirty="0">
                <a:solidFill>
                  <a:srgbClr val="000000"/>
                </a:solidFill>
                <a:latin typeface="Calibri"/>
                <a:cs typeface="Calibri"/>
              </a:rPr>
              <a:t>DESCRIPTIVA: </a:t>
            </a:r>
            <a:r>
              <a:rPr sz="3600" b="1" spc="-800" dirty="0">
                <a:solidFill>
                  <a:srgbClr val="000000"/>
                </a:solidFill>
                <a:latin typeface="Calibri"/>
                <a:cs typeface="Calibri"/>
              </a:rPr>
              <a:t> </a:t>
            </a:r>
            <a:r>
              <a:rPr sz="3600" b="1" spc="-15" dirty="0">
                <a:solidFill>
                  <a:srgbClr val="0070C0"/>
                </a:solidFill>
                <a:latin typeface="Calibri"/>
                <a:cs typeface="Calibri"/>
              </a:rPr>
              <a:t>ESPECIFICANDO</a:t>
            </a:r>
            <a:r>
              <a:rPr sz="3600" b="1" spc="-10" dirty="0">
                <a:solidFill>
                  <a:srgbClr val="0070C0"/>
                </a:solidFill>
                <a:latin typeface="Calibri"/>
                <a:cs typeface="Calibri"/>
              </a:rPr>
              <a:t> </a:t>
            </a:r>
            <a:r>
              <a:rPr sz="3600" b="1" spc="-35" dirty="0">
                <a:solidFill>
                  <a:srgbClr val="0070C0"/>
                </a:solidFill>
                <a:latin typeface="Calibri"/>
                <a:cs typeface="Calibri"/>
              </a:rPr>
              <a:t>LO</a:t>
            </a:r>
            <a:r>
              <a:rPr sz="3600" b="1" spc="-10" dirty="0">
                <a:solidFill>
                  <a:srgbClr val="0070C0"/>
                </a:solidFill>
                <a:latin typeface="Calibri"/>
                <a:cs typeface="Calibri"/>
              </a:rPr>
              <a:t> </a:t>
            </a:r>
            <a:r>
              <a:rPr sz="3600" b="1" spc="-5" dirty="0">
                <a:solidFill>
                  <a:srgbClr val="0070C0"/>
                </a:solidFill>
                <a:latin typeface="Calibri"/>
                <a:cs typeface="Calibri"/>
              </a:rPr>
              <a:t>NO</a:t>
            </a:r>
            <a:r>
              <a:rPr sz="3600" b="1" spc="-15" dirty="0">
                <a:solidFill>
                  <a:srgbClr val="0070C0"/>
                </a:solidFill>
                <a:latin typeface="Calibri"/>
                <a:cs typeface="Calibri"/>
              </a:rPr>
              <a:t> LOGRADO</a:t>
            </a:r>
            <a:endParaRPr sz="3600">
              <a:latin typeface="Calibri"/>
              <a:cs typeface="Calibri"/>
            </a:endParaRPr>
          </a:p>
          <a:p>
            <a:pPr marL="5080" algn="ctr">
              <a:lnSpc>
                <a:spcPct val="100000"/>
              </a:lnSpc>
            </a:pPr>
            <a:r>
              <a:rPr sz="3600" b="1" dirty="0">
                <a:solidFill>
                  <a:srgbClr val="0070C0"/>
                </a:solidFill>
                <a:latin typeface="Calibri"/>
                <a:cs typeface="Calibri"/>
              </a:rPr>
              <a:t>O</a:t>
            </a:r>
            <a:r>
              <a:rPr sz="3600" b="1" spc="-25" dirty="0">
                <a:solidFill>
                  <a:srgbClr val="0070C0"/>
                </a:solidFill>
                <a:latin typeface="Calibri"/>
                <a:cs typeface="Calibri"/>
              </a:rPr>
              <a:t> </a:t>
            </a:r>
            <a:r>
              <a:rPr sz="3600" b="1" spc="-5" dirty="0">
                <a:solidFill>
                  <a:srgbClr val="0070C0"/>
                </a:solidFill>
                <a:latin typeface="Calibri"/>
                <a:cs typeface="Calibri"/>
              </a:rPr>
              <a:t>EL</a:t>
            </a:r>
            <a:r>
              <a:rPr sz="3600" b="1" spc="-25" dirty="0">
                <a:solidFill>
                  <a:srgbClr val="0070C0"/>
                </a:solidFill>
                <a:latin typeface="Calibri"/>
                <a:cs typeface="Calibri"/>
              </a:rPr>
              <a:t> </a:t>
            </a:r>
            <a:r>
              <a:rPr sz="3600" b="1" spc="-5" dirty="0">
                <a:solidFill>
                  <a:srgbClr val="0070C0"/>
                </a:solidFill>
                <a:latin typeface="Calibri"/>
                <a:cs typeface="Calibri"/>
              </a:rPr>
              <a:t>MODO</a:t>
            </a:r>
            <a:r>
              <a:rPr sz="3600" b="1" spc="-20" dirty="0">
                <a:solidFill>
                  <a:srgbClr val="0070C0"/>
                </a:solidFill>
                <a:latin typeface="Calibri"/>
                <a:cs typeface="Calibri"/>
              </a:rPr>
              <a:t> </a:t>
            </a:r>
            <a:r>
              <a:rPr sz="3600" b="1" spc="-5" dirty="0">
                <a:solidFill>
                  <a:srgbClr val="0070C0"/>
                </a:solidFill>
                <a:latin typeface="Calibri"/>
                <a:cs typeface="Calibri"/>
              </a:rPr>
              <a:t>DE</a:t>
            </a:r>
            <a:r>
              <a:rPr sz="3600" b="1" spc="-25" dirty="0">
                <a:solidFill>
                  <a:srgbClr val="0070C0"/>
                </a:solidFill>
                <a:latin typeface="Calibri"/>
                <a:cs typeface="Calibri"/>
              </a:rPr>
              <a:t> </a:t>
            </a:r>
            <a:r>
              <a:rPr sz="3600" b="1" spc="-5" dirty="0">
                <a:solidFill>
                  <a:srgbClr val="0070C0"/>
                </a:solidFill>
                <a:latin typeface="Calibri"/>
                <a:cs typeface="Calibri"/>
              </a:rPr>
              <a:t>MEJORAR</a:t>
            </a:r>
            <a:endParaRPr sz="3600">
              <a:latin typeface="Calibri"/>
              <a:cs typeface="Calibri"/>
            </a:endParaRPr>
          </a:p>
        </p:txBody>
      </p:sp>
      <p:sp>
        <p:nvSpPr>
          <p:cNvPr id="4" name="object 4"/>
          <p:cNvSpPr/>
          <p:nvPr/>
        </p:nvSpPr>
        <p:spPr>
          <a:xfrm>
            <a:off x="451413" y="1762370"/>
            <a:ext cx="3907154" cy="2812415"/>
          </a:xfrm>
          <a:custGeom>
            <a:avLst/>
            <a:gdLst/>
            <a:ahLst/>
            <a:cxnLst/>
            <a:rect l="l" t="t" r="r" b="b"/>
            <a:pathLst>
              <a:path w="3907154" h="2812415">
                <a:moveTo>
                  <a:pt x="555007" y="2812196"/>
                </a:moveTo>
                <a:lnTo>
                  <a:pt x="0" y="1747886"/>
                </a:lnTo>
                <a:lnTo>
                  <a:pt x="3351838" y="0"/>
                </a:lnTo>
                <a:lnTo>
                  <a:pt x="3906845" y="1064310"/>
                </a:lnTo>
                <a:lnTo>
                  <a:pt x="555007" y="2812196"/>
                </a:lnTo>
                <a:close/>
              </a:path>
            </a:pathLst>
          </a:custGeom>
          <a:solidFill>
            <a:srgbClr val="FFFF99"/>
          </a:solidFill>
        </p:spPr>
        <p:txBody>
          <a:bodyPr wrap="square" lIns="0" tIns="0" rIns="0" bIns="0" rtlCol="0"/>
          <a:lstStyle/>
          <a:p>
            <a:endParaRPr/>
          </a:p>
        </p:txBody>
      </p:sp>
      <p:sp>
        <p:nvSpPr>
          <p:cNvPr id="5" name="object 5"/>
          <p:cNvSpPr txBox="1"/>
          <p:nvPr/>
        </p:nvSpPr>
        <p:spPr>
          <a:xfrm rot="19980000">
            <a:off x="514713" y="2910910"/>
            <a:ext cx="2864378" cy="457200"/>
          </a:xfrm>
          <a:prstGeom prst="rect">
            <a:avLst/>
          </a:prstGeom>
        </p:spPr>
        <p:txBody>
          <a:bodyPr vert="horz" wrap="square" lIns="0" tIns="0" rIns="0" bIns="0" rtlCol="0">
            <a:spAutoFit/>
          </a:bodyPr>
          <a:lstStyle/>
          <a:p>
            <a:pPr>
              <a:lnSpc>
                <a:spcPts val="3525"/>
              </a:lnSpc>
            </a:pPr>
            <a:r>
              <a:rPr sz="3600" b="1" spc="-5" dirty="0">
                <a:latin typeface="Calibri"/>
                <a:cs typeface="Calibri"/>
              </a:rPr>
              <a:t>lo</a:t>
            </a:r>
            <a:r>
              <a:rPr sz="3600" b="1" spc="-80" dirty="0">
                <a:latin typeface="Calibri"/>
                <a:cs typeface="Calibri"/>
              </a:rPr>
              <a:t> </a:t>
            </a:r>
            <a:r>
              <a:rPr sz="3600" b="1" spc="-5" dirty="0">
                <a:latin typeface="Calibri"/>
                <a:cs typeface="Calibri"/>
              </a:rPr>
              <a:t>que</a:t>
            </a:r>
            <a:r>
              <a:rPr sz="3600" b="1" spc="-55" dirty="0">
                <a:latin typeface="Calibri"/>
                <a:cs typeface="Calibri"/>
              </a:rPr>
              <a:t> </a:t>
            </a:r>
            <a:r>
              <a:rPr sz="5400" spc="-22" baseline="1543" dirty="0">
                <a:latin typeface="Calibri"/>
                <a:cs typeface="Calibri"/>
              </a:rPr>
              <a:t>necesit</a:t>
            </a:r>
            <a:r>
              <a:rPr sz="5400" spc="-22" baseline="3086" dirty="0">
                <a:latin typeface="Calibri"/>
                <a:cs typeface="Calibri"/>
              </a:rPr>
              <a:t>a</a:t>
            </a:r>
            <a:endParaRPr sz="5400" baseline="3086">
              <a:latin typeface="Calibri"/>
              <a:cs typeface="Calibri"/>
            </a:endParaRPr>
          </a:p>
        </p:txBody>
      </p:sp>
      <p:sp>
        <p:nvSpPr>
          <p:cNvPr id="6" name="object 6"/>
          <p:cNvSpPr txBox="1"/>
          <p:nvPr/>
        </p:nvSpPr>
        <p:spPr>
          <a:xfrm rot="19980000">
            <a:off x="1294421" y="3216257"/>
            <a:ext cx="2507110" cy="457200"/>
          </a:xfrm>
          <a:prstGeom prst="rect">
            <a:avLst/>
          </a:prstGeom>
        </p:spPr>
        <p:txBody>
          <a:bodyPr vert="horz" wrap="square" lIns="0" tIns="0" rIns="0" bIns="0" rtlCol="0">
            <a:spAutoFit/>
          </a:bodyPr>
          <a:lstStyle/>
          <a:p>
            <a:pPr>
              <a:lnSpc>
                <a:spcPts val="3510"/>
              </a:lnSpc>
            </a:pPr>
            <a:r>
              <a:rPr sz="3600" spc="-5" dirty="0">
                <a:latin typeface="Calibri"/>
                <a:cs typeface="Calibri"/>
              </a:rPr>
              <a:t>ser</a:t>
            </a:r>
            <a:r>
              <a:rPr sz="3600" spc="-130" dirty="0">
                <a:latin typeface="Calibri"/>
                <a:cs typeface="Calibri"/>
              </a:rPr>
              <a:t> </a:t>
            </a:r>
            <a:r>
              <a:rPr sz="3600" spc="-20" dirty="0">
                <a:latin typeface="Calibri"/>
                <a:cs typeface="Calibri"/>
              </a:rPr>
              <a:t>mejor</a:t>
            </a:r>
            <a:r>
              <a:rPr sz="5400" spc="-30" baseline="2314" dirty="0">
                <a:latin typeface="Calibri"/>
                <a:cs typeface="Calibri"/>
              </a:rPr>
              <a:t>ado</a:t>
            </a:r>
            <a:endParaRPr sz="5400" baseline="2314">
              <a:latin typeface="Calibri"/>
              <a:cs typeface="Calibri"/>
            </a:endParaRPr>
          </a:p>
        </p:txBody>
      </p:sp>
      <p:sp>
        <p:nvSpPr>
          <p:cNvPr id="7" name="object 7"/>
          <p:cNvSpPr/>
          <p:nvPr/>
        </p:nvSpPr>
        <p:spPr>
          <a:xfrm>
            <a:off x="6878053" y="1780876"/>
            <a:ext cx="5121275" cy="4071620"/>
          </a:xfrm>
          <a:custGeom>
            <a:avLst/>
            <a:gdLst/>
            <a:ahLst/>
            <a:cxnLst/>
            <a:rect l="l" t="t" r="r" b="b"/>
            <a:pathLst>
              <a:path w="5121275" h="4071620">
                <a:moveTo>
                  <a:pt x="4114223" y="4071279"/>
                </a:moveTo>
                <a:lnTo>
                  <a:pt x="0" y="2077200"/>
                </a:lnTo>
                <a:lnTo>
                  <a:pt x="1006776" y="0"/>
                </a:lnTo>
                <a:lnTo>
                  <a:pt x="5120999" y="1994079"/>
                </a:lnTo>
                <a:lnTo>
                  <a:pt x="4114223" y="4071279"/>
                </a:lnTo>
                <a:close/>
              </a:path>
            </a:pathLst>
          </a:custGeom>
          <a:solidFill>
            <a:srgbClr val="FFFFCC"/>
          </a:solidFill>
        </p:spPr>
        <p:txBody>
          <a:bodyPr wrap="square" lIns="0" tIns="0" rIns="0" bIns="0" rtlCol="0"/>
          <a:lstStyle/>
          <a:p>
            <a:endParaRPr/>
          </a:p>
        </p:txBody>
      </p:sp>
      <p:sp>
        <p:nvSpPr>
          <p:cNvPr id="8" name="object 8"/>
          <p:cNvSpPr txBox="1"/>
          <p:nvPr/>
        </p:nvSpPr>
        <p:spPr>
          <a:xfrm rot="1500000">
            <a:off x="7701865" y="2874642"/>
            <a:ext cx="4159687" cy="457200"/>
          </a:xfrm>
          <a:prstGeom prst="rect">
            <a:avLst/>
          </a:prstGeom>
        </p:spPr>
        <p:txBody>
          <a:bodyPr vert="horz" wrap="square" lIns="0" tIns="0" rIns="0" bIns="0" rtlCol="0">
            <a:spAutoFit/>
          </a:bodyPr>
          <a:lstStyle/>
          <a:p>
            <a:pPr>
              <a:lnSpc>
                <a:spcPts val="3540"/>
              </a:lnSpc>
            </a:pPr>
            <a:r>
              <a:rPr sz="5400" spc="-7" baseline="5401" dirty="0">
                <a:latin typeface="Calibri"/>
                <a:cs typeface="Calibri"/>
              </a:rPr>
              <a:t>los</a:t>
            </a:r>
            <a:r>
              <a:rPr sz="5400" spc="-142" baseline="5401" dirty="0">
                <a:latin typeface="Calibri"/>
                <a:cs typeface="Calibri"/>
              </a:rPr>
              <a:t> </a:t>
            </a:r>
            <a:r>
              <a:rPr sz="5400" spc="-75" baseline="4629" dirty="0">
                <a:latin typeface="Calibri"/>
                <a:cs typeface="Calibri"/>
              </a:rPr>
              <a:t>er</a:t>
            </a:r>
            <a:r>
              <a:rPr sz="5400" spc="-75" baseline="3858" dirty="0">
                <a:latin typeface="Calibri"/>
                <a:cs typeface="Calibri"/>
              </a:rPr>
              <a:t>ro</a:t>
            </a:r>
            <a:r>
              <a:rPr sz="5400" spc="-75" baseline="3086" dirty="0">
                <a:latin typeface="Calibri"/>
                <a:cs typeface="Calibri"/>
              </a:rPr>
              <a:t>res</a:t>
            </a:r>
            <a:r>
              <a:rPr sz="5400" spc="-82" baseline="3086" dirty="0">
                <a:latin typeface="Calibri"/>
                <a:cs typeface="Calibri"/>
              </a:rPr>
              <a:t> </a:t>
            </a:r>
            <a:r>
              <a:rPr sz="5400" b="1" spc="-7" baseline="1543" dirty="0">
                <a:latin typeface="Calibri"/>
                <a:cs typeface="Calibri"/>
              </a:rPr>
              <a:t>del</a:t>
            </a:r>
            <a:r>
              <a:rPr sz="5400" b="1" spc="-142" baseline="1543" dirty="0">
                <a:latin typeface="Calibri"/>
                <a:cs typeface="Calibri"/>
              </a:rPr>
              <a:t> </a:t>
            </a:r>
            <a:r>
              <a:rPr sz="3600" b="1" spc="-30" dirty="0">
                <a:latin typeface="Calibri"/>
                <a:cs typeface="Calibri"/>
              </a:rPr>
              <a:t>trabajo</a:t>
            </a:r>
            <a:endParaRPr sz="3600">
              <a:latin typeface="Calibri"/>
              <a:cs typeface="Calibri"/>
            </a:endParaRPr>
          </a:p>
        </p:txBody>
      </p:sp>
      <p:sp>
        <p:nvSpPr>
          <p:cNvPr id="9" name="object 9"/>
          <p:cNvSpPr txBox="1"/>
          <p:nvPr/>
        </p:nvSpPr>
        <p:spPr>
          <a:xfrm rot="1500000">
            <a:off x="7475532" y="3367759"/>
            <a:ext cx="4131286" cy="457200"/>
          </a:xfrm>
          <a:prstGeom prst="rect">
            <a:avLst/>
          </a:prstGeom>
        </p:spPr>
        <p:txBody>
          <a:bodyPr vert="horz" wrap="square" lIns="0" tIns="0" rIns="0" bIns="0" rtlCol="0">
            <a:spAutoFit/>
          </a:bodyPr>
          <a:lstStyle/>
          <a:p>
            <a:pPr>
              <a:lnSpc>
                <a:spcPts val="3504"/>
              </a:lnSpc>
            </a:pPr>
            <a:r>
              <a:rPr sz="5400" spc="-52" baseline="5401" dirty="0">
                <a:latin typeface="Calibri"/>
                <a:cs typeface="Calibri"/>
              </a:rPr>
              <a:t>r</a:t>
            </a:r>
            <a:r>
              <a:rPr sz="5400" spc="-52" baseline="4629" dirty="0">
                <a:latin typeface="Calibri"/>
                <a:cs typeface="Calibri"/>
              </a:rPr>
              <a:t>eali</a:t>
            </a:r>
            <a:r>
              <a:rPr sz="5400" spc="-52" baseline="3858" dirty="0">
                <a:latin typeface="Calibri"/>
                <a:cs typeface="Calibri"/>
              </a:rPr>
              <a:t>z</a:t>
            </a:r>
            <a:r>
              <a:rPr sz="5400" spc="-52" baseline="3086" dirty="0">
                <a:latin typeface="Calibri"/>
                <a:cs typeface="Calibri"/>
              </a:rPr>
              <a:t>ado</a:t>
            </a:r>
            <a:r>
              <a:rPr sz="5400" spc="-97" baseline="3086" dirty="0">
                <a:latin typeface="Calibri"/>
                <a:cs typeface="Calibri"/>
              </a:rPr>
              <a:t> </a:t>
            </a:r>
            <a:r>
              <a:rPr sz="5400" baseline="1543" dirty="0">
                <a:latin typeface="Calibri"/>
                <a:cs typeface="Calibri"/>
              </a:rPr>
              <a:t>y</a:t>
            </a:r>
            <a:r>
              <a:rPr sz="5400" spc="-104" baseline="1543" dirty="0">
                <a:latin typeface="Calibri"/>
                <a:cs typeface="Calibri"/>
              </a:rPr>
              <a:t> </a:t>
            </a:r>
            <a:r>
              <a:rPr sz="5400" spc="-7" baseline="1543" dirty="0">
                <a:latin typeface="Calibri"/>
                <a:cs typeface="Calibri"/>
              </a:rPr>
              <a:t>su</a:t>
            </a:r>
            <a:r>
              <a:rPr sz="5400" spc="-112" baseline="1543" dirty="0">
                <a:latin typeface="Calibri"/>
                <a:cs typeface="Calibri"/>
              </a:rPr>
              <a:t> </a:t>
            </a:r>
            <a:r>
              <a:rPr sz="3600" spc="-20" dirty="0">
                <a:latin typeface="Calibri"/>
                <a:cs typeface="Calibri"/>
              </a:rPr>
              <a:t>relación</a:t>
            </a:r>
            <a:endParaRPr sz="3600">
              <a:latin typeface="Calibri"/>
              <a:cs typeface="Calibri"/>
            </a:endParaRPr>
          </a:p>
        </p:txBody>
      </p:sp>
      <p:sp>
        <p:nvSpPr>
          <p:cNvPr id="10" name="object 10"/>
          <p:cNvSpPr txBox="1"/>
          <p:nvPr/>
        </p:nvSpPr>
        <p:spPr>
          <a:xfrm rot="1500000">
            <a:off x="7420430" y="3862420"/>
            <a:ext cx="3766730" cy="457200"/>
          </a:xfrm>
          <a:prstGeom prst="rect">
            <a:avLst/>
          </a:prstGeom>
        </p:spPr>
        <p:txBody>
          <a:bodyPr vert="horz" wrap="square" lIns="0" tIns="0" rIns="0" bIns="0" rtlCol="0">
            <a:spAutoFit/>
          </a:bodyPr>
          <a:lstStyle/>
          <a:p>
            <a:pPr>
              <a:lnSpc>
                <a:spcPts val="3435"/>
              </a:lnSpc>
            </a:pPr>
            <a:r>
              <a:rPr sz="5400" spc="-52" baseline="3858" dirty="0">
                <a:latin typeface="Calibri"/>
                <a:cs typeface="Calibri"/>
              </a:rPr>
              <a:t>c</a:t>
            </a:r>
            <a:r>
              <a:rPr sz="5400" spc="-52" baseline="3086" dirty="0">
                <a:latin typeface="Calibri"/>
                <a:cs typeface="Calibri"/>
              </a:rPr>
              <a:t>on</a:t>
            </a:r>
            <a:r>
              <a:rPr sz="5400" spc="-127" baseline="3086" dirty="0">
                <a:latin typeface="Calibri"/>
                <a:cs typeface="Calibri"/>
              </a:rPr>
              <a:t> </a:t>
            </a:r>
            <a:r>
              <a:rPr sz="5400" spc="-7" baseline="2314" dirty="0">
                <a:latin typeface="Calibri"/>
                <a:cs typeface="Calibri"/>
              </a:rPr>
              <a:t>los</a:t>
            </a:r>
            <a:r>
              <a:rPr sz="5400" spc="-150" baseline="2314" dirty="0">
                <a:latin typeface="Calibri"/>
                <a:cs typeface="Calibri"/>
              </a:rPr>
              <a:t> </a:t>
            </a:r>
            <a:r>
              <a:rPr sz="3600" spc="-30" dirty="0">
                <a:latin typeface="Calibri"/>
                <a:cs typeface="Calibri"/>
              </a:rPr>
              <a:t>aprendi</a:t>
            </a:r>
            <a:r>
              <a:rPr sz="5400" spc="-44" baseline="-1543" dirty="0">
                <a:latin typeface="Calibri"/>
                <a:cs typeface="Calibri"/>
              </a:rPr>
              <a:t>zajes</a:t>
            </a:r>
            <a:endParaRPr sz="5400" baseline="-1543">
              <a:latin typeface="Calibri"/>
              <a:cs typeface="Calibri"/>
            </a:endParaRPr>
          </a:p>
        </p:txBody>
      </p:sp>
      <p:sp>
        <p:nvSpPr>
          <p:cNvPr id="11" name="object 11"/>
          <p:cNvSpPr txBox="1"/>
          <p:nvPr/>
        </p:nvSpPr>
        <p:spPr>
          <a:xfrm>
            <a:off x="2587113" y="4528876"/>
            <a:ext cx="4572000" cy="1754505"/>
          </a:xfrm>
          <a:prstGeom prst="rect">
            <a:avLst/>
          </a:prstGeom>
          <a:solidFill>
            <a:srgbClr val="FFFF00"/>
          </a:solidFill>
        </p:spPr>
        <p:txBody>
          <a:bodyPr vert="horz" wrap="square" lIns="0" tIns="19685" rIns="0" bIns="0" rtlCol="0">
            <a:spAutoFit/>
          </a:bodyPr>
          <a:lstStyle/>
          <a:p>
            <a:pPr marL="190500" marR="184785" algn="ctr">
              <a:lnSpc>
                <a:spcPct val="100000"/>
              </a:lnSpc>
              <a:spcBef>
                <a:spcPts val="155"/>
              </a:spcBef>
            </a:pPr>
            <a:r>
              <a:rPr sz="3600" spc="-25" dirty="0">
                <a:latin typeface="Calibri"/>
                <a:cs typeface="Calibri"/>
              </a:rPr>
              <a:t>para</a:t>
            </a:r>
            <a:r>
              <a:rPr sz="3600" spc="-20" dirty="0">
                <a:latin typeface="Calibri"/>
                <a:cs typeface="Calibri"/>
              </a:rPr>
              <a:t> </a:t>
            </a:r>
            <a:r>
              <a:rPr sz="3600" spc="-10" dirty="0">
                <a:latin typeface="Calibri"/>
                <a:cs typeface="Calibri"/>
              </a:rPr>
              <a:t>especificar</a:t>
            </a:r>
            <a:r>
              <a:rPr sz="3600" spc="-20" dirty="0">
                <a:latin typeface="Calibri"/>
                <a:cs typeface="Calibri"/>
              </a:rPr>
              <a:t> </a:t>
            </a:r>
            <a:r>
              <a:rPr sz="3600" spc="-5" dirty="0">
                <a:latin typeface="Calibri"/>
                <a:cs typeface="Calibri"/>
              </a:rPr>
              <a:t>lo</a:t>
            </a:r>
            <a:r>
              <a:rPr sz="3600" spc="5" dirty="0">
                <a:latin typeface="Calibri"/>
                <a:cs typeface="Calibri"/>
              </a:rPr>
              <a:t> </a:t>
            </a:r>
            <a:r>
              <a:rPr sz="3600" b="1" spc="-5" dirty="0">
                <a:latin typeface="Calibri"/>
                <a:cs typeface="Calibri"/>
              </a:rPr>
              <a:t>que </a:t>
            </a:r>
            <a:r>
              <a:rPr sz="3600" b="1" spc="-800" dirty="0">
                <a:latin typeface="Calibri"/>
                <a:cs typeface="Calibri"/>
              </a:rPr>
              <a:t> </a:t>
            </a:r>
            <a:r>
              <a:rPr sz="3600" b="1" spc="-5" dirty="0">
                <a:latin typeface="Calibri"/>
                <a:cs typeface="Calibri"/>
              </a:rPr>
              <a:t>se puede </a:t>
            </a:r>
            <a:r>
              <a:rPr sz="3600" b="1" spc="-10" dirty="0">
                <a:latin typeface="Calibri"/>
                <a:cs typeface="Calibri"/>
              </a:rPr>
              <a:t>aprender </a:t>
            </a:r>
            <a:r>
              <a:rPr sz="3600" spc="-5" dirty="0">
                <a:latin typeface="Calibri"/>
                <a:cs typeface="Calibri"/>
              </a:rPr>
              <a:t>de </a:t>
            </a:r>
            <a:r>
              <a:rPr sz="3600" spc="-800" dirty="0">
                <a:latin typeface="Calibri"/>
                <a:cs typeface="Calibri"/>
              </a:rPr>
              <a:t> </a:t>
            </a:r>
            <a:r>
              <a:rPr sz="3600" spc="-5" dirty="0">
                <a:latin typeface="Calibri"/>
                <a:cs typeface="Calibri"/>
              </a:rPr>
              <a:t>una</a:t>
            </a:r>
            <a:r>
              <a:rPr sz="3600" spc="-15" dirty="0">
                <a:latin typeface="Calibri"/>
                <a:cs typeface="Calibri"/>
              </a:rPr>
              <a:t> </a:t>
            </a:r>
            <a:r>
              <a:rPr sz="3600" dirty="0">
                <a:latin typeface="Calibri"/>
                <a:cs typeface="Calibri"/>
              </a:rPr>
              <a:t>actividad</a:t>
            </a:r>
            <a:endParaRPr sz="3600">
              <a:latin typeface="Calibri"/>
              <a:cs typeface="Calibri"/>
            </a:endParaRPr>
          </a:p>
        </p:txBody>
      </p:sp>
      <p:sp>
        <p:nvSpPr>
          <p:cNvPr id="12" name="object 12"/>
          <p:cNvSpPr txBox="1"/>
          <p:nvPr/>
        </p:nvSpPr>
        <p:spPr>
          <a:xfrm>
            <a:off x="5227284" y="2372804"/>
            <a:ext cx="1288415" cy="1488440"/>
          </a:xfrm>
          <a:prstGeom prst="rect">
            <a:avLst/>
          </a:prstGeom>
        </p:spPr>
        <p:txBody>
          <a:bodyPr vert="horz" wrap="square" lIns="0" tIns="12700" rIns="0" bIns="0" rtlCol="0">
            <a:spAutoFit/>
          </a:bodyPr>
          <a:lstStyle/>
          <a:p>
            <a:pPr marL="12700">
              <a:lnSpc>
                <a:spcPct val="100000"/>
              </a:lnSpc>
              <a:spcBef>
                <a:spcPts val="100"/>
              </a:spcBef>
            </a:pPr>
            <a:r>
              <a:rPr sz="9600" b="1" spc="-5" dirty="0">
                <a:latin typeface="Calibri"/>
                <a:cs typeface="Calibri"/>
              </a:rPr>
              <a:t>C2</a:t>
            </a:r>
            <a:endParaRPr sz="9600">
              <a:latin typeface="Calibri"/>
              <a:cs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7191"/>
            <a:ext cx="10340340" cy="1200785"/>
          </a:xfrm>
          <a:custGeom>
            <a:avLst/>
            <a:gdLst/>
            <a:ahLst/>
            <a:cxnLst/>
            <a:rect l="l" t="t" r="r" b="b"/>
            <a:pathLst>
              <a:path w="10340340" h="1200785">
                <a:moveTo>
                  <a:pt x="10339753" y="1200328"/>
                </a:moveTo>
                <a:lnTo>
                  <a:pt x="0" y="1200328"/>
                </a:lnTo>
                <a:lnTo>
                  <a:pt x="0" y="0"/>
                </a:lnTo>
                <a:lnTo>
                  <a:pt x="10339753" y="0"/>
                </a:lnTo>
                <a:lnTo>
                  <a:pt x="10339753" y="1200328"/>
                </a:lnTo>
                <a:close/>
              </a:path>
            </a:pathLst>
          </a:custGeom>
          <a:solidFill>
            <a:srgbClr val="FFD966"/>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582420" marR="5080" indent="-246379">
              <a:lnSpc>
                <a:spcPct val="100000"/>
              </a:lnSpc>
              <a:spcBef>
                <a:spcPts val="100"/>
              </a:spcBef>
            </a:pPr>
            <a:r>
              <a:rPr sz="3600" b="1" spc="-30" dirty="0">
                <a:solidFill>
                  <a:srgbClr val="000000"/>
                </a:solidFill>
                <a:latin typeface="Calibri"/>
                <a:cs typeface="Calibri"/>
              </a:rPr>
              <a:t>RETROALIMENTACIÓN </a:t>
            </a:r>
            <a:r>
              <a:rPr sz="3600" b="1" spc="-25" dirty="0">
                <a:solidFill>
                  <a:srgbClr val="000000"/>
                </a:solidFill>
                <a:latin typeface="Calibri"/>
                <a:cs typeface="Calibri"/>
              </a:rPr>
              <a:t>DESCRIPTIVA: </a:t>
            </a:r>
            <a:r>
              <a:rPr sz="3600" b="1" spc="-800" dirty="0">
                <a:solidFill>
                  <a:srgbClr val="000000"/>
                </a:solidFill>
                <a:latin typeface="Calibri"/>
                <a:cs typeface="Calibri"/>
              </a:rPr>
              <a:t> </a:t>
            </a:r>
            <a:r>
              <a:rPr sz="3600" b="1" spc="-10" dirty="0">
                <a:solidFill>
                  <a:srgbClr val="000000"/>
                </a:solidFill>
                <a:latin typeface="Calibri"/>
                <a:cs typeface="Calibri"/>
              </a:rPr>
              <a:t>CONSTRUYENDO</a:t>
            </a:r>
            <a:r>
              <a:rPr sz="3600" b="1" spc="-20" dirty="0">
                <a:solidFill>
                  <a:srgbClr val="000000"/>
                </a:solidFill>
                <a:latin typeface="Calibri"/>
                <a:cs typeface="Calibri"/>
              </a:rPr>
              <a:t> </a:t>
            </a:r>
            <a:r>
              <a:rPr sz="3600" b="1" spc="-5" dirty="0">
                <a:solidFill>
                  <a:srgbClr val="000000"/>
                </a:solidFill>
                <a:latin typeface="Calibri"/>
                <a:cs typeface="Calibri"/>
              </a:rPr>
              <a:t>EL</a:t>
            </a:r>
            <a:r>
              <a:rPr sz="3600" b="1" spc="-25" dirty="0">
                <a:solidFill>
                  <a:srgbClr val="000000"/>
                </a:solidFill>
                <a:latin typeface="Calibri"/>
                <a:cs typeface="Calibri"/>
              </a:rPr>
              <a:t> </a:t>
            </a:r>
            <a:r>
              <a:rPr sz="3600" b="1" spc="-5" dirty="0">
                <a:solidFill>
                  <a:srgbClr val="000000"/>
                </a:solidFill>
                <a:latin typeface="Calibri"/>
                <a:cs typeface="Calibri"/>
              </a:rPr>
              <a:t>APRENDIZAJE</a:t>
            </a:r>
            <a:endParaRPr sz="3600">
              <a:latin typeface="Calibri"/>
              <a:cs typeface="Calibri"/>
            </a:endParaRPr>
          </a:p>
        </p:txBody>
      </p:sp>
      <p:sp>
        <p:nvSpPr>
          <p:cNvPr id="4" name="object 4"/>
          <p:cNvSpPr txBox="1"/>
          <p:nvPr/>
        </p:nvSpPr>
        <p:spPr>
          <a:xfrm>
            <a:off x="4938707" y="1719102"/>
            <a:ext cx="6010910" cy="646430"/>
          </a:xfrm>
          <a:prstGeom prst="rect">
            <a:avLst/>
          </a:prstGeom>
          <a:solidFill>
            <a:srgbClr val="FFF1CC"/>
          </a:solidFill>
        </p:spPr>
        <p:txBody>
          <a:bodyPr vert="horz" wrap="square" lIns="0" tIns="19685" rIns="0" bIns="0" rtlCol="0">
            <a:spAutoFit/>
          </a:bodyPr>
          <a:lstStyle/>
          <a:p>
            <a:pPr marL="85725">
              <a:lnSpc>
                <a:spcPct val="100000"/>
              </a:lnSpc>
              <a:spcBef>
                <a:spcPts val="155"/>
              </a:spcBef>
            </a:pPr>
            <a:r>
              <a:rPr sz="3600" b="1" spc="-5" dirty="0">
                <a:latin typeface="Calibri"/>
                <a:cs typeface="Calibri"/>
              </a:rPr>
              <a:t>DOCENTE</a:t>
            </a:r>
            <a:r>
              <a:rPr sz="3600" b="1" spc="-30" dirty="0">
                <a:latin typeface="Calibri"/>
                <a:cs typeface="Calibri"/>
              </a:rPr>
              <a:t> </a:t>
            </a:r>
            <a:r>
              <a:rPr sz="3600" b="1" dirty="0">
                <a:latin typeface="Calibri"/>
                <a:cs typeface="Calibri"/>
              </a:rPr>
              <a:t>=</a:t>
            </a:r>
            <a:r>
              <a:rPr sz="3600" b="1" spc="-25" dirty="0">
                <a:latin typeface="Calibri"/>
                <a:cs typeface="Calibri"/>
              </a:rPr>
              <a:t> </a:t>
            </a:r>
            <a:r>
              <a:rPr sz="3600" b="1" spc="-55" dirty="0">
                <a:latin typeface="Calibri"/>
                <a:cs typeface="Calibri"/>
              </a:rPr>
              <a:t>FACILITADOR</a:t>
            </a:r>
            <a:endParaRPr sz="3600">
              <a:latin typeface="Calibri"/>
              <a:cs typeface="Calibri"/>
            </a:endParaRPr>
          </a:p>
        </p:txBody>
      </p:sp>
      <p:sp>
        <p:nvSpPr>
          <p:cNvPr id="5" name="object 5"/>
          <p:cNvSpPr txBox="1"/>
          <p:nvPr/>
        </p:nvSpPr>
        <p:spPr>
          <a:xfrm>
            <a:off x="823255" y="2925090"/>
            <a:ext cx="10833735" cy="3926840"/>
          </a:xfrm>
          <a:prstGeom prst="rect">
            <a:avLst/>
          </a:prstGeom>
        </p:spPr>
        <p:txBody>
          <a:bodyPr vert="horz" wrap="square" lIns="0" tIns="12700" rIns="0" bIns="0" rtlCol="0">
            <a:spAutoFit/>
          </a:bodyPr>
          <a:lstStyle/>
          <a:p>
            <a:pPr marL="12065" marR="5080" algn="ctr">
              <a:lnSpc>
                <a:spcPct val="100000"/>
              </a:lnSpc>
              <a:spcBef>
                <a:spcPts val="100"/>
              </a:spcBef>
            </a:pPr>
            <a:r>
              <a:rPr sz="3200" b="1" spc="-10" dirty="0">
                <a:latin typeface="Calibri"/>
                <a:cs typeface="Calibri"/>
              </a:rPr>
              <a:t>Implica</a:t>
            </a:r>
            <a:r>
              <a:rPr sz="3200" b="1" spc="-5" dirty="0">
                <a:latin typeface="Calibri"/>
                <a:cs typeface="Calibri"/>
              </a:rPr>
              <a:t> una </a:t>
            </a:r>
            <a:r>
              <a:rPr sz="3200" b="1" spc="-20" dirty="0">
                <a:latin typeface="Calibri"/>
                <a:cs typeface="Calibri"/>
              </a:rPr>
              <a:t>conversación</a:t>
            </a:r>
            <a:r>
              <a:rPr sz="3200" b="1" spc="-10" dirty="0">
                <a:latin typeface="Calibri"/>
                <a:cs typeface="Calibri"/>
              </a:rPr>
              <a:t> </a:t>
            </a:r>
            <a:r>
              <a:rPr sz="3200" b="1" dirty="0">
                <a:latin typeface="Calibri"/>
                <a:cs typeface="Calibri"/>
              </a:rPr>
              <a:t>y</a:t>
            </a:r>
            <a:r>
              <a:rPr sz="3200" b="1" spc="-5" dirty="0">
                <a:latin typeface="Calibri"/>
                <a:cs typeface="Calibri"/>
              </a:rPr>
              <a:t> </a:t>
            </a:r>
            <a:r>
              <a:rPr sz="3200" b="1" spc="-10" dirty="0">
                <a:latin typeface="Calibri"/>
                <a:cs typeface="Calibri"/>
              </a:rPr>
              <a:t>diálogo</a:t>
            </a:r>
            <a:r>
              <a:rPr sz="3200" b="1" spc="-5" dirty="0">
                <a:latin typeface="Calibri"/>
                <a:cs typeface="Calibri"/>
              </a:rPr>
              <a:t> </a:t>
            </a:r>
            <a:r>
              <a:rPr sz="3200" b="1" spc="-10" dirty="0">
                <a:latin typeface="Calibri"/>
                <a:cs typeface="Calibri"/>
              </a:rPr>
              <a:t>con</a:t>
            </a:r>
            <a:r>
              <a:rPr sz="3200" b="1" dirty="0">
                <a:latin typeface="Calibri"/>
                <a:cs typeface="Calibri"/>
              </a:rPr>
              <a:t> </a:t>
            </a:r>
            <a:r>
              <a:rPr sz="3200" b="1" spc="-5" dirty="0">
                <a:latin typeface="Calibri"/>
                <a:cs typeface="Calibri"/>
              </a:rPr>
              <a:t>el alumno </a:t>
            </a:r>
            <a:r>
              <a:rPr sz="3200" b="1" dirty="0">
                <a:latin typeface="Calibri"/>
                <a:cs typeface="Calibri"/>
              </a:rPr>
              <a:t>y</a:t>
            </a:r>
            <a:r>
              <a:rPr sz="3200" b="1" spc="-5" dirty="0">
                <a:latin typeface="Calibri"/>
                <a:cs typeface="Calibri"/>
              </a:rPr>
              <a:t> alumna </a:t>
            </a:r>
            <a:r>
              <a:rPr sz="3200" b="1" spc="-20" dirty="0">
                <a:latin typeface="Calibri"/>
                <a:cs typeface="Calibri"/>
              </a:rPr>
              <a:t>para </a:t>
            </a:r>
            <a:r>
              <a:rPr sz="3200" b="1" spc="-705" dirty="0">
                <a:latin typeface="Calibri"/>
                <a:cs typeface="Calibri"/>
              </a:rPr>
              <a:t> </a:t>
            </a:r>
            <a:r>
              <a:rPr sz="3200" b="1" spc="-15" dirty="0">
                <a:latin typeface="Calibri"/>
                <a:cs typeface="Calibri"/>
              </a:rPr>
              <a:t>reflexionar</a:t>
            </a:r>
            <a:r>
              <a:rPr sz="3200" b="1" spc="-10" dirty="0">
                <a:latin typeface="Calibri"/>
                <a:cs typeface="Calibri"/>
              </a:rPr>
              <a:t> </a:t>
            </a:r>
            <a:r>
              <a:rPr sz="3200" b="1" spc="-15" dirty="0">
                <a:latin typeface="Calibri"/>
                <a:cs typeface="Calibri"/>
              </a:rPr>
              <a:t>sobre</a:t>
            </a:r>
            <a:endParaRPr sz="3200">
              <a:latin typeface="Calibri"/>
              <a:cs typeface="Calibri"/>
            </a:endParaRPr>
          </a:p>
          <a:p>
            <a:pPr marL="8890" algn="ctr">
              <a:lnSpc>
                <a:spcPct val="100000"/>
              </a:lnSpc>
            </a:pPr>
            <a:r>
              <a:rPr sz="3200" b="1" spc="-45" dirty="0">
                <a:solidFill>
                  <a:srgbClr val="00B050"/>
                </a:solidFill>
                <a:latin typeface="Calibri"/>
                <a:cs typeface="Calibri"/>
              </a:rPr>
              <a:t>“el</a:t>
            </a:r>
            <a:r>
              <a:rPr sz="3200" b="1" spc="-20" dirty="0">
                <a:solidFill>
                  <a:srgbClr val="00B050"/>
                </a:solidFill>
                <a:latin typeface="Calibri"/>
                <a:cs typeface="Calibri"/>
              </a:rPr>
              <a:t> </a:t>
            </a:r>
            <a:r>
              <a:rPr sz="3200" b="1" spc="-15" dirty="0">
                <a:solidFill>
                  <a:srgbClr val="00B050"/>
                </a:solidFill>
                <a:latin typeface="Calibri"/>
                <a:cs typeface="Calibri"/>
              </a:rPr>
              <a:t>trabajo </a:t>
            </a:r>
            <a:r>
              <a:rPr sz="3200" b="1" spc="-5" dirty="0">
                <a:solidFill>
                  <a:srgbClr val="00B050"/>
                </a:solidFill>
                <a:latin typeface="Calibri"/>
                <a:cs typeface="Calibri"/>
              </a:rPr>
              <a:t>que</a:t>
            </a:r>
            <a:r>
              <a:rPr sz="3200" b="1" spc="-15" dirty="0">
                <a:solidFill>
                  <a:srgbClr val="00B050"/>
                </a:solidFill>
                <a:latin typeface="Calibri"/>
                <a:cs typeface="Calibri"/>
              </a:rPr>
              <a:t> </a:t>
            </a:r>
            <a:r>
              <a:rPr sz="3200" b="1" spc="-5" dirty="0">
                <a:solidFill>
                  <a:srgbClr val="00B050"/>
                </a:solidFill>
                <a:latin typeface="Calibri"/>
                <a:cs typeface="Calibri"/>
              </a:rPr>
              <a:t>se</a:t>
            </a:r>
            <a:r>
              <a:rPr sz="3200" b="1" spc="-25" dirty="0">
                <a:solidFill>
                  <a:srgbClr val="00B050"/>
                </a:solidFill>
                <a:latin typeface="Calibri"/>
                <a:cs typeface="Calibri"/>
              </a:rPr>
              <a:t> </a:t>
            </a:r>
            <a:r>
              <a:rPr sz="3200" b="1" spc="-20" dirty="0">
                <a:solidFill>
                  <a:srgbClr val="00B050"/>
                </a:solidFill>
                <a:latin typeface="Calibri"/>
                <a:cs typeface="Calibri"/>
              </a:rPr>
              <a:t>está</a:t>
            </a:r>
            <a:r>
              <a:rPr sz="3200" b="1" spc="-15" dirty="0">
                <a:solidFill>
                  <a:srgbClr val="00B050"/>
                </a:solidFill>
                <a:latin typeface="Calibri"/>
                <a:cs typeface="Calibri"/>
              </a:rPr>
              <a:t> </a:t>
            </a:r>
            <a:r>
              <a:rPr sz="3200" b="1" spc="-35" dirty="0">
                <a:solidFill>
                  <a:srgbClr val="00B050"/>
                </a:solidFill>
                <a:latin typeface="Calibri"/>
                <a:cs typeface="Calibri"/>
              </a:rPr>
              <a:t>realizando”.</a:t>
            </a:r>
            <a:endParaRPr sz="3200">
              <a:latin typeface="Calibri"/>
              <a:cs typeface="Calibri"/>
            </a:endParaRPr>
          </a:p>
          <a:p>
            <a:pPr marL="477520" marR="464820" algn="ctr">
              <a:lnSpc>
                <a:spcPct val="100000"/>
              </a:lnSpc>
            </a:pPr>
            <a:r>
              <a:rPr sz="3200" b="1" spc="-5" dirty="0">
                <a:latin typeface="Calibri"/>
                <a:cs typeface="Calibri"/>
              </a:rPr>
              <a:t>Con </a:t>
            </a:r>
            <a:r>
              <a:rPr sz="3200" b="1" spc="-25" dirty="0">
                <a:latin typeface="Calibri"/>
                <a:cs typeface="Calibri"/>
              </a:rPr>
              <a:t>este</a:t>
            </a:r>
            <a:r>
              <a:rPr sz="3200" b="1" spc="-5" dirty="0">
                <a:latin typeface="Calibri"/>
                <a:cs typeface="Calibri"/>
              </a:rPr>
              <a:t> tipo</a:t>
            </a:r>
            <a:r>
              <a:rPr sz="3200" b="1" dirty="0">
                <a:latin typeface="Calibri"/>
                <a:cs typeface="Calibri"/>
              </a:rPr>
              <a:t> </a:t>
            </a:r>
            <a:r>
              <a:rPr sz="3200" b="1" spc="-5" dirty="0">
                <a:latin typeface="Calibri"/>
                <a:cs typeface="Calibri"/>
              </a:rPr>
              <a:t>de </a:t>
            </a:r>
            <a:r>
              <a:rPr sz="3200" b="1" spc="-15" dirty="0">
                <a:latin typeface="Calibri"/>
                <a:cs typeface="Calibri"/>
              </a:rPr>
              <a:t>retroalimentación,</a:t>
            </a:r>
            <a:r>
              <a:rPr sz="3200" b="1" spc="-5" dirty="0">
                <a:latin typeface="Calibri"/>
                <a:cs typeface="Calibri"/>
              </a:rPr>
              <a:t> el</a:t>
            </a:r>
            <a:r>
              <a:rPr sz="3200" b="1" dirty="0">
                <a:latin typeface="Calibri"/>
                <a:cs typeface="Calibri"/>
              </a:rPr>
              <a:t> </a:t>
            </a:r>
            <a:r>
              <a:rPr sz="3200" b="1" spc="-20" dirty="0">
                <a:latin typeface="Calibri"/>
                <a:cs typeface="Calibri"/>
              </a:rPr>
              <a:t>profesor</a:t>
            </a:r>
            <a:r>
              <a:rPr sz="3200" b="1" spc="-5" dirty="0">
                <a:latin typeface="Calibri"/>
                <a:cs typeface="Calibri"/>
              </a:rPr>
              <a:t> </a:t>
            </a:r>
            <a:r>
              <a:rPr sz="3200" b="1" dirty="0">
                <a:latin typeface="Calibri"/>
                <a:cs typeface="Calibri"/>
              </a:rPr>
              <a:t>o</a:t>
            </a:r>
            <a:r>
              <a:rPr sz="3200" b="1" spc="-5" dirty="0">
                <a:latin typeface="Calibri"/>
                <a:cs typeface="Calibri"/>
              </a:rPr>
              <a:t> </a:t>
            </a:r>
            <a:r>
              <a:rPr sz="3200" b="1" spc="-25" dirty="0">
                <a:latin typeface="Calibri"/>
                <a:cs typeface="Calibri"/>
              </a:rPr>
              <a:t>profesora </a:t>
            </a:r>
            <a:r>
              <a:rPr sz="3200" b="1" spc="-705" dirty="0">
                <a:latin typeface="Calibri"/>
                <a:cs typeface="Calibri"/>
              </a:rPr>
              <a:t> </a:t>
            </a:r>
            <a:r>
              <a:rPr sz="3200" b="1" spc="-15" dirty="0">
                <a:latin typeface="Calibri"/>
                <a:cs typeface="Calibri"/>
              </a:rPr>
              <a:t>facilita</a:t>
            </a:r>
            <a:r>
              <a:rPr sz="3200" b="1" spc="-10" dirty="0">
                <a:latin typeface="Calibri"/>
                <a:cs typeface="Calibri"/>
              </a:rPr>
              <a:t> </a:t>
            </a:r>
            <a:r>
              <a:rPr sz="3200" b="1" spc="-5" dirty="0">
                <a:latin typeface="Calibri"/>
                <a:cs typeface="Calibri"/>
              </a:rPr>
              <a:t>el </a:t>
            </a:r>
            <a:r>
              <a:rPr sz="3200" b="1" spc="-10" dirty="0">
                <a:latin typeface="Calibri"/>
                <a:cs typeface="Calibri"/>
              </a:rPr>
              <a:t>proceso</a:t>
            </a:r>
            <a:r>
              <a:rPr sz="3200" b="1" spc="-5" dirty="0">
                <a:latin typeface="Calibri"/>
                <a:cs typeface="Calibri"/>
              </a:rPr>
              <a:t> de </a:t>
            </a:r>
            <a:r>
              <a:rPr sz="3200" b="1" spc="-15" dirty="0">
                <a:latin typeface="Calibri"/>
                <a:cs typeface="Calibri"/>
              </a:rPr>
              <a:t>aprendizaje.</a:t>
            </a:r>
            <a:endParaRPr sz="3200">
              <a:latin typeface="Calibri"/>
              <a:cs typeface="Calibri"/>
            </a:endParaRPr>
          </a:p>
          <a:p>
            <a:pPr marL="459740" marR="448945" algn="ctr">
              <a:lnSpc>
                <a:spcPct val="100000"/>
              </a:lnSpc>
            </a:pPr>
            <a:r>
              <a:rPr sz="3200" b="1" spc="-5" dirty="0">
                <a:latin typeface="Calibri"/>
                <a:cs typeface="Calibri"/>
              </a:rPr>
              <a:t>El</a:t>
            </a:r>
            <a:r>
              <a:rPr sz="3200" b="1" spc="-10" dirty="0">
                <a:latin typeface="Calibri"/>
                <a:cs typeface="Calibri"/>
              </a:rPr>
              <a:t> </a:t>
            </a:r>
            <a:r>
              <a:rPr sz="3200" b="1" spc="-15" dirty="0">
                <a:latin typeface="Calibri"/>
                <a:cs typeface="Calibri"/>
              </a:rPr>
              <a:t>estudiante</a:t>
            </a:r>
            <a:r>
              <a:rPr sz="3200" b="1" spc="-5" dirty="0">
                <a:latin typeface="Calibri"/>
                <a:cs typeface="Calibri"/>
              </a:rPr>
              <a:t> es </a:t>
            </a:r>
            <a:r>
              <a:rPr sz="3200" b="1" spc="-10" dirty="0">
                <a:latin typeface="Calibri"/>
                <a:cs typeface="Calibri"/>
              </a:rPr>
              <a:t>estimulado</a:t>
            </a:r>
            <a:r>
              <a:rPr sz="3200" b="1" spc="-5" dirty="0">
                <a:latin typeface="Calibri"/>
                <a:cs typeface="Calibri"/>
              </a:rPr>
              <a:t> </a:t>
            </a:r>
            <a:r>
              <a:rPr sz="3200" b="1" dirty="0">
                <a:latin typeface="Calibri"/>
                <a:cs typeface="Calibri"/>
              </a:rPr>
              <a:t>a</a:t>
            </a:r>
            <a:r>
              <a:rPr sz="3200" b="1" spc="-5" dirty="0">
                <a:latin typeface="Calibri"/>
                <a:cs typeface="Calibri"/>
              </a:rPr>
              <a:t> </a:t>
            </a:r>
            <a:r>
              <a:rPr sz="3200" b="1" spc="-15" dirty="0">
                <a:latin typeface="Calibri"/>
                <a:cs typeface="Calibri"/>
              </a:rPr>
              <a:t>explicar</a:t>
            </a:r>
            <a:r>
              <a:rPr sz="3200" b="1" spc="-5" dirty="0">
                <a:latin typeface="Calibri"/>
                <a:cs typeface="Calibri"/>
              </a:rPr>
              <a:t> </a:t>
            </a:r>
            <a:r>
              <a:rPr sz="3200" b="1" dirty="0">
                <a:latin typeface="Calibri"/>
                <a:cs typeface="Calibri"/>
              </a:rPr>
              <a:t>o</a:t>
            </a:r>
            <a:r>
              <a:rPr sz="3200" b="1" spc="-5" dirty="0">
                <a:latin typeface="Calibri"/>
                <a:cs typeface="Calibri"/>
              </a:rPr>
              <a:t> </a:t>
            </a:r>
            <a:r>
              <a:rPr sz="3200" b="1" spc="-20" dirty="0">
                <a:latin typeface="Calibri"/>
                <a:cs typeface="Calibri"/>
              </a:rPr>
              <a:t>demostrar</a:t>
            </a:r>
            <a:r>
              <a:rPr sz="3200" b="1" spc="-5" dirty="0">
                <a:latin typeface="Calibri"/>
                <a:cs typeface="Calibri"/>
              </a:rPr>
              <a:t> el </a:t>
            </a:r>
            <a:r>
              <a:rPr sz="3200" b="1" spc="-20" dirty="0">
                <a:latin typeface="Calibri"/>
                <a:cs typeface="Calibri"/>
              </a:rPr>
              <a:t>logro, </a:t>
            </a:r>
            <a:r>
              <a:rPr sz="3200" b="1" spc="-705" dirty="0">
                <a:latin typeface="Calibri"/>
                <a:cs typeface="Calibri"/>
              </a:rPr>
              <a:t> </a:t>
            </a:r>
            <a:r>
              <a:rPr sz="3200" b="1" spc="-5" dirty="0">
                <a:latin typeface="Calibri"/>
                <a:cs typeface="Calibri"/>
              </a:rPr>
              <a:t>usando</a:t>
            </a:r>
            <a:r>
              <a:rPr sz="3200" b="1" spc="-10" dirty="0">
                <a:latin typeface="Calibri"/>
                <a:cs typeface="Calibri"/>
              </a:rPr>
              <a:t> </a:t>
            </a:r>
            <a:r>
              <a:rPr sz="3200" b="1" spc="-5" dirty="0">
                <a:latin typeface="Calibri"/>
                <a:cs typeface="Calibri"/>
              </a:rPr>
              <a:t>su</a:t>
            </a:r>
            <a:r>
              <a:rPr sz="3200" b="1" spc="-10" dirty="0">
                <a:latin typeface="Calibri"/>
                <a:cs typeface="Calibri"/>
              </a:rPr>
              <a:t> </a:t>
            </a:r>
            <a:r>
              <a:rPr sz="3200" b="1" spc="-15" dirty="0">
                <a:latin typeface="Calibri"/>
                <a:cs typeface="Calibri"/>
              </a:rPr>
              <a:t>propio</a:t>
            </a:r>
            <a:r>
              <a:rPr sz="3200" b="1" spc="-5" dirty="0">
                <a:latin typeface="Calibri"/>
                <a:cs typeface="Calibri"/>
              </a:rPr>
              <a:t> </a:t>
            </a:r>
            <a:r>
              <a:rPr sz="3200" b="1" spc="-20" dirty="0">
                <a:latin typeface="Calibri"/>
                <a:cs typeface="Calibri"/>
              </a:rPr>
              <a:t>trabajo,</a:t>
            </a:r>
            <a:r>
              <a:rPr sz="3200" b="1" spc="-15" dirty="0">
                <a:latin typeface="Calibri"/>
                <a:cs typeface="Calibri"/>
              </a:rPr>
              <a:t> </a:t>
            </a:r>
            <a:r>
              <a:rPr sz="3200" b="1" spc="-5" dirty="0">
                <a:latin typeface="Calibri"/>
                <a:cs typeface="Calibri"/>
              </a:rPr>
              <a:t>por medio de</a:t>
            </a:r>
            <a:r>
              <a:rPr sz="3200" b="1" spc="80" dirty="0">
                <a:latin typeface="Calibri"/>
                <a:cs typeface="Calibri"/>
              </a:rPr>
              <a:t> </a:t>
            </a:r>
            <a:r>
              <a:rPr sz="3200" b="1" spc="-40" dirty="0">
                <a:solidFill>
                  <a:srgbClr val="00B050"/>
                </a:solidFill>
                <a:latin typeface="Calibri"/>
                <a:cs typeface="Calibri"/>
              </a:rPr>
              <a:t>PREGUNTAS </a:t>
            </a:r>
            <a:r>
              <a:rPr sz="3200" b="1" spc="-35" dirty="0">
                <a:solidFill>
                  <a:srgbClr val="00B050"/>
                </a:solidFill>
                <a:latin typeface="Calibri"/>
                <a:cs typeface="Calibri"/>
              </a:rPr>
              <a:t> </a:t>
            </a:r>
            <a:r>
              <a:rPr sz="3200" b="1" spc="-25" dirty="0">
                <a:solidFill>
                  <a:srgbClr val="00B050"/>
                </a:solidFill>
                <a:latin typeface="Calibri"/>
                <a:cs typeface="Calibri"/>
              </a:rPr>
              <a:t>ORIENTADORAS</a:t>
            </a:r>
            <a:r>
              <a:rPr sz="3200" b="1" spc="-25" dirty="0">
                <a:latin typeface="Calibri"/>
                <a:cs typeface="Calibri"/>
              </a:rPr>
              <a:t>.</a:t>
            </a:r>
            <a:endParaRPr sz="3200">
              <a:latin typeface="Calibri"/>
              <a:cs typeface="Calibri"/>
            </a:endParaRPr>
          </a:p>
        </p:txBody>
      </p:sp>
      <p:sp>
        <p:nvSpPr>
          <p:cNvPr id="6" name="object 6"/>
          <p:cNvSpPr txBox="1"/>
          <p:nvPr/>
        </p:nvSpPr>
        <p:spPr>
          <a:xfrm>
            <a:off x="1792061" y="1322918"/>
            <a:ext cx="1411605" cy="1488440"/>
          </a:xfrm>
          <a:prstGeom prst="rect">
            <a:avLst/>
          </a:prstGeom>
        </p:spPr>
        <p:txBody>
          <a:bodyPr vert="horz" wrap="square" lIns="0" tIns="12700" rIns="0" bIns="0" rtlCol="0">
            <a:spAutoFit/>
          </a:bodyPr>
          <a:lstStyle/>
          <a:p>
            <a:pPr marL="12700">
              <a:lnSpc>
                <a:spcPct val="100000"/>
              </a:lnSpc>
              <a:spcBef>
                <a:spcPts val="100"/>
              </a:spcBef>
            </a:pPr>
            <a:r>
              <a:rPr sz="9600" b="1" spc="-5" dirty="0">
                <a:latin typeface="Calibri"/>
                <a:cs typeface="Calibri"/>
              </a:rPr>
              <a:t>D1</a:t>
            </a:r>
            <a:endParaRPr sz="9600">
              <a:latin typeface="Calibri"/>
              <a:cs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
            <a:ext cx="9144000" cy="1200785"/>
          </a:xfrm>
          <a:custGeom>
            <a:avLst/>
            <a:gdLst/>
            <a:ahLst/>
            <a:cxnLst/>
            <a:rect l="l" t="t" r="r" b="b"/>
            <a:pathLst>
              <a:path w="9144000" h="1200785">
                <a:moveTo>
                  <a:pt x="9143999" y="1200328"/>
                </a:moveTo>
                <a:lnTo>
                  <a:pt x="0" y="1200328"/>
                </a:lnTo>
                <a:lnTo>
                  <a:pt x="0" y="0"/>
                </a:lnTo>
                <a:lnTo>
                  <a:pt x="9143999" y="0"/>
                </a:lnTo>
                <a:lnTo>
                  <a:pt x="9143999" y="1200328"/>
                </a:lnTo>
                <a:close/>
              </a:path>
            </a:pathLst>
          </a:custGeom>
          <a:solidFill>
            <a:srgbClr val="BEBEBE"/>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711835" marR="5080" indent="26670">
              <a:lnSpc>
                <a:spcPct val="100000"/>
              </a:lnSpc>
              <a:spcBef>
                <a:spcPts val="100"/>
              </a:spcBef>
            </a:pPr>
            <a:r>
              <a:rPr sz="3600" b="1" spc="-30" dirty="0">
                <a:solidFill>
                  <a:srgbClr val="000000"/>
                </a:solidFill>
                <a:latin typeface="Calibri"/>
                <a:cs typeface="Calibri"/>
              </a:rPr>
              <a:t>RETROALIMENTACIÓN </a:t>
            </a:r>
            <a:r>
              <a:rPr sz="3600" b="1" spc="-25" dirty="0">
                <a:solidFill>
                  <a:srgbClr val="000000"/>
                </a:solidFill>
                <a:latin typeface="Calibri"/>
                <a:cs typeface="Calibri"/>
              </a:rPr>
              <a:t>DESCRIPTIVA: </a:t>
            </a:r>
            <a:r>
              <a:rPr sz="3600" b="1" spc="-800" dirty="0">
                <a:solidFill>
                  <a:srgbClr val="000000"/>
                </a:solidFill>
                <a:latin typeface="Calibri"/>
                <a:cs typeface="Calibri"/>
              </a:rPr>
              <a:t> </a:t>
            </a:r>
            <a:r>
              <a:rPr sz="3600" b="1" spc="-5" dirty="0">
                <a:solidFill>
                  <a:srgbClr val="000000"/>
                </a:solidFill>
                <a:latin typeface="Calibri"/>
                <a:cs typeface="Calibri"/>
              </a:rPr>
              <a:t>DISEÑAR</a:t>
            </a:r>
            <a:r>
              <a:rPr sz="3600" b="1" spc="-30" dirty="0">
                <a:solidFill>
                  <a:srgbClr val="000000"/>
                </a:solidFill>
                <a:latin typeface="Calibri"/>
                <a:cs typeface="Calibri"/>
              </a:rPr>
              <a:t> </a:t>
            </a:r>
            <a:r>
              <a:rPr sz="3600" b="1" spc="-5" dirty="0">
                <a:solidFill>
                  <a:srgbClr val="000000"/>
                </a:solidFill>
                <a:latin typeface="Calibri"/>
                <a:cs typeface="Calibri"/>
              </a:rPr>
              <a:t>CAMINOS</a:t>
            </a:r>
            <a:r>
              <a:rPr sz="3600" b="1" spc="-30" dirty="0">
                <a:solidFill>
                  <a:srgbClr val="000000"/>
                </a:solidFill>
                <a:latin typeface="Calibri"/>
                <a:cs typeface="Calibri"/>
              </a:rPr>
              <a:t> </a:t>
            </a:r>
            <a:r>
              <a:rPr sz="3600" b="1" spc="-70" dirty="0">
                <a:solidFill>
                  <a:srgbClr val="000000"/>
                </a:solidFill>
                <a:latin typeface="Calibri"/>
                <a:cs typeface="Calibri"/>
              </a:rPr>
              <a:t>PARA</a:t>
            </a:r>
            <a:r>
              <a:rPr sz="3600" b="1" spc="-35" dirty="0">
                <a:solidFill>
                  <a:srgbClr val="000000"/>
                </a:solidFill>
                <a:latin typeface="Calibri"/>
                <a:cs typeface="Calibri"/>
              </a:rPr>
              <a:t> </a:t>
            </a:r>
            <a:r>
              <a:rPr sz="3600" b="1" spc="-5" dirty="0">
                <a:solidFill>
                  <a:srgbClr val="000000"/>
                </a:solidFill>
                <a:latin typeface="Calibri"/>
                <a:cs typeface="Calibri"/>
              </a:rPr>
              <a:t>APRENDER</a:t>
            </a:r>
            <a:endParaRPr sz="3600">
              <a:latin typeface="Calibri"/>
              <a:cs typeface="Calibri"/>
            </a:endParaRPr>
          </a:p>
        </p:txBody>
      </p:sp>
      <p:sp>
        <p:nvSpPr>
          <p:cNvPr id="4" name="object 4"/>
          <p:cNvSpPr/>
          <p:nvPr/>
        </p:nvSpPr>
        <p:spPr>
          <a:xfrm>
            <a:off x="505160" y="3290859"/>
            <a:ext cx="11348085" cy="3539490"/>
          </a:xfrm>
          <a:custGeom>
            <a:avLst/>
            <a:gdLst/>
            <a:ahLst/>
            <a:cxnLst/>
            <a:rect l="l" t="t" r="r" b="b"/>
            <a:pathLst>
              <a:path w="11348085" h="3539490">
                <a:moveTo>
                  <a:pt x="11347938" y="3539429"/>
                </a:moveTo>
                <a:lnTo>
                  <a:pt x="0" y="3539429"/>
                </a:lnTo>
                <a:lnTo>
                  <a:pt x="0" y="0"/>
                </a:lnTo>
                <a:lnTo>
                  <a:pt x="11347938" y="0"/>
                </a:lnTo>
                <a:lnTo>
                  <a:pt x="11347938" y="3539429"/>
                </a:lnTo>
                <a:close/>
              </a:path>
            </a:pathLst>
          </a:custGeom>
          <a:solidFill>
            <a:srgbClr val="F1F1F1"/>
          </a:solidFill>
        </p:spPr>
        <p:txBody>
          <a:bodyPr wrap="square" lIns="0" tIns="0" rIns="0" bIns="0" rtlCol="0"/>
          <a:lstStyle/>
          <a:p>
            <a:endParaRPr/>
          </a:p>
        </p:txBody>
      </p:sp>
      <p:sp>
        <p:nvSpPr>
          <p:cNvPr id="5" name="object 5"/>
          <p:cNvSpPr txBox="1"/>
          <p:nvPr/>
        </p:nvSpPr>
        <p:spPr>
          <a:xfrm>
            <a:off x="683950" y="3300003"/>
            <a:ext cx="10986770" cy="2951480"/>
          </a:xfrm>
          <a:prstGeom prst="rect">
            <a:avLst/>
          </a:prstGeom>
        </p:spPr>
        <p:txBody>
          <a:bodyPr vert="horz" wrap="square" lIns="0" tIns="12700" rIns="0" bIns="0" rtlCol="0">
            <a:spAutoFit/>
          </a:bodyPr>
          <a:lstStyle/>
          <a:p>
            <a:pPr marL="149860" marR="144780" algn="ctr">
              <a:lnSpc>
                <a:spcPct val="100000"/>
              </a:lnSpc>
              <a:spcBef>
                <a:spcPts val="100"/>
              </a:spcBef>
            </a:pPr>
            <a:r>
              <a:rPr sz="3200" spc="-5" dirty="0">
                <a:latin typeface="Calibri"/>
                <a:cs typeface="Calibri"/>
              </a:rPr>
              <a:t>Se</a:t>
            </a:r>
            <a:r>
              <a:rPr sz="3200" spc="-10" dirty="0">
                <a:latin typeface="Calibri"/>
                <a:cs typeface="Calibri"/>
              </a:rPr>
              <a:t> </a:t>
            </a:r>
            <a:r>
              <a:rPr sz="3200" spc="-20" dirty="0">
                <a:latin typeface="Calibri"/>
                <a:cs typeface="Calibri"/>
              </a:rPr>
              <a:t>focaliza</a:t>
            </a:r>
            <a:r>
              <a:rPr sz="3200" spc="-5" dirty="0">
                <a:latin typeface="Calibri"/>
                <a:cs typeface="Calibri"/>
              </a:rPr>
              <a:t> en la discusión </a:t>
            </a:r>
            <a:r>
              <a:rPr sz="3200" spc="-20" dirty="0">
                <a:latin typeface="Calibri"/>
                <a:cs typeface="Calibri"/>
              </a:rPr>
              <a:t>conjunta</a:t>
            </a:r>
            <a:r>
              <a:rPr sz="3200" spc="35" dirty="0">
                <a:latin typeface="Calibri"/>
                <a:cs typeface="Calibri"/>
              </a:rPr>
              <a:t> </a:t>
            </a:r>
            <a:r>
              <a:rPr sz="3200" b="1" spc="-15" dirty="0">
                <a:solidFill>
                  <a:srgbClr val="0070C0"/>
                </a:solidFill>
                <a:latin typeface="Calibri"/>
                <a:cs typeface="Calibri"/>
              </a:rPr>
              <a:t>acerca</a:t>
            </a:r>
            <a:r>
              <a:rPr sz="3200" b="1" spc="-5" dirty="0">
                <a:solidFill>
                  <a:srgbClr val="0070C0"/>
                </a:solidFill>
                <a:latin typeface="Calibri"/>
                <a:cs typeface="Calibri"/>
              </a:rPr>
              <a:t> del TRABAJO del </a:t>
            </a:r>
            <a:r>
              <a:rPr sz="3200" b="1" dirty="0">
                <a:solidFill>
                  <a:srgbClr val="0070C0"/>
                </a:solidFill>
                <a:latin typeface="Calibri"/>
                <a:cs typeface="Calibri"/>
              </a:rPr>
              <a:t>o</a:t>
            </a:r>
            <a:r>
              <a:rPr sz="3200" b="1" spc="-5" dirty="0">
                <a:solidFill>
                  <a:srgbClr val="0070C0"/>
                </a:solidFill>
                <a:latin typeface="Calibri"/>
                <a:cs typeface="Calibri"/>
              </a:rPr>
              <a:t> los </a:t>
            </a:r>
            <a:r>
              <a:rPr sz="3200" b="1" spc="-710" dirty="0">
                <a:solidFill>
                  <a:srgbClr val="0070C0"/>
                </a:solidFill>
                <a:latin typeface="Calibri"/>
                <a:cs typeface="Calibri"/>
              </a:rPr>
              <a:t> </a:t>
            </a:r>
            <a:r>
              <a:rPr sz="3200" b="1" spc="-15" dirty="0">
                <a:solidFill>
                  <a:srgbClr val="0070C0"/>
                </a:solidFill>
                <a:latin typeface="Calibri"/>
                <a:cs typeface="Calibri"/>
              </a:rPr>
              <a:t>estudiantes</a:t>
            </a:r>
            <a:r>
              <a:rPr sz="3200" spc="-15" dirty="0">
                <a:latin typeface="Calibri"/>
                <a:cs typeface="Calibri"/>
              </a:rPr>
              <a:t>,</a:t>
            </a:r>
            <a:r>
              <a:rPr sz="3200" spc="-5" dirty="0">
                <a:latin typeface="Calibri"/>
                <a:cs typeface="Calibri"/>
              </a:rPr>
              <a:t> en la que participa él </a:t>
            </a:r>
            <a:r>
              <a:rPr sz="3200" dirty="0">
                <a:latin typeface="Calibri"/>
                <a:cs typeface="Calibri"/>
              </a:rPr>
              <a:t>o</a:t>
            </a:r>
            <a:r>
              <a:rPr sz="3200" spc="-5" dirty="0">
                <a:latin typeface="Calibri"/>
                <a:cs typeface="Calibri"/>
              </a:rPr>
              <a:t> ellos, </a:t>
            </a:r>
            <a:r>
              <a:rPr sz="3200" spc="-15" dirty="0">
                <a:latin typeface="Calibri"/>
                <a:cs typeface="Calibri"/>
              </a:rPr>
              <a:t>ciertamente.</a:t>
            </a:r>
            <a:endParaRPr sz="3200">
              <a:latin typeface="Calibri"/>
              <a:cs typeface="Calibri"/>
            </a:endParaRPr>
          </a:p>
          <a:p>
            <a:pPr marL="12065" marR="5080" indent="-5080" algn="ctr">
              <a:lnSpc>
                <a:spcPct val="100000"/>
              </a:lnSpc>
            </a:pPr>
            <a:r>
              <a:rPr sz="3200" spc="-5" dirty="0">
                <a:latin typeface="Calibri"/>
                <a:cs typeface="Calibri"/>
              </a:rPr>
              <a:t>Es</a:t>
            </a:r>
            <a:r>
              <a:rPr sz="3200" spc="-10" dirty="0">
                <a:latin typeface="Calibri"/>
                <a:cs typeface="Calibri"/>
              </a:rPr>
              <a:t> </a:t>
            </a:r>
            <a:r>
              <a:rPr sz="3200" spc="-5" dirty="0">
                <a:latin typeface="Calibri"/>
                <a:cs typeface="Calibri"/>
              </a:rPr>
              <a:t>usado por los</a:t>
            </a:r>
            <a:r>
              <a:rPr sz="3200" spc="-10" dirty="0">
                <a:latin typeface="Calibri"/>
                <a:cs typeface="Calibri"/>
              </a:rPr>
              <a:t> </a:t>
            </a:r>
            <a:r>
              <a:rPr sz="3200" spc="-25" dirty="0">
                <a:latin typeface="Calibri"/>
                <a:cs typeface="Calibri"/>
              </a:rPr>
              <a:t>profesores</a:t>
            </a:r>
            <a:r>
              <a:rPr sz="3200" spc="-5" dirty="0">
                <a:latin typeface="Calibri"/>
                <a:cs typeface="Calibri"/>
              </a:rPr>
              <a:t> </a:t>
            </a:r>
            <a:r>
              <a:rPr sz="3200" dirty="0">
                <a:latin typeface="Calibri"/>
                <a:cs typeface="Calibri"/>
              </a:rPr>
              <a:t>y</a:t>
            </a:r>
            <a:r>
              <a:rPr sz="3200" spc="-5" dirty="0">
                <a:latin typeface="Calibri"/>
                <a:cs typeface="Calibri"/>
              </a:rPr>
              <a:t> </a:t>
            </a:r>
            <a:r>
              <a:rPr sz="3200" spc="-25" dirty="0">
                <a:latin typeface="Calibri"/>
                <a:cs typeface="Calibri"/>
              </a:rPr>
              <a:t>profesoras</a:t>
            </a:r>
            <a:r>
              <a:rPr sz="3200" spc="-10" dirty="0">
                <a:latin typeface="Calibri"/>
                <a:cs typeface="Calibri"/>
              </a:rPr>
              <a:t> </a:t>
            </a:r>
            <a:r>
              <a:rPr sz="3200" spc="-20" dirty="0">
                <a:latin typeface="Calibri"/>
                <a:cs typeface="Calibri"/>
              </a:rPr>
              <a:t>para</a:t>
            </a:r>
            <a:r>
              <a:rPr sz="3200" spc="-5" dirty="0">
                <a:latin typeface="Calibri"/>
                <a:cs typeface="Calibri"/>
              </a:rPr>
              <a:t> </a:t>
            </a:r>
            <a:r>
              <a:rPr sz="3200" dirty="0">
                <a:latin typeface="Calibri"/>
                <a:cs typeface="Calibri"/>
              </a:rPr>
              <a:t>articular</a:t>
            </a:r>
            <a:r>
              <a:rPr sz="3200" spc="-5" dirty="0">
                <a:latin typeface="Calibri"/>
                <a:cs typeface="Calibri"/>
              </a:rPr>
              <a:t> </a:t>
            </a:r>
            <a:r>
              <a:rPr sz="3200" dirty="0">
                <a:latin typeface="Calibri"/>
                <a:cs typeface="Calibri"/>
              </a:rPr>
              <a:t>o</a:t>
            </a:r>
            <a:r>
              <a:rPr sz="3200" spc="-10" dirty="0">
                <a:latin typeface="Calibri"/>
                <a:cs typeface="Calibri"/>
              </a:rPr>
              <a:t> </a:t>
            </a:r>
            <a:r>
              <a:rPr sz="3200" spc="-5" dirty="0">
                <a:latin typeface="Calibri"/>
                <a:cs typeface="Calibri"/>
              </a:rPr>
              <a:t>describir </a:t>
            </a:r>
            <a:r>
              <a:rPr sz="3200" dirty="0">
                <a:latin typeface="Calibri"/>
                <a:cs typeface="Calibri"/>
              </a:rPr>
              <a:t> </a:t>
            </a:r>
            <a:r>
              <a:rPr sz="3200" b="1" spc="-15" dirty="0">
                <a:solidFill>
                  <a:srgbClr val="0070C0"/>
                </a:solidFill>
                <a:latin typeface="Calibri"/>
                <a:cs typeface="Calibri"/>
              </a:rPr>
              <a:t>futuras</a:t>
            </a:r>
            <a:r>
              <a:rPr sz="3200" b="1" spc="-5" dirty="0">
                <a:solidFill>
                  <a:srgbClr val="0070C0"/>
                </a:solidFill>
                <a:latin typeface="Calibri"/>
                <a:cs typeface="Calibri"/>
              </a:rPr>
              <a:t> posibilidades en</a:t>
            </a:r>
            <a:r>
              <a:rPr sz="3200" b="1" dirty="0">
                <a:solidFill>
                  <a:srgbClr val="0070C0"/>
                </a:solidFill>
                <a:latin typeface="Calibri"/>
                <a:cs typeface="Calibri"/>
              </a:rPr>
              <a:t> </a:t>
            </a:r>
            <a:r>
              <a:rPr sz="3200" b="1" spc="-5" dirty="0">
                <a:solidFill>
                  <a:srgbClr val="0070C0"/>
                </a:solidFill>
                <a:latin typeface="Calibri"/>
                <a:cs typeface="Calibri"/>
              </a:rPr>
              <a:t>la </a:t>
            </a:r>
            <a:r>
              <a:rPr sz="3200" b="1" spc="-10" dirty="0">
                <a:solidFill>
                  <a:srgbClr val="0070C0"/>
                </a:solidFill>
                <a:latin typeface="Calibri"/>
                <a:cs typeface="Calibri"/>
              </a:rPr>
              <a:t>construcción</a:t>
            </a:r>
            <a:r>
              <a:rPr sz="3200" b="1" spc="-5" dirty="0">
                <a:solidFill>
                  <a:srgbClr val="0070C0"/>
                </a:solidFill>
                <a:latin typeface="Calibri"/>
                <a:cs typeface="Calibri"/>
              </a:rPr>
              <a:t> de conocimiento</a:t>
            </a:r>
            <a:r>
              <a:rPr sz="3200" spc="-5" dirty="0">
                <a:latin typeface="Calibri"/>
                <a:cs typeface="Calibri"/>
              </a:rPr>
              <a:t>,</a:t>
            </a:r>
            <a:r>
              <a:rPr sz="3200" dirty="0">
                <a:latin typeface="Calibri"/>
                <a:cs typeface="Calibri"/>
              </a:rPr>
              <a:t> </a:t>
            </a:r>
            <a:r>
              <a:rPr sz="3200" spc="-5" dirty="0">
                <a:latin typeface="Calibri"/>
                <a:cs typeface="Calibri"/>
              </a:rPr>
              <a:t>en una </a:t>
            </a:r>
            <a:r>
              <a:rPr sz="3200" dirty="0">
                <a:latin typeface="Calibri"/>
                <a:cs typeface="Calibri"/>
              </a:rPr>
              <a:t> </a:t>
            </a:r>
            <a:r>
              <a:rPr sz="3200" spc="-15" dirty="0">
                <a:latin typeface="Calibri"/>
                <a:cs typeface="Calibri"/>
              </a:rPr>
              <a:t>manera </a:t>
            </a:r>
            <a:r>
              <a:rPr sz="3200" spc="-5" dirty="0">
                <a:latin typeface="Calibri"/>
                <a:cs typeface="Calibri"/>
              </a:rPr>
              <a:t>en que se </a:t>
            </a:r>
            <a:r>
              <a:rPr sz="3200" spc="-15" dirty="0">
                <a:latin typeface="Calibri"/>
                <a:cs typeface="Calibri"/>
              </a:rPr>
              <a:t>considera </a:t>
            </a:r>
            <a:r>
              <a:rPr sz="3200" dirty="0">
                <a:latin typeface="Calibri"/>
                <a:cs typeface="Calibri"/>
              </a:rPr>
              <a:t>al alumno y alumna </a:t>
            </a:r>
            <a:r>
              <a:rPr sz="3200" spc="-10" dirty="0">
                <a:latin typeface="Calibri"/>
                <a:cs typeface="Calibri"/>
              </a:rPr>
              <a:t>como </a:t>
            </a:r>
            <a:r>
              <a:rPr sz="3200" spc="-5" dirty="0">
                <a:latin typeface="Calibri"/>
                <a:cs typeface="Calibri"/>
              </a:rPr>
              <a:t>un </a:t>
            </a:r>
            <a:r>
              <a:rPr sz="3200" b="1" spc="-5" dirty="0">
                <a:solidFill>
                  <a:srgbClr val="C00000"/>
                </a:solidFill>
                <a:latin typeface="Calibri"/>
                <a:cs typeface="Calibri"/>
              </a:rPr>
              <a:t>legítimo </a:t>
            </a:r>
            <a:r>
              <a:rPr sz="3200" b="1" spc="-710" dirty="0">
                <a:solidFill>
                  <a:srgbClr val="C00000"/>
                </a:solidFill>
                <a:latin typeface="Calibri"/>
                <a:cs typeface="Calibri"/>
              </a:rPr>
              <a:t> </a:t>
            </a:r>
            <a:r>
              <a:rPr sz="3200" b="1" spc="-10" dirty="0">
                <a:solidFill>
                  <a:srgbClr val="C00000"/>
                </a:solidFill>
                <a:latin typeface="Calibri"/>
                <a:cs typeface="Calibri"/>
              </a:rPr>
              <a:t>aprendiz</a:t>
            </a:r>
            <a:endParaRPr sz="3200">
              <a:latin typeface="Calibri"/>
              <a:cs typeface="Calibri"/>
            </a:endParaRPr>
          </a:p>
        </p:txBody>
      </p:sp>
      <p:sp>
        <p:nvSpPr>
          <p:cNvPr id="6" name="object 6"/>
          <p:cNvSpPr txBox="1"/>
          <p:nvPr/>
        </p:nvSpPr>
        <p:spPr>
          <a:xfrm>
            <a:off x="2453748" y="1475282"/>
            <a:ext cx="1411605" cy="1488440"/>
          </a:xfrm>
          <a:prstGeom prst="rect">
            <a:avLst/>
          </a:prstGeom>
        </p:spPr>
        <p:txBody>
          <a:bodyPr vert="horz" wrap="square" lIns="0" tIns="12700" rIns="0" bIns="0" rtlCol="0">
            <a:spAutoFit/>
          </a:bodyPr>
          <a:lstStyle/>
          <a:p>
            <a:pPr marL="12700">
              <a:lnSpc>
                <a:spcPct val="100000"/>
              </a:lnSpc>
              <a:spcBef>
                <a:spcPts val="100"/>
              </a:spcBef>
            </a:pPr>
            <a:r>
              <a:rPr sz="9600" b="1" spc="-5" dirty="0">
                <a:latin typeface="Calibri"/>
                <a:cs typeface="Calibri"/>
              </a:rPr>
              <a:t>D2</a:t>
            </a:r>
            <a:endParaRPr sz="9600">
              <a:latin typeface="Calibri"/>
              <a:cs typeface="Calibri"/>
            </a:endParaRPr>
          </a:p>
        </p:txBody>
      </p:sp>
      <p:sp>
        <p:nvSpPr>
          <p:cNvPr id="7" name="object 7"/>
          <p:cNvSpPr txBox="1"/>
          <p:nvPr/>
        </p:nvSpPr>
        <p:spPr>
          <a:xfrm>
            <a:off x="5126182" y="1922428"/>
            <a:ext cx="5708650" cy="646430"/>
          </a:xfrm>
          <a:prstGeom prst="rect">
            <a:avLst/>
          </a:prstGeom>
          <a:solidFill>
            <a:srgbClr val="FFF1CC"/>
          </a:solidFill>
        </p:spPr>
        <p:txBody>
          <a:bodyPr vert="horz" wrap="square" lIns="0" tIns="19685" rIns="0" bIns="0" rtlCol="0">
            <a:spAutoFit/>
          </a:bodyPr>
          <a:lstStyle/>
          <a:p>
            <a:pPr marL="487045">
              <a:lnSpc>
                <a:spcPct val="100000"/>
              </a:lnSpc>
              <a:spcBef>
                <a:spcPts val="155"/>
              </a:spcBef>
            </a:pPr>
            <a:r>
              <a:rPr sz="3600" b="1" spc="-25" dirty="0">
                <a:latin typeface="Calibri"/>
                <a:cs typeface="Calibri"/>
              </a:rPr>
              <a:t>PROYECCIÓN</a:t>
            </a:r>
            <a:r>
              <a:rPr sz="3600" b="1" spc="-30" dirty="0">
                <a:latin typeface="Calibri"/>
                <a:cs typeface="Calibri"/>
              </a:rPr>
              <a:t> </a:t>
            </a:r>
            <a:r>
              <a:rPr sz="3600" b="1" spc="-5" dirty="0">
                <a:latin typeface="Calibri"/>
                <a:cs typeface="Calibri"/>
              </a:rPr>
              <a:t>AL</a:t>
            </a:r>
            <a:r>
              <a:rPr sz="3600" b="1" spc="-35" dirty="0">
                <a:latin typeface="Calibri"/>
                <a:cs typeface="Calibri"/>
              </a:rPr>
              <a:t> </a:t>
            </a:r>
            <a:r>
              <a:rPr sz="3600" b="1" spc="-10" dirty="0">
                <a:latin typeface="Calibri"/>
                <a:cs typeface="Calibri"/>
              </a:rPr>
              <a:t>FUTURO</a:t>
            </a:r>
            <a:endParaRPr sz="3600">
              <a:latin typeface="Calibri"/>
              <a:cs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71238" y="150309"/>
            <a:ext cx="9991725" cy="3664585"/>
          </a:xfrm>
          <a:custGeom>
            <a:avLst/>
            <a:gdLst/>
            <a:ahLst/>
            <a:cxnLst/>
            <a:rect l="l" t="t" r="r" b="b"/>
            <a:pathLst>
              <a:path w="9991725" h="3664585">
                <a:moveTo>
                  <a:pt x="0" y="610686"/>
                </a:moveTo>
                <a:lnTo>
                  <a:pt x="1837" y="562961"/>
                </a:lnTo>
                <a:lnTo>
                  <a:pt x="7258" y="516241"/>
                </a:lnTo>
                <a:lnTo>
                  <a:pt x="16128" y="470661"/>
                </a:lnTo>
                <a:lnTo>
                  <a:pt x="28311" y="426357"/>
                </a:lnTo>
                <a:lnTo>
                  <a:pt x="43670" y="383465"/>
                </a:lnTo>
                <a:lnTo>
                  <a:pt x="62070" y="342121"/>
                </a:lnTo>
                <a:lnTo>
                  <a:pt x="83376" y="302461"/>
                </a:lnTo>
                <a:lnTo>
                  <a:pt x="107451" y="264619"/>
                </a:lnTo>
                <a:lnTo>
                  <a:pt x="134160" y="228733"/>
                </a:lnTo>
                <a:lnTo>
                  <a:pt x="163367" y="194937"/>
                </a:lnTo>
                <a:lnTo>
                  <a:pt x="194937" y="163367"/>
                </a:lnTo>
                <a:lnTo>
                  <a:pt x="228733" y="134160"/>
                </a:lnTo>
                <a:lnTo>
                  <a:pt x="264619" y="107451"/>
                </a:lnTo>
                <a:lnTo>
                  <a:pt x="302461" y="83376"/>
                </a:lnTo>
                <a:lnTo>
                  <a:pt x="342121" y="62070"/>
                </a:lnTo>
                <a:lnTo>
                  <a:pt x="383466" y="43670"/>
                </a:lnTo>
                <a:lnTo>
                  <a:pt x="426357" y="28311"/>
                </a:lnTo>
                <a:lnTo>
                  <a:pt x="470661" y="16128"/>
                </a:lnTo>
                <a:lnTo>
                  <a:pt x="516241" y="7258"/>
                </a:lnTo>
                <a:lnTo>
                  <a:pt x="562961" y="1837"/>
                </a:lnTo>
                <a:lnTo>
                  <a:pt x="610686" y="0"/>
                </a:lnTo>
                <a:lnTo>
                  <a:pt x="9380806" y="0"/>
                </a:lnTo>
                <a:lnTo>
                  <a:pt x="9429162" y="1916"/>
                </a:lnTo>
                <a:lnTo>
                  <a:pt x="9476915" y="7607"/>
                </a:lnTo>
                <a:lnTo>
                  <a:pt x="9523860" y="16989"/>
                </a:lnTo>
                <a:lnTo>
                  <a:pt x="9569792" y="29977"/>
                </a:lnTo>
                <a:lnTo>
                  <a:pt x="9614506" y="46485"/>
                </a:lnTo>
                <a:lnTo>
                  <a:pt x="9657797" y="66429"/>
                </a:lnTo>
                <a:lnTo>
                  <a:pt x="9699459" y="89724"/>
                </a:lnTo>
                <a:lnTo>
                  <a:pt x="9739288" y="116285"/>
                </a:lnTo>
                <a:lnTo>
                  <a:pt x="9777079" y="146027"/>
                </a:lnTo>
                <a:lnTo>
                  <a:pt x="9812627" y="178865"/>
                </a:lnTo>
                <a:lnTo>
                  <a:pt x="9845465" y="214413"/>
                </a:lnTo>
                <a:lnTo>
                  <a:pt x="9875207" y="252204"/>
                </a:lnTo>
                <a:lnTo>
                  <a:pt x="9901768" y="292033"/>
                </a:lnTo>
                <a:lnTo>
                  <a:pt x="9925063" y="333696"/>
                </a:lnTo>
                <a:lnTo>
                  <a:pt x="9945007" y="376986"/>
                </a:lnTo>
                <a:lnTo>
                  <a:pt x="9961515" y="421700"/>
                </a:lnTo>
                <a:lnTo>
                  <a:pt x="9974503" y="467632"/>
                </a:lnTo>
                <a:lnTo>
                  <a:pt x="9983885" y="514577"/>
                </a:lnTo>
                <a:lnTo>
                  <a:pt x="9989576" y="562330"/>
                </a:lnTo>
                <a:lnTo>
                  <a:pt x="9991492" y="610686"/>
                </a:lnTo>
                <a:lnTo>
                  <a:pt x="9991492" y="3053357"/>
                </a:lnTo>
                <a:lnTo>
                  <a:pt x="9989655" y="3101082"/>
                </a:lnTo>
                <a:lnTo>
                  <a:pt x="9984234" y="3147802"/>
                </a:lnTo>
                <a:lnTo>
                  <a:pt x="9975364" y="3193382"/>
                </a:lnTo>
                <a:lnTo>
                  <a:pt x="9963181" y="3237686"/>
                </a:lnTo>
                <a:lnTo>
                  <a:pt x="9947822" y="3280577"/>
                </a:lnTo>
                <a:lnTo>
                  <a:pt x="9929422" y="3321922"/>
                </a:lnTo>
                <a:lnTo>
                  <a:pt x="9908116" y="3361582"/>
                </a:lnTo>
                <a:lnTo>
                  <a:pt x="9884041" y="3399424"/>
                </a:lnTo>
                <a:lnTo>
                  <a:pt x="9857332" y="3435310"/>
                </a:lnTo>
                <a:lnTo>
                  <a:pt x="9828125" y="3469106"/>
                </a:lnTo>
                <a:lnTo>
                  <a:pt x="9796555" y="3500676"/>
                </a:lnTo>
                <a:lnTo>
                  <a:pt x="9762759" y="3529883"/>
                </a:lnTo>
                <a:lnTo>
                  <a:pt x="9726873" y="3556592"/>
                </a:lnTo>
                <a:lnTo>
                  <a:pt x="9689031" y="3580667"/>
                </a:lnTo>
                <a:lnTo>
                  <a:pt x="9649371" y="3601973"/>
                </a:lnTo>
                <a:lnTo>
                  <a:pt x="9608027" y="3620373"/>
                </a:lnTo>
                <a:lnTo>
                  <a:pt x="9565135" y="3635732"/>
                </a:lnTo>
                <a:lnTo>
                  <a:pt x="9520831" y="3647915"/>
                </a:lnTo>
                <a:lnTo>
                  <a:pt x="9475251" y="3656785"/>
                </a:lnTo>
                <a:lnTo>
                  <a:pt x="9428531" y="3662206"/>
                </a:lnTo>
                <a:lnTo>
                  <a:pt x="9380806" y="3664043"/>
                </a:lnTo>
                <a:lnTo>
                  <a:pt x="610686" y="3664043"/>
                </a:lnTo>
                <a:lnTo>
                  <a:pt x="562961" y="3662206"/>
                </a:lnTo>
                <a:lnTo>
                  <a:pt x="516241" y="3656785"/>
                </a:lnTo>
                <a:lnTo>
                  <a:pt x="470661" y="3647915"/>
                </a:lnTo>
                <a:lnTo>
                  <a:pt x="426357" y="3635732"/>
                </a:lnTo>
                <a:lnTo>
                  <a:pt x="383466" y="3620373"/>
                </a:lnTo>
                <a:lnTo>
                  <a:pt x="342121" y="3601973"/>
                </a:lnTo>
                <a:lnTo>
                  <a:pt x="302461" y="3580667"/>
                </a:lnTo>
                <a:lnTo>
                  <a:pt x="264619" y="3556592"/>
                </a:lnTo>
                <a:lnTo>
                  <a:pt x="228733" y="3529883"/>
                </a:lnTo>
                <a:lnTo>
                  <a:pt x="194937" y="3500676"/>
                </a:lnTo>
                <a:lnTo>
                  <a:pt x="163367" y="3469106"/>
                </a:lnTo>
                <a:lnTo>
                  <a:pt x="134160" y="3435310"/>
                </a:lnTo>
                <a:lnTo>
                  <a:pt x="107451" y="3399424"/>
                </a:lnTo>
                <a:lnTo>
                  <a:pt x="83376" y="3361582"/>
                </a:lnTo>
                <a:lnTo>
                  <a:pt x="62070" y="3321922"/>
                </a:lnTo>
                <a:lnTo>
                  <a:pt x="43670" y="3280577"/>
                </a:lnTo>
                <a:lnTo>
                  <a:pt x="28311" y="3237686"/>
                </a:lnTo>
                <a:lnTo>
                  <a:pt x="16128" y="3193382"/>
                </a:lnTo>
                <a:lnTo>
                  <a:pt x="7258" y="3147802"/>
                </a:lnTo>
                <a:lnTo>
                  <a:pt x="1837" y="3101082"/>
                </a:lnTo>
                <a:lnTo>
                  <a:pt x="0" y="3053357"/>
                </a:lnTo>
                <a:lnTo>
                  <a:pt x="0" y="610686"/>
                </a:lnTo>
                <a:close/>
              </a:path>
            </a:pathLst>
          </a:custGeom>
          <a:ln w="38099">
            <a:solidFill>
              <a:srgbClr val="990000"/>
            </a:solidFill>
          </a:ln>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354965">
              <a:lnSpc>
                <a:spcPct val="100000"/>
              </a:lnSpc>
              <a:spcBef>
                <a:spcPts val="100"/>
              </a:spcBef>
            </a:pPr>
            <a:r>
              <a:rPr spc="-50" dirty="0"/>
              <a:t>A</a:t>
            </a:r>
            <a:r>
              <a:rPr spc="10" dirty="0"/>
              <a:t>C</a:t>
            </a:r>
            <a:r>
              <a:rPr spc="-5" dirty="0"/>
              <a:t>TIVI</a:t>
            </a:r>
            <a:r>
              <a:rPr spc="-95" dirty="0"/>
              <a:t>D</a:t>
            </a:r>
            <a:r>
              <a:rPr spc="-5" dirty="0"/>
              <a:t>A</a:t>
            </a:r>
            <a:r>
              <a:rPr spc="5" dirty="0"/>
              <a:t>D</a:t>
            </a:r>
            <a:r>
              <a:rPr dirty="0">
                <a:latin typeface="Arial"/>
                <a:cs typeface="Arial"/>
              </a:rPr>
              <a:t>……</a:t>
            </a:r>
          </a:p>
        </p:txBody>
      </p:sp>
      <p:sp>
        <p:nvSpPr>
          <p:cNvPr id="4" name="object 4"/>
          <p:cNvSpPr txBox="1"/>
          <p:nvPr/>
        </p:nvSpPr>
        <p:spPr>
          <a:xfrm>
            <a:off x="1271238" y="1129586"/>
            <a:ext cx="9701562" cy="2795637"/>
          </a:xfrm>
          <a:prstGeom prst="rect">
            <a:avLst/>
          </a:prstGeom>
        </p:spPr>
        <p:txBody>
          <a:bodyPr vert="horz" wrap="square" lIns="0" tIns="12700" rIns="0" bIns="0" rtlCol="0">
            <a:spAutoFit/>
          </a:bodyPr>
          <a:lstStyle/>
          <a:p>
            <a:pPr marL="12700" marR="5080" indent="1270" algn="ctr">
              <a:lnSpc>
                <a:spcPct val="100000"/>
              </a:lnSpc>
              <a:spcBef>
                <a:spcPts val="100"/>
              </a:spcBef>
            </a:pPr>
            <a:r>
              <a:rPr sz="3600" b="1" spc="-5" dirty="0">
                <a:solidFill>
                  <a:srgbClr val="002060"/>
                </a:solidFill>
                <a:latin typeface="Calibri"/>
                <a:cs typeface="Calibri"/>
              </a:rPr>
              <a:t>En grupos </a:t>
            </a:r>
            <a:r>
              <a:rPr sz="3600" b="1" spc="-20" dirty="0">
                <a:solidFill>
                  <a:srgbClr val="002060"/>
                </a:solidFill>
                <a:latin typeface="Calibri"/>
                <a:cs typeface="Calibri"/>
              </a:rPr>
              <a:t>recrear </a:t>
            </a:r>
            <a:r>
              <a:rPr sz="3600" b="1" spc="-10" dirty="0">
                <a:solidFill>
                  <a:srgbClr val="002060"/>
                </a:solidFill>
                <a:latin typeface="Calibri"/>
                <a:cs typeface="Calibri"/>
              </a:rPr>
              <a:t>situación </a:t>
            </a:r>
            <a:r>
              <a:rPr sz="3600" b="1" spc="-5" dirty="0">
                <a:solidFill>
                  <a:srgbClr val="002060"/>
                </a:solidFill>
                <a:latin typeface="Calibri"/>
                <a:cs typeface="Calibri"/>
              </a:rPr>
              <a:t>de </a:t>
            </a:r>
            <a:r>
              <a:rPr sz="3600" b="1" dirty="0">
                <a:solidFill>
                  <a:srgbClr val="002060"/>
                </a:solidFill>
                <a:latin typeface="Calibri"/>
                <a:cs typeface="Calibri"/>
              </a:rPr>
              <a:t> </a:t>
            </a:r>
            <a:r>
              <a:rPr sz="3600" b="1" spc="-20" dirty="0">
                <a:solidFill>
                  <a:srgbClr val="002060"/>
                </a:solidFill>
                <a:latin typeface="Calibri"/>
                <a:cs typeface="Calibri"/>
              </a:rPr>
              <a:t>retroalimentación</a:t>
            </a:r>
            <a:r>
              <a:rPr sz="3600" b="1" dirty="0">
                <a:solidFill>
                  <a:srgbClr val="002060"/>
                </a:solidFill>
                <a:latin typeface="Calibri"/>
                <a:cs typeface="Calibri"/>
              </a:rPr>
              <a:t> </a:t>
            </a:r>
            <a:r>
              <a:rPr sz="3600" b="1" spc="-20" dirty="0">
                <a:solidFill>
                  <a:srgbClr val="002060"/>
                </a:solidFill>
                <a:latin typeface="Calibri"/>
                <a:cs typeface="Calibri"/>
              </a:rPr>
              <a:t>tradicional,</a:t>
            </a:r>
            <a:r>
              <a:rPr sz="3600" b="1" spc="5" dirty="0">
                <a:solidFill>
                  <a:srgbClr val="002060"/>
                </a:solidFill>
                <a:latin typeface="Calibri"/>
                <a:cs typeface="Calibri"/>
              </a:rPr>
              <a:t> </a:t>
            </a:r>
            <a:r>
              <a:rPr sz="3600" b="1" spc="-25" dirty="0">
                <a:solidFill>
                  <a:srgbClr val="002060"/>
                </a:solidFill>
                <a:latin typeface="Calibri"/>
                <a:cs typeface="Calibri"/>
              </a:rPr>
              <a:t>versus </a:t>
            </a:r>
            <a:r>
              <a:rPr sz="3600" b="1" spc="-890" dirty="0">
                <a:solidFill>
                  <a:srgbClr val="002060"/>
                </a:solidFill>
                <a:latin typeface="Calibri"/>
                <a:cs typeface="Calibri"/>
              </a:rPr>
              <a:t> </a:t>
            </a:r>
            <a:r>
              <a:rPr sz="3600" b="1" spc="-20" dirty="0" err="1">
                <a:solidFill>
                  <a:srgbClr val="002060"/>
                </a:solidFill>
                <a:latin typeface="Calibri"/>
                <a:cs typeface="Calibri"/>
              </a:rPr>
              <a:t>retroalimentación</a:t>
            </a:r>
            <a:r>
              <a:rPr sz="3600" b="1" spc="-15" dirty="0">
                <a:solidFill>
                  <a:srgbClr val="002060"/>
                </a:solidFill>
                <a:latin typeface="Calibri"/>
                <a:cs typeface="Calibri"/>
              </a:rPr>
              <a:t> </a:t>
            </a:r>
            <a:r>
              <a:rPr sz="3600" b="1" spc="-25" dirty="0" err="1" smtClean="0">
                <a:solidFill>
                  <a:srgbClr val="002060"/>
                </a:solidFill>
                <a:latin typeface="Calibri"/>
                <a:cs typeface="Calibri"/>
              </a:rPr>
              <a:t>efectiva</a:t>
            </a:r>
            <a:r>
              <a:rPr lang="es-CL" sz="3600" b="1" spc="-25" dirty="0" smtClean="0">
                <a:solidFill>
                  <a:srgbClr val="002060"/>
                </a:solidFill>
                <a:latin typeface="Calibri"/>
                <a:cs typeface="Calibri"/>
              </a:rPr>
              <a:t> y representarla para sus compañeros</a:t>
            </a:r>
          </a:p>
          <a:p>
            <a:pPr marL="12700" marR="5080" indent="1270" algn="ctr">
              <a:lnSpc>
                <a:spcPct val="100000"/>
              </a:lnSpc>
              <a:spcBef>
                <a:spcPts val="100"/>
              </a:spcBef>
            </a:pPr>
            <a:r>
              <a:rPr lang="es-CL" sz="3600" b="1" spc="-25" dirty="0" smtClean="0">
                <a:solidFill>
                  <a:srgbClr val="002060"/>
                </a:solidFill>
                <a:latin typeface="Calibri"/>
                <a:cs typeface="Calibri"/>
              </a:rPr>
              <a:t>10 minutos para preparar y </a:t>
            </a:r>
            <a:r>
              <a:rPr lang="es-CL" sz="3600" b="1" spc="-25" smtClean="0">
                <a:solidFill>
                  <a:srgbClr val="002060"/>
                </a:solidFill>
                <a:latin typeface="Calibri"/>
                <a:cs typeface="Calibri"/>
              </a:rPr>
              <a:t>5 Minutos para </a:t>
            </a:r>
            <a:r>
              <a:rPr lang="es-CL" sz="3600" b="1" spc="-25" dirty="0" smtClean="0">
                <a:solidFill>
                  <a:srgbClr val="002060"/>
                </a:solidFill>
                <a:latin typeface="Calibri"/>
                <a:cs typeface="Calibri"/>
              </a:rPr>
              <a:t>presentar</a:t>
            </a:r>
            <a:endParaRPr sz="3600" dirty="0">
              <a:latin typeface="Calibri"/>
              <a:cs typeface="Calibri"/>
            </a:endParaRPr>
          </a:p>
        </p:txBody>
      </p:sp>
      <p:pic>
        <p:nvPicPr>
          <p:cNvPr id="5" name="object 5"/>
          <p:cNvPicPr/>
          <p:nvPr/>
        </p:nvPicPr>
        <p:blipFill>
          <a:blip r:embed="rId2" cstate="print"/>
          <a:stretch>
            <a:fillRect/>
          </a:stretch>
        </p:blipFill>
        <p:spPr>
          <a:xfrm>
            <a:off x="4806665" y="4117606"/>
            <a:ext cx="2920869" cy="276736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3894738">
            <a:off x="4278805" y="2967335"/>
            <a:ext cx="3634393"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Preguntas??</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ángulo 2"/>
          <p:cNvSpPr/>
          <p:nvPr/>
        </p:nvSpPr>
        <p:spPr>
          <a:xfrm rot="2582366">
            <a:off x="1453390" y="1574527"/>
            <a:ext cx="4009897" cy="923330"/>
          </a:xfrm>
          <a:prstGeom prst="rect">
            <a:avLst/>
          </a:prstGeom>
          <a:noFill/>
        </p:spPr>
        <p:txBody>
          <a:bodyPr wrap="squar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Reflexiones</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4" name="Rectángulo 3"/>
          <p:cNvSpPr/>
          <p:nvPr/>
        </p:nvSpPr>
        <p:spPr>
          <a:xfrm rot="18952200">
            <a:off x="8001000" y="1087615"/>
            <a:ext cx="2940228" cy="923330"/>
          </a:xfrm>
          <a:prstGeom prst="rect">
            <a:avLst/>
          </a:prstGeom>
          <a:noFill/>
        </p:spPr>
        <p:txBody>
          <a:bodyPr wrap="non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opiniones</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1604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6800" y="533400"/>
            <a:ext cx="10630432" cy="3416320"/>
          </a:xfrm>
          <a:prstGeom prst="rect">
            <a:avLst/>
          </a:prstGeom>
          <a:noFill/>
        </p:spPr>
        <p:txBody>
          <a:bodyPr wrap="squar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Las </a:t>
            </a:r>
            <a:r>
              <a:rPr lang="es-ES" sz="5400" dirty="0">
                <a:ln w="0"/>
                <a:effectLst>
                  <a:outerShdw blurRad="38100" dist="19050" dir="2700000" algn="tl" rotWithShape="0">
                    <a:schemeClr val="dk1">
                      <a:alpha val="40000"/>
                    </a:schemeClr>
                  </a:outerShdw>
                </a:effectLst>
              </a:rPr>
              <a:t>s</a:t>
            </a:r>
            <a:r>
              <a:rPr lang="es-ES" sz="5400" b="0" cap="none" spc="0" dirty="0" smtClean="0">
                <a:ln w="0"/>
                <a:solidFill>
                  <a:schemeClr val="tx1"/>
                </a:solidFill>
                <a:effectLst>
                  <a:outerShdw blurRad="38100" dist="19050" dir="2700000" algn="tl" rotWithShape="0">
                    <a:schemeClr val="dk1">
                      <a:alpha val="40000"/>
                    </a:schemeClr>
                  </a:outerShdw>
                </a:effectLst>
              </a:rPr>
              <a:t>iguientes </a:t>
            </a:r>
            <a:r>
              <a:rPr lang="es-ES" sz="5400" dirty="0">
                <a:ln w="0"/>
                <a:effectLst>
                  <a:outerShdw blurRad="38100" dist="19050" dir="2700000" algn="tl" rotWithShape="0">
                    <a:schemeClr val="dk1">
                      <a:alpha val="40000"/>
                    </a:schemeClr>
                  </a:outerShdw>
                </a:effectLst>
              </a:rPr>
              <a:t>s</a:t>
            </a:r>
            <a:r>
              <a:rPr lang="es-ES" sz="5400" b="0" cap="none" spc="0" dirty="0" smtClean="0">
                <a:ln w="0"/>
                <a:solidFill>
                  <a:schemeClr val="tx1"/>
                </a:solidFill>
                <a:effectLst>
                  <a:outerShdw blurRad="38100" dist="19050" dir="2700000" algn="tl" rotWithShape="0">
                    <a:schemeClr val="dk1">
                      <a:alpha val="40000"/>
                    </a:schemeClr>
                  </a:outerShdw>
                </a:effectLst>
              </a:rPr>
              <a:t>ituaciones solo son para reflexionar, no opinar, pensar en silencio.</a:t>
            </a:r>
          </a:p>
          <a:p>
            <a:pPr algn="ctr"/>
            <a:r>
              <a:rPr lang="es-ES" sz="5400" b="0" cap="none" spc="0" dirty="0" smtClean="0">
                <a:ln w="0"/>
                <a:solidFill>
                  <a:schemeClr val="tx1"/>
                </a:solidFill>
                <a:effectLst>
                  <a:outerShdw blurRad="38100" dist="19050" dir="2700000" algn="tl" rotWithShape="0">
                    <a:schemeClr val="dk1">
                      <a:alpha val="40000"/>
                    </a:schemeClr>
                  </a:outerShdw>
                </a:effectLst>
              </a:rPr>
              <a:t> Si se siente identificado es Usted.</a:t>
            </a: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2"/>
          <a:stretch>
            <a:fillRect/>
          </a:stretch>
        </p:blipFill>
        <p:spPr>
          <a:xfrm>
            <a:off x="5029200" y="3959245"/>
            <a:ext cx="2457450" cy="2457450"/>
          </a:xfrm>
          <a:prstGeom prst="rect">
            <a:avLst/>
          </a:prstGeom>
        </p:spPr>
      </p:pic>
    </p:spTree>
    <p:extLst>
      <p:ext uri="{BB962C8B-B14F-4D97-AF65-F5344CB8AC3E}">
        <p14:creationId xmlns:p14="http://schemas.microsoft.com/office/powerpoint/2010/main" val="1028608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66255"/>
            <a:chOff x="0" y="0"/>
            <a:chExt cx="12192000" cy="6866255"/>
          </a:xfrm>
        </p:grpSpPr>
        <p:pic>
          <p:nvPicPr>
            <p:cNvPr id="3" name="object 3"/>
            <p:cNvPicPr/>
            <p:nvPr/>
          </p:nvPicPr>
          <p:blipFill>
            <a:blip r:embed="rId2" cstate="print"/>
            <a:stretch>
              <a:fillRect/>
            </a:stretch>
          </p:blipFill>
          <p:spPr>
            <a:xfrm>
              <a:off x="0" y="0"/>
              <a:ext cx="12191999" cy="6857999"/>
            </a:xfrm>
            <a:prstGeom prst="rect">
              <a:avLst/>
            </a:prstGeom>
          </p:spPr>
        </p:pic>
        <p:pic>
          <p:nvPicPr>
            <p:cNvPr id="4" name="object 4"/>
            <p:cNvPicPr/>
            <p:nvPr/>
          </p:nvPicPr>
          <p:blipFill>
            <a:blip r:embed="rId3" cstate="print"/>
            <a:stretch>
              <a:fillRect/>
            </a:stretch>
          </p:blipFill>
          <p:spPr>
            <a:xfrm>
              <a:off x="1" y="0"/>
              <a:ext cx="2851515" cy="6858785"/>
            </a:xfrm>
            <a:prstGeom prst="rect">
              <a:avLst/>
            </a:prstGeom>
          </p:spPr>
        </p:pic>
        <p:sp>
          <p:nvSpPr>
            <p:cNvPr id="5" name="object 5"/>
            <p:cNvSpPr/>
            <p:nvPr/>
          </p:nvSpPr>
          <p:spPr>
            <a:xfrm>
              <a:off x="0" y="0"/>
              <a:ext cx="182880" cy="6858000"/>
            </a:xfrm>
            <a:custGeom>
              <a:avLst/>
              <a:gdLst/>
              <a:ahLst/>
              <a:cxnLst/>
              <a:rect l="l" t="t" r="r" b="b"/>
              <a:pathLst>
                <a:path w="182880" h="6858000">
                  <a:moveTo>
                    <a:pt x="182879" y="6857999"/>
                  </a:moveTo>
                  <a:lnTo>
                    <a:pt x="0" y="6857999"/>
                  </a:lnTo>
                  <a:lnTo>
                    <a:pt x="0" y="0"/>
                  </a:lnTo>
                  <a:lnTo>
                    <a:pt x="182879" y="0"/>
                  </a:lnTo>
                  <a:lnTo>
                    <a:pt x="182879" y="6857999"/>
                  </a:lnTo>
                  <a:close/>
                </a:path>
              </a:pathLst>
            </a:custGeom>
            <a:solidFill>
              <a:srgbClr val="766F54"/>
            </a:solidFill>
          </p:spPr>
          <p:txBody>
            <a:bodyPr wrap="square" lIns="0" tIns="0" rIns="0" bIns="0" rtlCol="0"/>
            <a:lstStyle/>
            <a:p>
              <a:endParaRPr/>
            </a:p>
          </p:txBody>
        </p:sp>
        <p:sp>
          <p:nvSpPr>
            <p:cNvPr id="6" name="object 6"/>
            <p:cNvSpPr/>
            <p:nvPr/>
          </p:nvSpPr>
          <p:spPr>
            <a:xfrm>
              <a:off x="0" y="714375"/>
              <a:ext cx="1591945" cy="507365"/>
            </a:xfrm>
            <a:custGeom>
              <a:avLst/>
              <a:gdLst/>
              <a:ahLst/>
              <a:cxnLst/>
              <a:rect l="l" t="t" r="r" b="b"/>
              <a:pathLst>
                <a:path w="1591945" h="507365">
                  <a:moveTo>
                    <a:pt x="1345749" y="507296"/>
                  </a:moveTo>
                  <a:lnTo>
                    <a:pt x="1245436" y="507296"/>
                  </a:lnTo>
                  <a:lnTo>
                    <a:pt x="0" y="503757"/>
                  </a:lnTo>
                  <a:lnTo>
                    <a:pt x="105" y="0"/>
                  </a:lnTo>
                  <a:lnTo>
                    <a:pt x="1340940" y="1724"/>
                  </a:lnTo>
                  <a:lnTo>
                    <a:pt x="1345749" y="6493"/>
                  </a:lnTo>
                  <a:lnTo>
                    <a:pt x="1350387" y="6493"/>
                  </a:lnTo>
                  <a:lnTo>
                    <a:pt x="1350387" y="11261"/>
                  </a:lnTo>
                  <a:lnTo>
                    <a:pt x="1355368" y="11261"/>
                  </a:lnTo>
                  <a:lnTo>
                    <a:pt x="1584337" y="240205"/>
                  </a:lnTo>
                  <a:lnTo>
                    <a:pt x="1589652" y="247358"/>
                  </a:lnTo>
                  <a:lnTo>
                    <a:pt x="1591423" y="254510"/>
                  </a:lnTo>
                  <a:lnTo>
                    <a:pt x="1589652" y="261663"/>
                  </a:lnTo>
                  <a:lnTo>
                    <a:pt x="1584337" y="268816"/>
                  </a:lnTo>
                  <a:lnTo>
                    <a:pt x="1355368" y="497759"/>
                  </a:lnTo>
                  <a:lnTo>
                    <a:pt x="1353822" y="499383"/>
                  </a:lnTo>
                  <a:lnTo>
                    <a:pt x="1351933" y="500905"/>
                  </a:lnTo>
                  <a:lnTo>
                    <a:pt x="1350387" y="502528"/>
                  </a:lnTo>
                  <a:lnTo>
                    <a:pt x="1345749" y="507296"/>
                  </a:lnTo>
                  <a:close/>
                </a:path>
              </a:pathLst>
            </a:custGeom>
            <a:solidFill>
              <a:srgbClr val="A53010"/>
            </a:solidFill>
          </p:spPr>
          <p:txBody>
            <a:bodyPr wrap="square" lIns="0" tIns="0" rIns="0" bIns="0" rtlCol="0"/>
            <a:lstStyle/>
            <a:p>
              <a:endParaRPr/>
            </a:p>
          </p:txBody>
        </p:sp>
        <p:sp>
          <p:nvSpPr>
            <p:cNvPr id="7" name="object 7"/>
            <p:cNvSpPr/>
            <p:nvPr/>
          </p:nvSpPr>
          <p:spPr>
            <a:xfrm>
              <a:off x="2495599" y="0"/>
              <a:ext cx="7489190" cy="967740"/>
            </a:xfrm>
            <a:custGeom>
              <a:avLst/>
              <a:gdLst/>
              <a:ahLst/>
              <a:cxnLst/>
              <a:rect l="l" t="t" r="r" b="b"/>
              <a:pathLst>
                <a:path w="7489190" h="967740">
                  <a:moveTo>
                    <a:pt x="7327549" y="967676"/>
                  </a:moveTo>
                  <a:lnTo>
                    <a:pt x="161282" y="967676"/>
                  </a:lnTo>
                  <a:lnTo>
                    <a:pt x="118407" y="961915"/>
                  </a:lnTo>
                  <a:lnTo>
                    <a:pt x="79880" y="945657"/>
                  </a:lnTo>
                  <a:lnTo>
                    <a:pt x="47238" y="920438"/>
                  </a:lnTo>
                  <a:lnTo>
                    <a:pt x="22019" y="887796"/>
                  </a:lnTo>
                  <a:lnTo>
                    <a:pt x="5761" y="849269"/>
                  </a:lnTo>
                  <a:lnTo>
                    <a:pt x="0" y="806394"/>
                  </a:lnTo>
                  <a:lnTo>
                    <a:pt x="0" y="161282"/>
                  </a:lnTo>
                  <a:lnTo>
                    <a:pt x="5761" y="118407"/>
                  </a:lnTo>
                  <a:lnTo>
                    <a:pt x="22019" y="79880"/>
                  </a:lnTo>
                  <a:lnTo>
                    <a:pt x="47238" y="47238"/>
                  </a:lnTo>
                  <a:lnTo>
                    <a:pt x="79880" y="22019"/>
                  </a:lnTo>
                  <a:lnTo>
                    <a:pt x="118407" y="5761"/>
                  </a:lnTo>
                  <a:lnTo>
                    <a:pt x="161282" y="0"/>
                  </a:lnTo>
                  <a:lnTo>
                    <a:pt x="7327549" y="0"/>
                  </a:lnTo>
                  <a:lnTo>
                    <a:pt x="7389269" y="12276"/>
                  </a:lnTo>
                  <a:lnTo>
                    <a:pt x="7441593" y="47238"/>
                  </a:lnTo>
                  <a:lnTo>
                    <a:pt x="7476555" y="99562"/>
                  </a:lnTo>
                  <a:lnTo>
                    <a:pt x="7488831" y="161282"/>
                  </a:lnTo>
                  <a:lnTo>
                    <a:pt x="7488831" y="806394"/>
                  </a:lnTo>
                  <a:lnTo>
                    <a:pt x="7483070" y="849269"/>
                  </a:lnTo>
                  <a:lnTo>
                    <a:pt x="7466812" y="887796"/>
                  </a:lnTo>
                  <a:lnTo>
                    <a:pt x="7441593" y="920438"/>
                  </a:lnTo>
                  <a:lnTo>
                    <a:pt x="7408951" y="945657"/>
                  </a:lnTo>
                  <a:lnTo>
                    <a:pt x="7370424" y="961915"/>
                  </a:lnTo>
                  <a:lnTo>
                    <a:pt x="7327549" y="967676"/>
                  </a:lnTo>
                  <a:close/>
                </a:path>
              </a:pathLst>
            </a:custGeom>
            <a:solidFill>
              <a:srgbClr val="002060"/>
            </a:solidFill>
          </p:spPr>
          <p:txBody>
            <a:bodyPr wrap="square" lIns="0" tIns="0" rIns="0" bIns="0" rtlCol="0"/>
            <a:lstStyle/>
            <a:p>
              <a:endParaRPr/>
            </a:p>
          </p:txBody>
        </p:sp>
        <p:sp>
          <p:nvSpPr>
            <p:cNvPr id="8" name="object 8"/>
            <p:cNvSpPr/>
            <p:nvPr/>
          </p:nvSpPr>
          <p:spPr>
            <a:xfrm>
              <a:off x="2495599" y="0"/>
              <a:ext cx="7489190" cy="967740"/>
            </a:xfrm>
            <a:custGeom>
              <a:avLst/>
              <a:gdLst/>
              <a:ahLst/>
              <a:cxnLst/>
              <a:rect l="l" t="t" r="r" b="b"/>
              <a:pathLst>
                <a:path w="7489190" h="967740">
                  <a:moveTo>
                    <a:pt x="0" y="161282"/>
                  </a:moveTo>
                  <a:lnTo>
                    <a:pt x="5761" y="118407"/>
                  </a:lnTo>
                  <a:lnTo>
                    <a:pt x="22019" y="79880"/>
                  </a:lnTo>
                  <a:lnTo>
                    <a:pt x="47238" y="47238"/>
                  </a:lnTo>
                  <a:lnTo>
                    <a:pt x="79880" y="22019"/>
                  </a:lnTo>
                  <a:lnTo>
                    <a:pt x="118407" y="5761"/>
                  </a:lnTo>
                  <a:lnTo>
                    <a:pt x="161282" y="0"/>
                  </a:lnTo>
                  <a:lnTo>
                    <a:pt x="7327549" y="0"/>
                  </a:lnTo>
                  <a:lnTo>
                    <a:pt x="7389269" y="12276"/>
                  </a:lnTo>
                  <a:lnTo>
                    <a:pt x="7441593" y="47238"/>
                  </a:lnTo>
                  <a:lnTo>
                    <a:pt x="7476555" y="99562"/>
                  </a:lnTo>
                  <a:lnTo>
                    <a:pt x="7488831" y="161282"/>
                  </a:lnTo>
                  <a:lnTo>
                    <a:pt x="7488831" y="806394"/>
                  </a:lnTo>
                  <a:lnTo>
                    <a:pt x="7483070" y="849269"/>
                  </a:lnTo>
                  <a:lnTo>
                    <a:pt x="7466812" y="887796"/>
                  </a:lnTo>
                  <a:lnTo>
                    <a:pt x="7441593" y="920438"/>
                  </a:lnTo>
                  <a:lnTo>
                    <a:pt x="7408951" y="945657"/>
                  </a:lnTo>
                  <a:lnTo>
                    <a:pt x="7370424" y="961915"/>
                  </a:lnTo>
                  <a:lnTo>
                    <a:pt x="7327549" y="967676"/>
                  </a:lnTo>
                  <a:lnTo>
                    <a:pt x="161282" y="967676"/>
                  </a:lnTo>
                  <a:lnTo>
                    <a:pt x="118407" y="961915"/>
                  </a:lnTo>
                  <a:lnTo>
                    <a:pt x="79880" y="945657"/>
                  </a:lnTo>
                  <a:lnTo>
                    <a:pt x="47238" y="920438"/>
                  </a:lnTo>
                  <a:lnTo>
                    <a:pt x="22019" y="887796"/>
                  </a:lnTo>
                  <a:lnTo>
                    <a:pt x="5761" y="849269"/>
                  </a:lnTo>
                  <a:lnTo>
                    <a:pt x="0" y="806394"/>
                  </a:lnTo>
                  <a:lnTo>
                    <a:pt x="0" y="161282"/>
                  </a:lnTo>
                  <a:close/>
                </a:path>
              </a:pathLst>
            </a:custGeom>
            <a:ln w="15874">
              <a:solidFill>
                <a:srgbClr val="78230B"/>
              </a:solidFill>
            </a:ln>
          </p:spPr>
          <p:txBody>
            <a:bodyPr wrap="square" lIns="0" tIns="0" rIns="0" bIns="0" rtlCol="0"/>
            <a:lstStyle/>
            <a:p>
              <a:endParaRPr/>
            </a:p>
          </p:txBody>
        </p:sp>
      </p:grpSp>
      <p:sp>
        <p:nvSpPr>
          <p:cNvPr id="9" name="object 9"/>
          <p:cNvSpPr txBox="1">
            <a:spLocks noGrp="1"/>
          </p:cNvSpPr>
          <p:nvPr>
            <p:ph type="title"/>
          </p:nvPr>
        </p:nvSpPr>
        <p:spPr>
          <a:prstGeom prst="rect">
            <a:avLst/>
          </a:prstGeom>
        </p:spPr>
        <p:txBody>
          <a:bodyPr vert="horz" wrap="square" lIns="0" tIns="12700" rIns="0" bIns="0" rtlCol="0">
            <a:spAutoFit/>
          </a:bodyPr>
          <a:lstStyle/>
          <a:p>
            <a:pPr marL="3041015" marR="5080" indent="-2200910">
              <a:lnSpc>
                <a:spcPct val="100000"/>
              </a:lnSpc>
              <a:spcBef>
                <a:spcPts val="100"/>
              </a:spcBef>
            </a:pPr>
            <a:r>
              <a:rPr spc="265" dirty="0"/>
              <a:t>¿Cómo</a:t>
            </a:r>
            <a:r>
              <a:rPr spc="20" dirty="0"/>
              <a:t> </a:t>
            </a:r>
            <a:r>
              <a:rPr spc="310" dirty="0"/>
              <a:t>me</a:t>
            </a:r>
            <a:r>
              <a:rPr spc="20" dirty="0"/>
              <a:t> </a:t>
            </a:r>
            <a:r>
              <a:rPr spc="195" dirty="0"/>
              <a:t>voy</a:t>
            </a:r>
            <a:r>
              <a:rPr spc="25" dirty="0"/>
              <a:t> </a:t>
            </a:r>
            <a:r>
              <a:rPr spc="350" dirty="0"/>
              <a:t>de</a:t>
            </a:r>
            <a:r>
              <a:rPr spc="25" dirty="0"/>
              <a:t> </a:t>
            </a:r>
            <a:r>
              <a:rPr spc="125" dirty="0"/>
              <a:t>esta</a:t>
            </a:r>
            <a:r>
              <a:rPr spc="20" dirty="0"/>
              <a:t> </a:t>
            </a:r>
            <a:r>
              <a:rPr spc="210" dirty="0"/>
              <a:t>jornada</a:t>
            </a:r>
            <a:r>
              <a:rPr spc="25" dirty="0"/>
              <a:t> </a:t>
            </a:r>
            <a:r>
              <a:rPr spc="350" dirty="0"/>
              <a:t>de </a:t>
            </a:r>
            <a:r>
              <a:rPr spc="-835" dirty="0"/>
              <a:t> </a:t>
            </a:r>
            <a:r>
              <a:rPr spc="160" dirty="0"/>
              <a:t>aprendizaje?</a:t>
            </a:r>
          </a:p>
        </p:txBody>
      </p:sp>
      <p:pic>
        <p:nvPicPr>
          <p:cNvPr id="10" name="object 10"/>
          <p:cNvPicPr/>
          <p:nvPr/>
        </p:nvPicPr>
        <p:blipFill>
          <a:blip r:embed="rId4" cstate="print"/>
          <a:stretch>
            <a:fillRect/>
          </a:stretch>
        </p:blipFill>
        <p:spPr>
          <a:xfrm>
            <a:off x="404036" y="1071104"/>
            <a:ext cx="11313040" cy="5786895"/>
          </a:xfrm>
          <a:prstGeom prst="rect">
            <a:avLst/>
          </a:prstGeom>
        </p:spPr>
      </p:pic>
      <p:sp>
        <p:nvSpPr>
          <p:cNvPr id="11" name="object 11"/>
          <p:cNvSpPr txBox="1"/>
          <p:nvPr/>
        </p:nvSpPr>
        <p:spPr>
          <a:xfrm>
            <a:off x="2226184" y="1069071"/>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1</a:t>
            </a:r>
            <a:endParaRPr sz="5400">
              <a:latin typeface="Microsoft Sans Serif"/>
              <a:cs typeface="Microsoft Sans Serif"/>
            </a:endParaRPr>
          </a:p>
        </p:txBody>
      </p:sp>
      <p:sp>
        <p:nvSpPr>
          <p:cNvPr id="12" name="object 12"/>
          <p:cNvSpPr txBox="1"/>
          <p:nvPr/>
        </p:nvSpPr>
        <p:spPr>
          <a:xfrm>
            <a:off x="6063200" y="1069071"/>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2</a:t>
            </a:r>
            <a:endParaRPr sz="5400">
              <a:latin typeface="Microsoft Sans Serif"/>
              <a:cs typeface="Microsoft Sans Serif"/>
            </a:endParaRPr>
          </a:p>
        </p:txBody>
      </p:sp>
      <p:sp>
        <p:nvSpPr>
          <p:cNvPr id="13" name="object 13"/>
          <p:cNvSpPr txBox="1"/>
          <p:nvPr/>
        </p:nvSpPr>
        <p:spPr>
          <a:xfrm>
            <a:off x="2223590" y="4017946"/>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4</a:t>
            </a:r>
            <a:endParaRPr sz="5400">
              <a:latin typeface="Microsoft Sans Serif"/>
              <a:cs typeface="Microsoft Sans Serif"/>
            </a:endParaRPr>
          </a:p>
        </p:txBody>
      </p:sp>
      <p:sp>
        <p:nvSpPr>
          <p:cNvPr id="14" name="object 14"/>
          <p:cNvSpPr txBox="1"/>
          <p:nvPr/>
        </p:nvSpPr>
        <p:spPr>
          <a:xfrm>
            <a:off x="9666211" y="1135379"/>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3</a:t>
            </a:r>
            <a:endParaRPr sz="5400">
              <a:latin typeface="Microsoft Sans Serif"/>
              <a:cs typeface="Microsoft Sans Serif"/>
            </a:endParaRPr>
          </a:p>
        </p:txBody>
      </p:sp>
      <p:sp>
        <p:nvSpPr>
          <p:cNvPr id="15" name="object 15"/>
          <p:cNvSpPr txBox="1"/>
          <p:nvPr/>
        </p:nvSpPr>
        <p:spPr>
          <a:xfrm>
            <a:off x="9647916" y="3920964"/>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6</a:t>
            </a:r>
            <a:endParaRPr sz="5400">
              <a:latin typeface="Microsoft Sans Serif"/>
              <a:cs typeface="Microsoft Sans Serif"/>
            </a:endParaRPr>
          </a:p>
        </p:txBody>
      </p:sp>
      <p:sp>
        <p:nvSpPr>
          <p:cNvPr id="16" name="object 16"/>
          <p:cNvSpPr txBox="1"/>
          <p:nvPr/>
        </p:nvSpPr>
        <p:spPr>
          <a:xfrm>
            <a:off x="6106526" y="3965168"/>
            <a:ext cx="405765" cy="848360"/>
          </a:xfrm>
          <a:prstGeom prst="rect">
            <a:avLst/>
          </a:prstGeom>
        </p:spPr>
        <p:txBody>
          <a:bodyPr vert="horz" wrap="square" lIns="0" tIns="12700" rIns="0" bIns="0" rtlCol="0">
            <a:spAutoFit/>
          </a:bodyPr>
          <a:lstStyle/>
          <a:p>
            <a:pPr marL="12700">
              <a:lnSpc>
                <a:spcPct val="100000"/>
              </a:lnSpc>
              <a:spcBef>
                <a:spcPts val="100"/>
              </a:spcBef>
            </a:pPr>
            <a:r>
              <a:rPr sz="5400" spc="-15" dirty="0">
                <a:latin typeface="Microsoft Sans Serif"/>
                <a:cs typeface="Microsoft Sans Serif"/>
              </a:rPr>
              <a:t>5</a:t>
            </a:r>
            <a:endParaRPr sz="5400">
              <a:latin typeface="Microsoft Sans Serif"/>
              <a:cs typeface="Microsoft Sans Serif"/>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52400" y="-1"/>
            <a:ext cx="7136779" cy="4059044"/>
          </a:xfrm>
          <a:prstGeom prst="rect">
            <a:avLst/>
          </a:prstGeom>
        </p:spPr>
      </p:pic>
      <p:sp>
        <p:nvSpPr>
          <p:cNvPr id="3" name="object 3"/>
          <p:cNvSpPr txBox="1"/>
          <p:nvPr/>
        </p:nvSpPr>
        <p:spPr>
          <a:xfrm>
            <a:off x="3886200" y="3581400"/>
            <a:ext cx="8659260" cy="2774734"/>
          </a:xfrm>
          <a:prstGeom prst="rect">
            <a:avLst/>
          </a:prstGeom>
        </p:spPr>
        <p:txBody>
          <a:bodyPr vert="horz" wrap="square" lIns="0" tIns="12065" rIns="0" bIns="0" rtlCol="0">
            <a:spAutoFit/>
          </a:bodyPr>
          <a:lstStyle/>
          <a:p>
            <a:pPr marL="12700" marR="5080" indent="1008380">
              <a:lnSpc>
                <a:spcPct val="136400"/>
              </a:lnSpc>
              <a:spcBef>
                <a:spcPts val="95"/>
              </a:spcBef>
            </a:pPr>
            <a:r>
              <a:rPr sz="6600" spc="-5" dirty="0" smtClean="0">
                <a:latin typeface="Calibri"/>
                <a:cs typeface="Calibri"/>
              </a:rPr>
              <a:t>ENSEÑA </a:t>
            </a:r>
            <a:r>
              <a:rPr sz="6600" spc="-10" dirty="0">
                <a:latin typeface="Calibri"/>
                <a:cs typeface="Calibri"/>
              </a:rPr>
              <a:t>MENOS </a:t>
            </a:r>
            <a:r>
              <a:rPr sz="6600" spc="-5" dirty="0">
                <a:latin typeface="Calibri"/>
                <a:cs typeface="Calibri"/>
              </a:rPr>
              <a:t> </a:t>
            </a:r>
            <a:r>
              <a:rPr sz="6600" spc="-60" dirty="0">
                <a:latin typeface="Calibri"/>
                <a:cs typeface="Calibri"/>
              </a:rPr>
              <a:t>RETROALIMENTA</a:t>
            </a:r>
            <a:r>
              <a:rPr sz="6600" spc="-55" dirty="0">
                <a:latin typeface="Calibri"/>
                <a:cs typeface="Calibri"/>
              </a:rPr>
              <a:t> </a:t>
            </a:r>
            <a:r>
              <a:rPr sz="6600" spc="-10" dirty="0">
                <a:latin typeface="Calibri"/>
                <a:cs typeface="Calibri"/>
              </a:rPr>
              <a:t>MÁS</a:t>
            </a:r>
            <a:endParaRPr sz="6600" dirty="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71600" y="381000"/>
            <a:ext cx="10210800" cy="2872261"/>
          </a:xfrm>
          <a:prstGeom prst="rect">
            <a:avLst/>
          </a:prstGeom>
        </p:spPr>
        <p:txBody>
          <a:bodyPr wrap="square">
            <a:spAutoFit/>
          </a:bodyPr>
          <a:lstStyle/>
          <a:p>
            <a:pPr>
              <a:lnSpc>
                <a:spcPct val="115000"/>
              </a:lnSpc>
              <a:spcAft>
                <a:spcPts val="1000"/>
              </a:spcAft>
            </a:pPr>
            <a:r>
              <a:rPr lang="es-CL" sz="2400" b="1" dirty="0" smtClean="0">
                <a:latin typeface="Calibri" panose="020F0502020204030204" pitchFamily="34" charset="0"/>
                <a:ea typeface="Calibri" panose="020F0502020204030204" pitchFamily="34" charset="0"/>
                <a:cs typeface="Times New Roman" panose="02020603050405020304" pitchFamily="18" charset="0"/>
              </a:rPr>
              <a:t>SITUACIÓN 1</a:t>
            </a:r>
            <a:r>
              <a:rPr lang="es-CL" sz="2400" b="1" dirty="0">
                <a:latin typeface="Calibri" panose="020F0502020204030204" pitchFamily="34" charset="0"/>
                <a:ea typeface="Calibri" panose="020F0502020204030204" pitchFamily="34" charset="0"/>
                <a:cs typeface="Times New Roman" panose="02020603050405020304" pitchFamily="18" charset="0"/>
              </a:rPr>
              <a:t>. (Evaluador a Profesora) </a:t>
            </a:r>
            <a:endParaRPr lang="es-CL"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EVALUADOR: En el 1°K los estudiantes obtuvieron nota </a:t>
            </a:r>
            <a:r>
              <a:rPr lang="es-CL" sz="2400" dirty="0" smtClean="0">
                <a:latin typeface="Calibri" panose="020F0502020204030204" pitchFamily="34" charset="0"/>
                <a:ea typeface="Calibri" panose="020F0502020204030204" pitchFamily="34" charset="0"/>
                <a:cs typeface="Times New Roman" panose="02020603050405020304" pitchFamily="18" charset="0"/>
              </a:rPr>
              <a:t>1.2 </a:t>
            </a:r>
            <a:r>
              <a:rPr lang="es-CL" sz="2400" dirty="0">
                <a:latin typeface="Calibri" panose="020F0502020204030204" pitchFamily="34" charset="0"/>
                <a:ea typeface="Calibri" panose="020F0502020204030204" pitchFamily="34" charset="0"/>
                <a:cs typeface="Times New Roman" panose="02020603050405020304" pitchFamily="18" charset="0"/>
              </a:rPr>
              <a:t>– </a:t>
            </a:r>
            <a:r>
              <a:rPr lang="es-CL" sz="2400" dirty="0" smtClean="0">
                <a:latin typeface="Calibri" panose="020F0502020204030204" pitchFamily="34" charset="0"/>
                <a:ea typeface="Calibri" panose="020F0502020204030204" pitchFamily="34" charset="0"/>
                <a:cs typeface="Times New Roman" panose="02020603050405020304" pitchFamily="18" charset="0"/>
              </a:rPr>
              <a:t>1.6 </a:t>
            </a:r>
            <a:r>
              <a:rPr lang="es-CL" sz="2400" dirty="0">
                <a:latin typeface="Calibri" panose="020F0502020204030204" pitchFamily="34" charset="0"/>
                <a:ea typeface="Calibri" panose="020F0502020204030204" pitchFamily="34" charset="0"/>
                <a:cs typeface="Times New Roman" panose="02020603050405020304" pitchFamily="18" charset="0"/>
              </a:rPr>
              <a:t>-1.8, y solicitan una oportunidad para mejorar sus evaluaciones.</a:t>
            </a: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PROFESORA: Imposible, ya les di 2 oportunidades trabajé la guía, resolvimos los ejercicios, por lo tanto, lo siento, no aprovecharon la oportunidad en el tiempo debido..</a:t>
            </a:r>
          </a:p>
        </p:txBody>
      </p:sp>
      <p:sp>
        <p:nvSpPr>
          <p:cNvPr id="3" name="Rectángulo 2"/>
          <p:cNvSpPr/>
          <p:nvPr/>
        </p:nvSpPr>
        <p:spPr>
          <a:xfrm>
            <a:off x="1371600" y="3218843"/>
            <a:ext cx="8610600" cy="3553473"/>
          </a:xfrm>
          <a:prstGeom prst="rect">
            <a:avLst/>
          </a:prstGeom>
        </p:spPr>
        <p:txBody>
          <a:bodyPr wrap="square">
            <a:spAutoFit/>
          </a:bodyPr>
          <a:lstStyle/>
          <a:p>
            <a:pPr>
              <a:lnSpc>
                <a:spcPct val="115000"/>
              </a:lnSpc>
              <a:spcAft>
                <a:spcPts val="1000"/>
              </a:spcAft>
            </a:pPr>
            <a:r>
              <a:rPr lang="es-CL" sz="2400" b="1" dirty="0">
                <a:latin typeface="Calibri" panose="020F0502020204030204" pitchFamily="34" charset="0"/>
                <a:ea typeface="Calibri" panose="020F0502020204030204" pitchFamily="34" charset="0"/>
                <a:cs typeface="Times New Roman" panose="02020603050405020304" pitchFamily="18" charset="0"/>
              </a:rPr>
              <a:t>SITUACIÓN 2</a:t>
            </a:r>
            <a:r>
              <a:rPr lang="es-CL" sz="24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ESTUDIANTE: </a:t>
            </a:r>
            <a:r>
              <a:rPr lang="es-CL" sz="2400" dirty="0" smtClean="0">
                <a:latin typeface="Calibri" panose="020F0502020204030204" pitchFamily="34" charset="0"/>
                <a:ea typeface="Calibri" panose="020F0502020204030204" pitchFamily="34" charset="0"/>
                <a:cs typeface="Times New Roman" panose="02020603050405020304" pitchFamily="18" charset="0"/>
              </a:rPr>
              <a:t>¿Profesora </a:t>
            </a:r>
            <a:r>
              <a:rPr lang="es-CL" sz="2400" dirty="0">
                <a:latin typeface="Calibri" panose="020F0502020204030204" pitchFamily="34" charset="0"/>
                <a:ea typeface="Calibri" panose="020F0502020204030204" pitchFamily="34" charset="0"/>
                <a:cs typeface="Times New Roman" panose="02020603050405020304" pitchFamily="18" charset="0"/>
              </a:rPr>
              <a:t>me puede ayudar con la tarea, tengo unas </a:t>
            </a:r>
            <a:r>
              <a:rPr lang="es-CL" sz="2400" dirty="0" smtClean="0">
                <a:latin typeface="Calibri" panose="020F0502020204030204" pitchFamily="34" charset="0"/>
                <a:ea typeface="Calibri" panose="020F0502020204030204" pitchFamily="34" charset="0"/>
                <a:cs typeface="Times New Roman" panose="02020603050405020304" pitchFamily="18" charset="0"/>
              </a:rPr>
              <a:t>dudas?</a:t>
            </a:r>
            <a:endParaRPr lang="es-CL"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PROFESORA: No, porque andas con un </a:t>
            </a:r>
            <a:r>
              <a:rPr lang="es-CL" sz="2400" dirty="0" err="1">
                <a:latin typeface="Calibri" panose="020F0502020204030204" pitchFamily="34" charset="0"/>
                <a:ea typeface="Calibri" panose="020F0502020204030204" pitchFamily="34" charset="0"/>
                <a:cs typeface="Times New Roman" panose="02020603050405020304" pitchFamily="18" charset="0"/>
              </a:rPr>
              <a:t>polerón</a:t>
            </a:r>
            <a:r>
              <a:rPr lang="es-CL" sz="2400" dirty="0">
                <a:latin typeface="Calibri" panose="020F0502020204030204" pitchFamily="34" charset="0"/>
                <a:ea typeface="Calibri" panose="020F0502020204030204" pitchFamily="34" charset="0"/>
                <a:cs typeface="Times New Roman" panose="02020603050405020304" pitchFamily="18" charset="0"/>
              </a:rPr>
              <a:t> que no es parte del uniforme.</a:t>
            </a:r>
          </a:p>
          <a:p>
            <a:pPr>
              <a:lnSpc>
                <a:spcPct val="115000"/>
              </a:lnSpc>
              <a:spcAft>
                <a:spcPts val="1000"/>
              </a:spcAft>
            </a:pPr>
            <a:r>
              <a:rPr lang="es-CL" sz="2400" dirty="0" smtClean="0">
                <a:latin typeface="Calibri" panose="020F0502020204030204" pitchFamily="34" charset="0"/>
                <a:ea typeface="Calibri" panose="020F0502020204030204" pitchFamily="34" charset="0"/>
                <a:cs typeface="Times New Roman" panose="02020603050405020304" pitchFamily="18" charset="0"/>
              </a:rPr>
              <a:t>ESTUDIANTE</a:t>
            </a:r>
            <a:r>
              <a:rPr lang="es-CL" sz="2400" dirty="0">
                <a:latin typeface="Calibri" panose="020F0502020204030204" pitchFamily="34" charset="0"/>
                <a:ea typeface="Calibri" panose="020F0502020204030204" pitchFamily="34" charset="0"/>
                <a:cs typeface="Times New Roman" panose="02020603050405020304" pitchFamily="18" charset="0"/>
              </a:rPr>
              <a:t>: ¿Tendré que hacer sola la tarea? </a:t>
            </a: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PROFESORA: así es…</a:t>
            </a:r>
          </a:p>
        </p:txBody>
      </p:sp>
      <p:pic>
        <p:nvPicPr>
          <p:cNvPr id="1026" name="Picture 2" descr="Pin en imá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3518668"/>
            <a:ext cx="2019300" cy="220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6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3400" y="304800"/>
            <a:ext cx="10744200" cy="3168753"/>
          </a:xfrm>
          <a:prstGeom prst="rect">
            <a:avLst/>
          </a:prstGeom>
        </p:spPr>
        <p:txBody>
          <a:bodyPr wrap="square">
            <a:spAutoFit/>
          </a:bodyPr>
          <a:lstStyle/>
          <a:p>
            <a:pPr>
              <a:lnSpc>
                <a:spcPct val="115000"/>
              </a:lnSpc>
              <a:spcAft>
                <a:spcPts val="1000"/>
              </a:spcAft>
            </a:pPr>
            <a:r>
              <a:rPr lang="es-CL" sz="2400" b="1" dirty="0">
                <a:latin typeface="Calibri" panose="020F0502020204030204" pitchFamily="34" charset="0"/>
                <a:ea typeface="Calibri" panose="020F0502020204030204" pitchFamily="34" charset="0"/>
                <a:cs typeface="Times New Roman" panose="02020603050405020304" pitchFamily="18" charset="0"/>
              </a:rPr>
              <a:t>SITUACIÓN 3. </a:t>
            </a:r>
            <a:endParaRPr lang="es-CL"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PROFESOR: Le </a:t>
            </a:r>
            <a:r>
              <a:rPr lang="es-CL" sz="2400" dirty="0" smtClean="0">
                <a:latin typeface="Calibri" panose="020F0502020204030204" pitchFamily="34" charset="0"/>
                <a:ea typeface="Calibri" panose="020F0502020204030204" pitchFamily="34" charset="0"/>
                <a:cs typeface="Times New Roman" panose="02020603050405020304" pitchFamily="18" charset="0"/>
              </a:rPr>
              <a:t>dejé </a:t>
            </a:r>
            <a:r>
              <a:rPr lang="es-CL" sz="2400" dirty="0">
                <a:latin typeface="Calibri" panose="020F0502020204030204" pitchFamily="34" charset="0"/>
                <a:ea typeface="Calibri" panose="020F0502020204030204" pitchFamily="34" charset="0"/>
                <a:cs typeface="Times New Roman" panose="02020603050405020304" pitchFamily="18" charset="0"/>
              </a:rPr>
              <a:t>una evaluación y la tomó, al parecer, don Hermes porque están todas buenas, los dejó usar el cuaderno, en fin que le vamos hacer…. (Lo que el docente desconoce  es que ese día, se separó el curso en grupos, efectivamente usaron el cuaderno y todos trabajaron en función de resolver la evaluación, buscando las diversas fórmulas que permitían desarrollar el problema, lo que fue observado por un directivo, todos trabajaron en pro del objetivo….</a:t>
            </a:r>
          </a:p>
        </p:txBody>
      </p:sp>
      <p:sp>
        <p:nvSpPr>
          <p:cNvPr id="3" name="Rectángulo 2"/>
          <p:cNvSpPr/>
          <p:nvPr/>
        </p:nvSpPr>
        <p:spPr>
          <a:xfrm>
            <a:off x="381000" y="3480480"/>
            <a:ext cx="9655989" cy="2768963"/>
          </a:xfrm>
          <a:prstGeom prst="rect">
            <a:avLst/>
          </a:prstGeom>
        </p:spPr>
        <p:txBody>
          <a:bodyPr wrap="square">
            <a:spAutoFit/>
          </a:bodyPr>
          <a:lstStyle/>
          <a:p>
            <a:pPr>
              <a:lnSpc>
                <a:spcPct val="115000"/>
              </a:lnSpc>
              <a:spcAft>
                <a:spcPts val="1000"/>
              </a:spcAft>
            </a:pPr>
            <a:r>
              <a:rPr lang="es-CL" sz="2400" b="1" dirty="0">
                <a:latin typeface="Calibri" panose="020F0502020204030204" pitchFamily="34" charset="0"/>
                <a:ea typeface="Calibri" panose="020F0502020204030204" pitchFamily="34" charset="0"/>
                <a:cs typeface="Times New Roman" panose="02020603050405020304" pitchFamily="18" charset="0"/>
              </a:rPr>
              <a:t>SITUACIÓN 4.</a:t>
            </a:r>
            <a:endParaRPr lang="es-CL"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a:t>
            </a:r>
            <a:r>
              <a:rPr lang="es-CL" sz="2400" b="1" dirty="0">
                <a:latin typeface="Calibri" panose="020F0502020204030204" pitchFamily="34" charset="0"/>
                <a:ea typeface="Calibri" panose="020F0502020204030204" pitchFamily="34" charset="0"/>
                <a:cs typeface="Times New Roman" panose="02020603050405020304" pitchFamily="18" charset="0"/>
              </a:rPr>
              <a:t>El torpedo)</a:t>
            </a:r>
            <a:r>
              <a:rPr lang="es-CL" sz="2400" dirty="0">
                <a:latin typeface="Calibri" panose="020F0502020204030204" pitchFamily="34" charset="0"/>
                <a:ea typeface="Calibri" panose="020F0502020204030204" pitchFamily="34" charset="0"/>
                <a:cs typeface="Times New Roman" panose="02020603050405020304" pitchFamily="18" charset="0"/>
              </a:rPr>
              <a:t> el docente les dice a sus estudiantes que será permitido utilizar un torpedo en la prueba del tamaño de un papel de taco entregado por el mismo docente. Los estudiantes en su gran mayoría se esmeraron por hacer el mejor torpedo, resumiendo los contenidos, tal vez algunos con mayor prolijidad… </a:t>
            </a:r>
          </a:p>
        </p:txBody>
      </p:sp>
      <p:pic>
        <p:nvPicPr>
          <p:cNvPr id="2052" name="Picture 4" descr="Emoticono Sonriente De Dibujos Animados Con Una Gorra Y Señalando  Ilustraciones Svg, Vectoriales, Clip Art Vectorizado Libre De Derechos.  Image 754252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0" y="4267200"/>
            <a:ext cx="2182720" cy="220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8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ppt_w</p:attrName>
                                        </p:attrNameLst>
                                      </p:cBhvr>
                                      <p:tavLst>
                                        <p:tav tm="0" fmla="#ppt_w*sin(2.5*pi*$)">
                                          <p:val>
                                            <p:fltVal val="0"/>
                                          </p:val>
                                        </p:tav>
                                        <p:tav tm="100000">
                                          <p:val>
                                            <p:fltVal val="1"/>
                                          </p:val>
                                        </p:tav>
                                      </p:tavLst>
                                    </p:anim>
                                    <p:anim calcmode="lin" valueType="num">
                                      <p:cBhvr>
                                        <p:cTn id="9"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 y="315242"/>
            <a:ext cx="11582400" cy="1919500"/>
          </a:xfrm>
          <a:prstGeom prst="rect">
            <a:avLst/>
          </a:prstGeom>
        </p:spPr>
        <p:txBody>
          <a:bodyPr wrap="square">
            <a:spAutoFit/>
          </a:bodyPr>
          <a:lstStyle/>
          <a:p>
            <a:pPr>
              <a:lnSpc>
                <a:spcPct val="115000"/>
              </a:lnSpc>
              <a:spcAft>
                <a:spcPts val="1000"/>
              </a:spcAft>
            </a:pPr>
            <a:r>
              <a:rPr lang="es-CL" sz="2400" b="1" dirty="0">
                <a:latin typeface="Calibri" panose="020F0502020204030204" pitchFamily="34" charset="0"/>
                <a:ea typeface="Calibri" panose="020F0502020204030204" pitchFamily="34" charset="0"/>
                <a:cs typeface="Times New Roman" panose="02020603050405020304" pitchFamily="18" charset="0"/>
              </a:rPr>
              <a:t>SITUACIÓN 5</a:t>
            </a:r>
            <a:r>
              <a:rPr lang="es-CL"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PROFESORA: Estos dos estudiantes me tienen aburrida, les pedí el cuaderno y la guía, no cumplieron, se deben quedar repitiendo, uno se esfuerza por hacer lo mejor y no ponen nada de su parte.</a:t>
            </a:r>
          </a:p>
        </p:txBody>
      </p:sp>
      <p:sp>
        <p:nvSpPr>
          <p:cNvPr id="3" name="Rectángulo 2"/>
          <p:cNvSpPr/>
          <p:nvPr/>
        </p:nvSpPr>
        <p:spPr>
          <a:xfrm>
            <a:off x="609600" y="2667000"/>
            <a:ext cx="11353800" cy="3296993"/>
          </a:xfrm>
          <a:prstGeom prst="rect">
            <a:avLst/>
          </a:prstGeom>
        </p:spPr>
        <p:txBody>
          <a:bodyPr wrap="square">
            <a:spAutoFit/>
          </a:bodyPr>
          <a:lstStyle/>
          <a:p>
            <a:pPr>
              <a:lnSpc>
                <a:spcPct val="115000"/>
              </a:lnSpc>
              <a:spcAft>
                <a:spcPts val="1000"/>
              </a:spcAft>
            </a:pPr>
            <a:r>
              <a:rPr lang="es-CL" sz="2400" b="1" dirty="0">
                <a:latin typeface="Calibri" panose="020F0502020204030204" pitchFamily="34" charset="0"/>
                <a:ea typeface="Calibri" panose="020F0502020204030204" pitchFamily="34" charset="0"/>
                <a:cs typeface="Times New Roman" panose="02020603050405020304" pitchFamily="18" charset="0"/>
              </a:rPr>
              <a:t>SITUACIÓN 6.</a:t>
            </a:r>
            <a:r>
              <a:rPr lang="es-CL"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Carlos es un estudiante del programa PIE, con serias dificultades; el profesor de Ed. Física manifiesta que debe tener un apoyo en su clase, pues Carlos presenta problemas motrices, se le pregunta si puede correr y si puede seguir algunas rutinas.</a:t>
            </a: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 Por otro lado, cuando los docentes realizaban la actividad de Zumba,  se vio a algunos muy coordinados, mientras que otros, con mucha dificultad, intentaban realizar los pasos propuestos por la instructora.</a:t>
            </a:r>
          </a:p>
        </p:txBody>
      </p:sp>
    </p:spTree>
    <p:extLst>
      <p:ext uri="{BB962C8B-B14F-4D97-AF65-F5344CB8AC3E}">
        <p14:creationId xmlns:p14="http://schemas.microsoft.com/office/powerpoint/2010/main" val="16597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3400" y="762000"/>
            <a:ext cx="10972800" cy="1919500"/>
          </a:xfrm>
          <a:prstGeom prst="rect">
            <a:avLst/>
          </a:prstGeom>
        </p:spPr>
        <p:txBody>
          <a:bodyPr wrap="square">
            <a:spAutoFit/>
          </a:bodyPr>
          <a:lstStyle/>
          <a:p>
            <a:pPr>
              <a:lnSpc>
                <a:spcPct val="115000"/>
              </a:lnSpc>
              <a:spcAft>
                <a:spcPts val="1000"/>
              </a:spcAft>
            </a:pPr>
            <a:r>
              <a:rPr lang="es-CL" sz="2400" b="1" dirty="0">
                <a:latin typeface="Calibri" panose="020F0502020204030204" pitchFamily="34" charset="0"/>
                <a:ea typeface="Calibri" panose="020F0502020204030204" pitchFamily="34" charset="0"/>
                <a:cs typeface="Times New Roman" panose="02020603050405020304" pitchFamily="18" charset="0"/>
              </a:rPr>
              <a:t>SITUACIÓN 7. (</a:t>
            </a:r>
            <a:r>
              <a:rPr lang="es-CL" sz="2400" dirty="0">
                <a:latin typeface="Calibri" panose="020F0502020204030204" pitchFamily="34" charset="0"/>
                <a:ea typeface="Calibri" panose="020F0502020204030204" pitchFamily="34" charset="0"/>
                <a:cs typeface="Times New Roman" panose="02020603050405020304" pitchFamily="18" charset="0"/>
              </a:rPr>
              <a:t>Profesor a Evaluador)</a:t>
            </a: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PROFESOR: Alberto obtuvo un </a:t>
            </a:r>
            <a:r>
              <a:rPr lang="es-CL" sz="2400" dirty="0" smtClean="0">
                <a:latin typeface="Calibri" panose="020F0502020204030204" pitchFamily="34" charset="0"/>
                <a:ea typeface="Calibri" panose="020F0502020204030204" pitchFamily="34" charset="0"/>
                <a:cs typeface="Times New Roman" panose="02020603050405020304" pitchFamily="18" charset="0"/>
              </a:rPr>
              <a:t>7.0 </a:t>
            </a:r>
            <a:r>
              <a:rPr lang="es-CL" sz="2400" dirty="0">
                <a:latin typeface="Calibri" panose="020F0502020204030204" pitchFamily="34" charset="0"/>
                <a:ea typeface="Calibri" panose="020F0502020204030204" pitchFamily="34" charset="0"/>
                <a:cs typeface="Times New Roman" panose="02020603050405020304" pitchFamily="18" charset="0"/>
              </a:rPr>
              <a:t>en la evaluación integradora, en ella se abordaron todos los objetivos del semestre, pero me debe las dos anteriores ¿le completo con nota </a:t>
            </a:r>
            <a:r>
              <a:rPr lang="es-CL" sz="2400" dirty="0" smtClean="0">
                <a:latin typeface="Calibri" panose="020F0502020204030204" pitchFamily="34" charset="0"/>
                <a:ea typeface="Calibri" panose="020F0502020204030204" pitchFamily="34" charset="0"/>
                <a:cs typeface="Times New Roman" panose="02020603050405020304" pitchFamily="18" charset="0"/>
              </a:rPr>
              <a:t>1.0</a:t>
            </a:r>
            <a:r>
              <a:rPr lang="es-CL" sz="2400" dirty="0">
                <a:latin typeface="Calibri" panose="020F0502020204030204" pitchFamily="34" charset="0"/>
                <a:ea typeface="Calibri" panose="020F0502020204030204" pitchFamily="34" charset="0"/>
                <a:cs typeface="Times New Roman" panose="02020603050405020304" pitchFamily="18" charset="0"/>
              </a:rPr>
              <a:t>? Porque no se ha presentado y no presentó certificado médico.</a:t>
            </a:r>
          </a:p>
        </p:txBody>
      </p:sp>
      <p:sp>
        <p:nvSpPr>
          <p:cNvPr id="3" name="Rectángulo 2"/>
          <p:cNvSpPr/>
          <p:nvPr/>
        </p:nvSpPr>
        <p:spPr>
          <a:xfrm>
            <a:off x="471055" y="3048000"/>
            <a:ext cx="10972800" cy="2238049"/>
          </a:xfrm>
          <a:prstGeom prst="rect">
            <a:avLst/>
          </a:prstGeom>
        </p:spPr>
        <p:txBody>
          <a:bodyPr wrap="square">
            <a:spAutoFit/>
          </a:bodyPr>
          <a:lstStyle/>
          <a:p>
            <a:pPr>
              <a:lnSpc>
                <a:spcPct val="115000"/>
              </a:lnSpc>
              <a:spcAft>
                <a:spcPts val="1000"/>
              </a:spcAft>
            </a:pPr>
            <a:r>
              <a:rPr lang="es-CL" b="1" dirty="0">
                <a:latin typeface="Calibri" panose="020F0502020204030204" pitchFamily="34" charset="0"/>
                <a:ea typeface="Calibri" panose="020F0502020204030204" pitchFamily="34" charset="0"/>
                <a:cs typeface="Times New Roman" panose="02020603050405020304" pitchFamily="18" charset="0"/>
              </a:rPr>
              <a:t>SITUACIÓN 8.</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Nos solicitaron que los estudiantes del PIE puedan escribir su nombre y rellenar los óvalos del RUN para el </a:t>
            </a:r>
            <a:r>
              <a:rPr lang="es-CL" sz="2400" dirty="0" err="1">
                <a:latin typeface="Calibri" panose="020F0502020204030204" pitchFamily="34" charset="0"/>
                <a:ea typeface="Calibri" panose="020F0502020204030204" pitchFamily="34" charset="0"/>
                <a:cs typeface="Times New Roman" panose="02020603050405020304" pitchFamily="18" charset="0"/>
              </a:rPr>
              <a:t>Simce</a:t>
            </a:r>
            <a:r>
              <a:rPr lang="es-CL" sz="2400" dirty="0">
                <a:latin typeface="Calibri" panose="020F0502020204030204" pitchFamily="34" charset="0"/>
                <a:ea typeface="Calibri" panose="020F0502020204030204" pitchFamily="34" charset="0"/>
                <a:cs typeface="Times New Roman" panose="02020603050405020304" pitchFamily="18" charset="0"/>
              </a:rPr>
              <a:t>. José Pablo sabe escribir su nombre, sin </a:t>
            </a:r>
            <a:r>
              <a:rPr lang="es-CL" sz="2400" dirty="0" smtClean="0">
                <a:latin typeface="Calibri" panose="020F0502020204030204" pitchFamily="34" charset="0"/>
                <a:ea typeface="Calibri" panose="020F0502020204030204" pitchFamily="34" charset="0"/>
                <a:cs typeface="Times New Roman" panose="02020603050405020304" pitchFamily="18" charset="0"/>
              </a:rPr>
              <a:t>embargo</a:t>
            </a:r>
            <a:r>
              <a:rPr lang="es-CL" sz="2400" dirty="0">
                <a:latin typeface="Calibri" panose="020F0502020204030204" pitchFamily="34" charset="0"/>
                <a:ea typeface="Calibri" panose="020F0502020204030204" pitchFamily="34" charset="0"/>
                <a:cs typeface="Times New Roman" panose="02020603050405020304" pitchFamily="18" charset="0"/>
              </a:rPr>
              <a:t>, escribe el </a:t>
            </a:r>
            <a:r>
              <a:rPr lang="es-CL" sz="2400" dirty="0" smtClean="0">
                <a:latin typeface="Calibri" panose="020F0502020204030204" pitchFamily="34" charset="0"/>
                <a:ea typeface="Calibri" panose="020F0502020204030204" pitchFamily="34" charset="0"/>
                <a:cs typeface="Times New Roman" panose="02020603050405020304" pitchFamily="18" charset="0"/>
              </a:rPr>
              <a:t>RUN </a:t>
            </a:r>
            <a:r>
              <a:rPr lang="es-CL" sz="2400" dirty="0">
                <a:latin typeface="Calibri" panose="020F0502020204030204" pitchFamily="34" charset="0"/>
                <a:ea typeface="Calibri" panose="020F0502020204030204" pitchFamily="34" charset="0"/>
                <a:cs typeface="Times New Roman" panose="02020603050405020304" pitchFamily="18" charset="0"/>
              </a:rPr>
              <a:t>hacia abajo, con eso comenzamos a trabajar con él, logramos después de varios intentos que escribiera correctamente el run y rellenar los óvalos correctamente,…….</a:t>
            </a:r>
          </a:p>
        </p:txBody>
      </p:sp>
    </p:spTree>
    <p:extLst>
      <p:ext uri="{BB962C8B-B14F-4D97-AF65-F5344CB8AC3E}">
        <p14:creationId xmlns:p14="http://schemas.microsoft.com/office/powerpoint/2010/main" val="27917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38200" y="914400"/>
            <a:ext cx="10896600" cy="2472472"/>
          </a:xfrm>
          <a:prstGeom prst="rect">
            <a:avLst/>
          </a:prstGeom>
        </p:spPr>
        <p:txBody>
          <a:bodyPr wrap="square">
            <a:spAutoFit/>
          </a:bodyPr>
          <a:lstStyle/>
          <a:p>
            <a:pPr>
              <a:lnSpc>
                <a:spcPct val="115000"/>
              </a:lnSpc>
              <a:spcAft>
                <a:spcPts val="1000"/>
              </a:spcAft>
            </a:pPr>
            <a:r>
              <a:rPr lang="es-CL" sz="2400" b="1" dirty="0">
                <a:latin typeface="Calibri" panose="020F0502020204030204" pitchFamily="34" charset="0"/>
                <a:ea typeface="Calibri" panose="020F0502020204030204" pitchFamily="34" charset="0"/>
                <a:cs typeface="Times New Roman" panose="02020603050405020304" pitchFamily="18" charset="0"/>
              </a:rPr>
              <a:t>SITUACIÓN 9. </a:t>
            </a:r>
            <a:endParaRPr lang="es-CL"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 ¿Profesor me puede explicar el ejercicio? porque no entiendo.</a:t>
            </a:r>
          </a:p>
          <a:p>
            <a:pPr>
              <a:lnSpc>
                <a:spcPct val="115000"/>
              </a:lnSpc>
              <a:spcAft>
                <a:spcPts val="1000"/>
              </a:spcAft>
            </a:pPr>
            <a:r>
              <a:rPr lang="es-CL" sz="2400" i="1" dirty="0">
                <a:latin typeface="Calibri" panose="020F0502020204030204" pitchFamily="34" charset="0"/>
                <a:ea typeface="Calibri" panose="020F0502020204030204" pitchFamily="34" charset="0"/>
                <a:cs typeface="Times New Roman" panose="02020603050405020304" pitchFamily="18" charset="0"/>
              </a:rPr>
              <a:t> </a:t>
            </a:r>
            <a:r>
              <a:rPr lang="es-CL" sz="2400" b="1" i="1" dirty="0">
                <a:latin typeface="Calibri" panose="020F0502020204030204" pitchFamily="34" charset="0"/>
                <a:ea typeface="Calibri" panose="020F0502020204030204" pitchFamily="34" charset="0"/>
                <a:cs typeface="Times New Roman" panose="02020603050405020304" pitchFamily="18" charset="0"/>
              </a:rPr>
              <a:t>CONTEXTO:</a:t>
            </a:r>
            <a:r>
              <a:rPr lang="es-CL" sz="2400" i="1" dirty="0">
                <a:latin typeface="Calibri" panose="020F0502020204030204" pitchFamily="34" charset="0"/>
                <a:ea typeface="Calibri" panose="020F0502020204030204" pitchFamily="34" charset="0"/>
                <a:cs typeface="Times New Roman" panose="02020603050405020304" pitchFamily="18" charset="0"/>
              </a:rPr>
              <a:t> se acerca el docente, toma el lápiz </a:t>
            </a:r>
            <a:r>
              <a:rPr lang="es-CL" sz="2400" b="1" i="1" dirty="0">
                <a:latin typeface="Calibri" panose="020F0502020204030204" pitchFamily="34" charset="0"/>
                <a:ea typeface="Calibri" panose="020F0502020204030204" pitchFamily="34" charset="0"/>
                <a:cs typeface="Times New Roman" panose="02020603050405020304" pitchFamily="18" charset="0"/>
              </a:rPr>
              <a:t>se hace así y listo</a:t>
            </a:r>
            <a:r>
              <a:rPr lang="es-CL" sz="2400" i="1" dirty="0">
                <a:latin typeface="Calibri" panose="020F0502020204030204" pitchFamily="34" charset="0"/>
                <a:ea typeface="Calibri" panose="020F0502020204030204" pitchFamily="34" charset="0"/>
                <a:cs typeface="Times New Roman" panose="02020603050405020304" pitchFamily="18" charset="0"/>
              </a:rPr>
              <a:t>; otro estudiante, profesor no entiendo, mira es fácil se multiplica x por x te da x al cuadrado y 6 por </a:t>
            </a:r>
            <a:r>
              <a:rPr lang="es-CL" sz="2400" i="1" dirty="0" smtClean="0">
                <a:latin typeface="Calibri" panose="020F0502020204030204" pitchFamily="34" charset="0"/>
                <a:ea typeface="Calibri" panose="020F0502020204030204" pitchFamily="34" charset="0"/>
                <a:cs typeface="Times New Roman" panose="02020603050405020304" pitchFamily="18" charset="0"/>
              </a:rPr>
              <a:t>6 es 36 </a:t>
            </a:r>
            <a:r>
              <a:rPr lang="es-CL" sz="2400" i="1" dirty="0">
                <a:latin typeface="Calibri" panose="020F0502020204030204" pitchFamily="34" charset="0"/>
                <a:ea typeface="Calibri" panose="020F0502020204030204" pitchFamily="34" charset="0"/>
                <a:cs typeface="Times New Roman" panose="02020603050405020304" pitchFamily="18" charset="0"/>
              </a:rPr>
              <a:t>y listo, y así se repite la situación banco por banco,….</a:t>
            </a:r>
            <a:endParaRPr lang="es-CL"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Emoticon De Dibujos Animados Lindo Sorprendió Fotos, Retratos, Imágenes Y  Fotografía De Archivo Libres De Derecho. Image 753914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4506399"/>
            <a:ext cx="1688822" cy="165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09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down)">
                                      <p:cBhvr>
                                        <p:cTn id="25" dur="580">
                                          <p:stCondLst>
                                            <p:cond delay="0"/>
                                          </p:stCondLst>
                                        </p:cTn>
                                        <p:tgtEl>
                                          <p:spTgt spid="3074"/>
                                        </p:tgtEl>
                                      </p:cBhvr>
                                    </p:animEffect>
                                    <p:anim calcmode="lin" valueType="num">
                                      <p:cBhvr>
                                        <p:cTn id="2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4"/>
                                        </p:tgtEl>
                                      </p:cBhvr>
                                      <p:to x="100000" y="60000"/>
                                    </p:animScale>
                                    <p:animScale>
                                      <p:cBhvr>
                                        <p:cTn id="32" dur="166" decel="50000">
                                          <p:stCondLst>
                                            <p:cond delay="676"/>
                                          </p:stCondLst>
                                        </p:cTn>
                                        <p:tgtEl>
                                          <p:spTgt spid="3074"/>
                                        </p:tgtEl>
                                      </p:cBhvr>
                                      <p:to x="100000" y="100000"/>
                                    </p:animScale>
                                    <p:animScale>
                                      <p:cBhvr>
                                        <p:cTn id="33" dur="26">
                                          <p:stCondLst>
                                            <p:cond delay="1312"/>
                                          </p:stCondLst>
                                        </p:cTn>
                                        <p:tgtEl>
                                          <p:spTgt spid="3074"/>
                                        </p:tgtEl>
                                      </p:cBhvr>
                                      <p:to x="100000" y="80000"/>
                                    </p:animScale>
                                    <p:animScale>
                                      <p:cBhvr>
                                        <p:cTn id="34" dur="166" decel="50000">
                                          <p:stCondLst>
                                            <p:cond delay="1338"/>
                                          </p:stCondLst>
                                        </p:cTn>
                                        <p:tgtEl>
                                          <p:spTgt spid="3074"/>
                                        </p:tgtEl>
                                      </p:cBhvr>
                                      <p:to x="100000" y="100000"/>
                                    </p:animScale>
                                    <p:animScale>
                                      <p:cBhvr>
                                        <p:cTn id="35" dur="26">
                                          <p:stCondLst>
                                            <p:cond delay="1642"/>
                                          </p:stCondLst>
                                        </p:cTn>
                                        <p:tgtEl>
                                          <p:spTgt spid="3074"/>
                                        </p:tgtEl>
                                      </p:cBhvr>
                                      <p:to x="100000" y="90000"/>
                                    </p:animScale>
                                    <p:animScale>
                                      <p:cBhvr>
                                        <p:cTn id="36" dur="166" decel="50000">
                                          <p:stCondLst>
                                            <p:cond delay="1668"/>
                                          </p:stCondLst>
                                        </p:cTn>
                                        <p:tgtEl>
                                          <p:spTgt spid="3074"/>
                                        </p:tgtEl>
                                      </p:cBhvr>
                                      <p:to x="100000" y="100000"/>
                                    </p:animScale>
                                    <p:animScale>
                                      <p:cBhvr>
                                        <p:cTn id="37" dur="26">
                                          <p:stCondLst>
                                            <p:cond delay="1808"/>
                                          </p:stCondLst>
                                        </p:cTn>
                                        <p:tgtEl>
                                          <p:spTgt spid="3074"/>
                                        </p:tgtEl>
                                      </p:cBhvr>
                                      <p:to x="100000" y="95000"/>
                                    </p:animScale>
                                    <p:animScale>
                                      <p:cBhvr>
                                        <p:cTn id="38"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71600" y="1219200"/>
            <a:ext cx="9144000" cy="3168753"/>
          </a:xfrm>
          <a:prstGeom prst="rect">
            <a:avLst/>
          </a:prstGeom>
        </p:spPr>
        <p:txBody>
          <a:bodyPr wrap="square">
            <a:spAutoFit/>
          </a:bodyPr>
          <a:lstStyle/>
          <a:p>
            <a:pPr>
              <a:lnSpc>
                <a:spcPct val="115000"/>
              </a:lnSpc>
              <a:spcAft>
                <a:spcPts val="1000"/>
              </a:spcAft>
            </a:pPr>
            <a:r>
              <a:rPr lang="es-CL" sz="2400" b="1" dirty="0">
                <a:latin typeface="Calibri" panose="020F0502020204030204" pitchFamily="34" charset="0"/>
                <a:ea typeface="Calibri" panose="020F0502020204030204" pitchFamily="34" charset="0"/>
                <a:cs typeface="Times New Roman" panose="02020603050405020304" pitchFamily="18" charset="0"/>
              </a:rPr>
              <a:t>SITUACIÓN 10.</a:t>
            </a:r>
            <a:r>
              <a:rPr lang="es-CL" sz="2400" dirty="0">
                <a:latin typeface="Calibri" panose="020F0502020204030204" pitchFamily="34" charset="0"/>
                <a:ea typeface="Calibri" panose="020F0502020204030204" pitchFamily="34" charset="0"/>
                <a:cs typeface="Times New Roman" panose="02020603050405020304" pitchFamily="18" charset="0"/>
              </a:rPr>
              <a:t> Profesora a Evaluador,</a:t>
            </a:r>
          </a:p>
          <a:p>
            <a:pPr>
              <a:lnSpc>
                <a:spcPct val="115000"/>
              </a:lnSpc>
              <a:spcAft>
                <a:spcPts val="1000"/>
              </a:spcAft>
            </a:pPr>
            <a:r>
              <a:rPr lang="es-CL" sz="2400" dirty="0">
                <a:latin typeface="Calibri" panose="020F0502020204030204" pitchFamily="34" charset="0"/>
                <a:ea typeface="Calibri" panose="020F0502020204030204" pitchFamily="34" charset="0"/>
                <a:cs typeface="Times New Roman" panose="02020603050405020304" pitchFamily="18" charset="0"/>
              </a:rPr>
              <a:t>PROFESORA: no he podido cumplirle con las notas, resulta que a los </a:t>
            </a:r>
            <a:r>
              <a:rPr lang="es-CL" sz="2400" dirty="0" smtClean="0">
                <a:latin typeface="Calibri" panose="020F0502020204030204" pitchFamily="34" charset="0"/>
                <a:ea typeface="Calibri" panose="020F0502020204030204" pitchFamily="34" charset="0"/>
                <a:cs typeface="Times New Roman" panose="02020603050405020304" pitchFamily="18" charset="0"/>
              </a:rPr>
              <a:t>Estudiantes </a:t>
            </a:r>
            <a:r>
              <a:rPr lang="es-CL" sz="2400" dirty="0" smtClean="0">
                <a:latin typeface="Calibri" panose="020F0502020204030204" pitchFamily="34" charset="0"/>
                <a:ea typeface="Calibri" panose="020F0502020204030204" pitchFamily="34" charset="0"/>
                <a:cs typeface="Times New Roman" panose="02020603050405020304" pitchFamily="18" charset="0"/>
              </a:rPr>
              <a:t>les </a:t>
            </a:r>
            <a:r>
              <a:rPr lang="es-CL" sz="2400" dirty="0">
                <a:latin typeface="Calibri" panose="020F0502020204030204" pitchFamily="34" charset="0"/>
                <a:ea typeface="Calibri" panose="020F0502020204030204" pitchFamily="34" charset="0"/>
                <a:cs typeface="Times New Roman" panose="02020603050405020304" pitchFamily="18" charset="0"/>
              </a:rPr>
              <a:t>realicé una retroalimentación porque </a:t>
            </a:r>
            <a:r>
              <a:rPr lang="es-CL" sz="2400" dirty="0" smtClean="0">
                <a:latin typeface="Calibri" panose="020F0502020204030204" pitchFamily="34" charset="0"/>
                <a:ea typeface="Calibri" panose="020F0502020204030204" pitchFamily="34" charset="0"/>
                <a:cs typeface="Times New Roman" panose="02020603050405020304" pitchFamily="18" charset="0"/>
              </a:rPr>
              <a:t>les </a:t>
            </a:r>
            <a:r>
              <a:rPr lang="es-CL" sz="2400" dirty="0">
                <a:latin typeface="Calibri" panose="020F0502020204030204" pitchFamily="34" charset="0"/>
                <a:ea typeface="Calibri" panose="020F0502020204030204" pitchFamily="34" charset="0"/>
                <a:cs typeface="Times New Roman" panose="02020603050405020304" pitchFamily="18" charset="0"/>
              </a:rPr>
              <a:t>falta un poquito para lograr el objetivo, a algunos les devolví el trabajo y les hice entender en qué se habían equivocado, que buscaran mejores respuestas, así que estoy complicada con eso, pero apenas me los entreguen subiré las evaluaciones…</a:t>
            </a:r>
          </a:p>
        </p:txBody>
      </p:sp>
      <p:pic>
        <p:nvPicPr>
          <p:cNvPr id="4098" name="Picture 2" descr="Happy emoji emoticon pointing finger at forehead | Emoticonos, Imagenes de  emoji, Emoticones de whats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367171"/>
            <a:ext cx="2816225" cy="215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8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down)">
                                      <p:cBhvr>
                                        <p:cTn id="14" dur="580">
                                          <p:stCondLst>
                                            <p:cond delay="0"/>
                                          </p:stCondLst>
                                        </p:cTn>
                                        <p:tgtEl>
                                          <p:spTgt spid="4098"/>
                                        </p:tgtEl>
                                      </p:cBhvr>
                                    </p:animEffect>
                                    <p:anim calcmode="lin" valueType="num">
                                      <p:cBhvr>
                                        <p:cTn id="15"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0" dur="26">
                                          <p:stCondLst>
                                            <p:cond delay="650"/>
                                          </p:stCondLst>
                                        </p:cTn>
                                        <p:tgtEl>
                                          <p:spTgt spid="4098"/>
                                        </p:tgtEl>
                                      </p:cBhvr>
                                      <p:to x="100000" y="60000"/>
                                    </p:animScale>
                                    <p:animScale>
                                      <p:cBhvr>
                                        <p:cTn id="21" dur="166" decel="50000">
                                          <p:stCondLst>
                                            <p:cond delay="676"/>
                                          </p:stCondLst>
                                        </p:cTn>
                                        <p:tgtEl>
                                          <p:spTgt spid="4098"/>
                                        </p:tgtEl>
                                      </p:cBhvr>
                                      <p:to x="100000" y="100000"/>
                                    </p:animScale>
                                    <p:animScale>
                                      <p:cBhvr>
                                        <p:cTn id="22" dur="26">
                                          <p:stCondLst>
                                            <p:cond delay="1312"/>
                                          </p:stCondLst>
                                        </p:cTn>
                                        <p:tgtEl>
                                          <p:spTgt spid="4098"/>
                                        </p:tgtEl>
                                      </p:cBhvr>
                                      <p:to x="100000" y="80000"/>
                                    </p:animScale>
                                    <p:animScale>
                                      <p:cBhvr>
                                        <p:cTn id="23" dur="166" decel="50000">
                                          <p:stCondLst>
                                            <p:cond delay="1338"/>
                                          </p:stCondLst>
                                        </p:cTn>
                                        <p:tgtEl>
                                          <p:spTgt spid="4098"/>
                                        </p:tgtEl>
                                      </p:cBhvr>
                                      <p:to x="100000" y="100000"/>
                                    </p:animScale>
                                    <p:animScale>
                                      <p:cBhvr>
                                        <p:cTn id="24" dur="26">
                                          <p:stCondLst>
                                            <p:cond delay="1642"/>
                                          </p:stCondLst>
                                        </p:cTn>
                                        <p:tgtEl>
                                          <p:spTgt spid="4098"/>
                                        </p:tgtEl>
                                      </p:cBhvr>
                                      <p:to x="100000" y="90000"/>
                                    </p:animScale>
                                    <p:animScale>
                                      <p:cBhvr>
                                        <p:cTn id="25" dur="166" decel="50000">
                                          <p:stCondLst>
                                            <p:cond delay="1668"/>
                                          </p:stCondLst>
                                        </p:cTn>
                                        <p:tgtEl>
                                          <p:spTgt spid="4098"/>
                                        </p:tgtEl>
                                      </p:cBhvr>
                                      <p:to x="100000" y="100000"/>
                                    </p:animScale>
                                    <p:animScale>
                                      <p:cBhvr>
                                        <p:cTn id="26" dur="26">
                                          <p:stCondLst>
                                            <p:cond delay="1808"/>
                                          </p:stCondLst>
                                        </p:cTn>
                                        <p:tgtEl>
                                          <p:spTgt spid="4098"/>
                                        </p:tgtEl>
                                      </p:cBhvr>
                                      <p:to x="100000" y="95000"/>
                                    </p:animScale>
                                    <p:animScale>
                                      <p:cBhvr>
                                        <p:cTn id="27"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1142</Words>
  <Application>Microsoft Office PowerPoint</Application>
  <PresentationFormat>Panorámica</PresentationFormat>
  <Paragraphs>118</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Calibri</vt:lpstr>
      <vt:lpstr>Microsoft Sans Serif</vt:lpstr>
      <vt:lpstr>Times New Roman</vt:lpstr>
      <vt:lpstr>Office Theme</vt:lpstr>
      <vt:lpstr>Presentación de PowerPoint</vt:lpstr>
      <vt:lpstr>¿Cómo llegué hoy a esta jornada  de aprendizaje?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 ESTOY ENSEÑANDO A  HABLAR A MI PERRO</vt:lpstr>
      <vt:lpstr>¿Cómo sé si mis alumnos  están aprendiendo?</vt:lpstr>
      <vt:lpstr>Presentación de PowerPoint</vt:lpstr>
      <vt:lpstr>Presentación de PowerPoint</vt:lpstr>
      <vt:lpstr>Presentación de PowerPoint</vt:lpstr>
      <vt:lpstr>Presentación de PowerPoint</vt:lpstr>
      <vt:lpstr>En el contexto profesional educativo:</vt:lpstr>
      <vt:lpstr>Presentación de PowerPoint</vt:lpstr>
      <vt:lpstr>Presentación de PowerPoint</vt:lpstr>
      <vt:lpstr>RETROALIMENTACIÓN EVALUATIVA</vt:lpstr>
      <vt:lpstr>Presentación de PowerPoint</vt:lpstr>
      <vt:lpstr>Presentación de PowerPoint</vt:lpstr>
      <vt:lpstr>RETROALIMENTACIÓN EVALUATIVA</vt:lpstr>
      <vt:lpstr>TIPOS DE  RETROALIMENTACIÓN</vt:lpstr>
      <vt:lpstr>RETROALIMENTACIÓN DESCRIPTIVA:  ESPECIFICANDO EL LOGRO O LOS  APRENDIZAJES OBTENIDOS</vt:lpstr>
      <vt:lpstr>RETROALIMENTACIÓN DESCRIPTIVA:  ESPECIFICANDO LO NO LOGRADO O EL MODO DE MEJORAR</vt:lpstr>
      <vt:lpstr>RETROALIMENTACIÓN DESCRIPTIVA:  CONSTRUYENDO EL APRENDIZAJE</vt:lpstr>
      <vt:lpstr>RETROALIMENTACIÓN DESCRIPTIVA:  DISEÑAR CAMINOS PARA APRENDER</vt:lpstr>
      <vt:lpstr>ACTIVIDAD……</vt:lpstr>
      <vt:lpstr>Presentación de PowerPoint</vt:lpstr>
      <vt:lpstr>¿Cómo me voy de esta jornada de  aprendizaje?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Olivares</dc:creator>
  <cp:lastModifiedBy>leam9</cp:lastModifiedBy>
  <cp:revision>19</cp:revision>
  <dcterms:created xsi:type="dcterms:W3CDTF">2022-11-16T15:19:12Z</dcterms:created>
  <dcterms:modified xsi:type="dcterms:W3CDTF">2024-08-12T21:02:31Z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2022-11-02T00:00:00Z</vt:filetime>
  </property>
  <property fmtid="{D5CDD505-2E9C-101B-9397-08002B2CF9AE}" pid="3" name="Creator">
    <vt:lpwstr>PDFium</vt:lpwstr>
  </property>
  <property fmtid="{D5CDD505-2E9C-101B-9397-08002B2CF9AE}" pid="4" name="LastSaved">
    <vt:filetime>2022-11-02T00:00:00Z</vt:filetime>
  </property>
</Properties>
</file>