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D97BA-720A-4327-9066-355E8226B602}" type="datetimeFigureOut">
              <a:rPr lang="es-CL" smtClean="0"/>
              <a:t>23-07-2020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CL" smtClean="0"/>
              <a:t>Mónica Vargas Toledo</a:t>
            </a:r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B71EC-8012-4503-98F1-A200025329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97484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754C6-0A52-4CC9-BE46-55B967D11649}" type="datetimeFigureOut">
              <a:rPr lang="es-CL" smtClean="0"/>
              <a:t>23-07-2020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CL" smtClean="0"/>
              <a:t>Mónica Vargas Toledo</a:t>
            </a:r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A6B05-6BBD-47C9-8542-287D5C43AA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043470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DBD58C9-BA2C-40F7-8CC6-766BA8F60C38}" type="datetime1">
              <a:rPr lang="es-CL" smtClean="0"/>
              <a:t>23-07-2020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s-CL" smtClean="0"/>
              <a:t>Mónica Vargas Toledo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7F7D710-33EB-4F4C-9614-C512944599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21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B9FA-1316-4D82-9DF7-C76E6CE1F742}" type="datetime1">
              <a:rPr lang="es-CL" smtClean="0"/>
              <a:t>23-07-2020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Mónica Vargas Toledo</a:t>
            </a: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D710-33EB-4F4C-9614-C512944599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387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8DE9-929D-4CE1-ABDC-53DF85107F70}" type="datetime1">
              <a:rPr lang="es-CL" smtClean="0"/>
              <a:t>23-07-2020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Mónica Vargas Toledo</a:t>
            </a: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D710-33EB-4F4C-9614-C512944599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746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D3AB-825D-4FB9-9843-8D8E8508FA84}" type="datetime1">
              <a:rPr lang="es-CL" smtClean="0"/>
              <a:t>23-07-2020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Mónica Vargas Toledo</a:t>
            </a: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D710-33EB-4F4C-9614-C512944599CE}" type="slidenum">
              <a:rPr lang="es-CL" smtClean="0"/>
              <a:t>‹Nº›</a:t>
            </a:fld>
            <a:endParaRPr lang="es-C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034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50B7-D868-40D2-BADC-52BEB03BDF24}" type="datetime1">
              <a:rPr lang="es-CL" smtClean="0"/>
              <a:t>23-07-2020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Mónica Vargas Toledo</a:t>
            </a: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D710-33EB-4F4C-9614-C512944599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4899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C6F7-EC32-4BA4-AB79-9B96A58C5147}" type="datetime1">
              <a:rPr lang="es-CL" smtClean="0"/>
              <a:t>23-07-2020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Mónica Vargas Toledo</a:t>
            </a:r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D710-33EB-4F4C-9614-C512944599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8519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2239-96C8-4661-9252-63C16F27FAFB}" type="datetime1">
              <a:rPr lang="es-CL" smtClean="0"/>
              <a:t>23-07-2020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Mónica Vargas Toledo</a:t>
            </a:r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D710-33EB-4F4C-9614-C512944599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1180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A80F-45B2-4DB5-83B5-B5359C089DCF}" type="datetime1">
              <a:rPr lang="es-CL" smtClean="0"/>
              <a:t>23-07-2020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Mónica Vargas Toledo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D710-33EB-4F4C-9614-C512944599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1436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F7A5-2080-4E98-98FD-58684A531BAC}" type="datetime1">
              <a:rPr lang="es-CL" smtClean="0"/>
              <a:t>23-07-2020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Mónica Vargas Toledo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D710-33EB-4F4C-9614-C512944599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796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D341-5B3C-49FD-86B0-D13D0BA5A4E7}" type="datetime1">
              <a:rPr lang="es-CL" smtClean="0"/>
              <a:t>23-07-2020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Mónica Vargas Toledo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D710-33EB-4F4C-9614-C512944599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56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0C2F-711D-4B23-8551-AA5559A0132F}" type="datetime1">
              <a:rPr lang="es-CL" smtClean="0"/>
              <a:t>23-07-2020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Mónica Vargas Toledo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D710-33EB-4F4C-9614-C512944599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48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9258-2C8C-4714-A522-00C3C0AC04B2}" type="datetime1">
              <a:rPr lang="es-CL" smtClean="0"/>
              <a:t>23-07-2020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Mónica Vargas Toledo</a:t>
            </a: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D710-33EB-4F4C-9614-C512944599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377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C764-FE3A-4CA8-B2EC-78F91AA5E7CC}" type="datetime1">
              <a:rPr lang="es-CL" smtClean="0"/>
              <a:t>23-07-2020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Mónica Vargas Toledo</a:t>
            </a: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D710-33EB-4F4C-9614-C512944599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721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3596-8CC2-4C90-8B62-D22D33C9146D}" type="datetime1">
              <a:rPr lang="es-CL" smtClean="0"/>
              <a:t>23-07-2020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Mónica Vargas Toledo</a:t>
            </a:r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D710-33EB-4F4C-9614-C512944599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033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05EC-EA1A-4694-9DE4-D8E37514211F}" type="datetime1">
              <a:rPr lang="es-CL" smtClean="0"/>
              <a:t>23-07-2020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Mónica Vargas Toledo</a:t>
            </a: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D710-33EB-4F4C-9614-C512944599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938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A7AB-865B-434A-8FFE-6AE896C90C2C}" type="datetime1">
              <a:rPr lang="es-CL" smtClean="0"/>
              <a:t>23-07-2020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Mónica Vargas Toledo</a:t>
            </a: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D710-33EB-4F4C-9614-C512944599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897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185B-AF9F-4BFB-8E98-544CA1C616EF}" type="datetime1">
              <a:rPr lang="es-CL" smtClean="0"/>
              <a:t>23-07-2020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Mónica Vargas Toledo</a:t>
            </a: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D710-33EB-4F4C-9614-C512944599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106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1D2E5-58C4-49E2-A21A-41AF4E067436}" type="datetime1">
              <a:rPr lang="es-CL" smtClean="0"/>
              <a:t>23-07-2020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 smtClean="0"/>
              <a:t>Mónica Vargas Toledo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7D710-33EB-4F4C-9614-C512944599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3408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y419LJxxC1A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96450" y="1773766"/>
            <a:ext cx="8791575" cy="2387600"/>
          </a:xfrm>
        </p:spPr>
        <p:txBody>
          <a:bodyPr>
            <a:normAutofit/>
          </a:bodyPr>
          <a:lstStyle/>
          <a:p>
            <a:pPr algn="ctr"/>
            <a:r>
              <a:rPr lang="es-CL" sz="4000" dirty="0" smtClean="0"/>
              <a:t>Propuesta </a:t>
            </a:r>
            <a:br>
              <a:rPr lang="es-CL" sz="4000" dirty="0" smtClean="0"/>
            </a:br>
            <a:r>
              <a:rPr lang="es-CL" sz="4000" dirty="0" smtClean="0"/>
              <a:t>Encuentro reflexión Pedagógica</a:t>
            </a:r>
            <a:endParaRPr lang="es-CL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76423" y="4463885"/>
            <a:ext cx="8791575" cy="1655762"/>
          </a:xfrm>
        </p:spPr>
        <p:txBody>
          <a:bodyPr/>
          <a:lstStyle/>
          <a:p>
            <a:pPr algn="r"/>
            <a:r>
              <a:rPr lang="es-CL" dirty="0" smtClean="0"/>
              <a:t>Tema:</a:t>
            </a:r>
          </a:p>
          <a:p>
            <a:pPr algn="r"/>
            <a:r>
              <a:rPr lang="es-CL" dirty="0"/>
              <a:t> </a:t>
            </a:r>
            <a:r>
              <a:rPr lang="es-CL" dirty="0" smtClean="0"/>
              <a:t>informe final de pretextos</a:t>
            </a:r>
            <a:endParaRPr lang="es-CL" dirty="0"/>
          </a:p>
          <a:p>
            <a:pPr algn="r"/>
            <a:r>
              <a:rPr lang="es-CL" dirty="0" smtClean="0"/>
              <a:t>Mónica </a:t>
            </a:r>
            <a:r>
              <a:rPr lang="es-CL" dirty="0" err="1" smtClean="0"/>
              <a:t>vargas</a:t>
            </a:r>
            <a:r>
              <a:rPr lang="es-CL" dirty="0" smtClean="0"/>
              <a:t> Toledo</a:t>
            </a:r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404811" y="6406372"/>
            <a:ext cx="1173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'https://www.freepik.com/free-photos-vectors/background'&gt;Background photo created by </a:t>
            </a:r>
            <a:r>
              <a:rPr lang="en-US" dirty="0" err="1" smtClean="0"/>
              <a:t>freepik</a:t>
            </a:r>
            <a:r>
              <a:rPr lang="en-US" dirty="0" smtClean="0"/>
              <a:t> - www.freepik.com&lt;/a&gt;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3735977" y="55475"/>
            <a:ext cx="57972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/>
              <a:t>Figura 1: Trabajo colaborativo</a:t>
            </a:r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62" y="340333"/>
            <a:ext cx="4686953" cy="263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0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331942"/>
            <a:ext cx="9905998" cy="1478570"/>
          </a:xfrm>
        </p:spPr>
        <p:txBody>
          <a:bodyPr/>
          <a:lstStyle/>
          <a:p>
            <a:r>
              <a:rPr lang="es-CL" dirty="0" smtClean="0">
                <a:solidFill>
                  <a:schemeClr val="tx2">
                    <a:lumMod val="75000"/>
                  </a:schemeClr>
                </a:solidFill>
              </a:rPr>
              <a:t>Recomendaciones</a:t>
            </a:r>
            <a:endParaRPr lang="es-C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1810512"/>
            <a:ext cx="9905999" cy="4517136"/>
          </a:xfrm>
        </p:spPr>
        <p:txBody>
          <a:bodyPr>
            <a:normAutofit/>
          </a:bodyPr>
          <a:lstStyle/>
          <a:p>
            <a:r>
              <a:rPr lang="es-ES" dirty="0">
                <a:effectLst/>
              </a:rPr>
              <a:t>Organizar la actividad previamente.</a:t>
            </a:r>
            <a:endParaRPr lang="es-CL" dirty="0">
              <a:effectLst/>
            </a:endParaRPr>
          </a:p>
          <a:p>
            <a:r>
              <a:rPr lang="es-ES" dirty="0">
                <a:effectLst/>
              </a:rPr>
              <a:t>Plantear actividad en grupos pequeños.</a:t>
            </a:r>
            <a:endParaRPr lang="es-CL" dirty="0">
              <a:effectLst/>
            </a:endParaRPr>
          </a:p>
          <a:p>
            <a:r>
              <a:rPr lang="es-ES" dirty="0" smtClean="0">
                <a:effectLst/>
              </a:rPr>
              <a:t>Registrar </a:t>
            </a:r>
            <a:r>
              <a:rPr lang="es-ES" dirty="0">
                <a:effectLst/>
              </a:rPr>
              <a:t>los productos del encuentro.</a:t>
            </a:r>
            <a:endParaRPr lang="es-CL" dirty="0">
              <a:effectLst/>
            </a:endParaRPr>
          </a:p>
          <a:p>
            <a:pPr marL="0" indent="0">
              <a:buNone/>
            </a:pPr>
            <a:endParaRPr lang="es-CL" dirty="0">
              <a:effectLst/>
            </a:endParaRPr>
          </a:p>
          <a:p>
            <a:pPr marL="0" indent="0">
              <a:buNone/>
            </a:pPr>
            <a:r>
              <a:rPr lang="es-ES" dirty="0">
                <a:effectLst/>
              </a:rPr>
              <a:t>Si es posible: </a:t>
            </a:r>
            <a:endParaRPr lang="es-CL" dirty="0">
              <a:effectLst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dirty="0" smtClean="0">
                <a:effectLst/>
              </a:rPr>
              <a:t>Distribuir </a:t>
            </a:r>
            <a:r>
              <a:rPr lang="es-ES" dirty="0">
                <a:effectLst/>
              </a:rPr>
              <a:t>las sillas en círculo, de manera de percibir la construcción colectiva.</a:t>
            </a:r>
            <a:endParaRPr lang="es-CL" dirty="0">
              <a:effectLst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dirty="0" smtClean="0">
                <a:effectLst/>
              </a:rPr>
              <a:t>Poner </a:t>
            </a:r>
            <a:r>
              <a:rPr lang="es-ES" dirty="0">
                <a:effectLst/>
              </a:rPr>
              <a:t>música para crear un </a:t>
            </a:r>
            <a:r>
              <a:rPr lang="es-ES" dirty="0" smtClean="0">
                <a:effectLst/>
              </a:rPr>
              <a:t>ambiente relajado y alegre.</a:t>
            </a:r>
            <a:endParaRPr lang="es-CL" dirty="0">
              <a:effectLst/>
            </a:endParaRPr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422" y="331942"/>
            <a:ext cx="1269891" cy="1440000"/>
          </a:xfrm>
          <a:prstGeom prst="rect">
            <a:avLst/>
          </a:prstGeom>
        </p:spPr>
      </p:pic>
      <p:sp>
        <p:nvSpPr>
          <p:cNvPr id="8" name="Marcador de pie de página 5"/>
          <p:cNvSpPr txBox="1">
            <a:spLocks/>
          </p:cNvSpPr>
          <p:nvPr/>
        </p:nvSpPr>
        <p:spPr>
          <a:xfrm>
            <a:off x="5817914" y="6327648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l" defTabSz="9144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L" dirty="0" smtClean="0">
                <a:solidFill>
                  <a:srgbClr val="FFFF00"/>
                </a:solidFill>
              </a:rPr>
              <a:t>Mónica Vargas Toledo</a:t>
            </a:r>
            <a:endParaRPr lang="es-C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4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es-CL" dirty="0" smtClean="0">
                <a:solidFill>
                  <a:schemeClr val="tx2">
                    <a:lumMod val="75000"/>
                  </a:schemeClr>
                </a:solidFill>
              </a:rPr>
              <a:t>Materiales </a:t>
            </a:r>
            <a:endParaRPr lang="es-C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0" y="1063030"/>
            <a:ext cx="9905999" cy="2577023"/>
          </a:xfrm>
        </p:spPr>
        <p:txBody>
          <a:bodyPr>
            <a:normAutofit fontScale="85000" lnSpcReduction="20000"/>
          </a:bodyPr>
          <a:lstStyle/>
          <a:p>
            <a:r>
              <a:rPr lang="es-CL" dirty="0" smtClean="0">
                <a:effectLst/>
              </a:rPr>
              <a:t>Material para colorear: Lápices de colores, lápices de cera, témperas..</a:t>
            </a:r>
          </a:p>
          <a:p>
            <a:r>
              <a:rPr lang="es-CL" dirty="0" smtClean="0">
                <a:effectLst/>
              </a:rPr>
              <a:t>Material para manipular: papeles de colores, </a:t>
            </a:r>
            <a:r>
              <a:rPr lang="es-CL" dirty="0" err="1" smtClean="0">
                <a:effectLst/>
              </a:rPr>
              <a:t>plasticina</a:t>
            </a:r>
            <a:r>
              <a:rPr lang="es-CL" dirty="0" smtClean="0">
                <a:effectLst/>
              </a:rPr>
              <a:t>,…</a:t>
            </a:r>
          </a:p>
          <a:p>
            <a:r>
              <a:rPr lang="es-CL" dirty="0" smtClean="0">
                <a:effectLst/>
              </a:rPr>
              <a:t>Material reciclado: lanas, telas, restos de papel o cartulina ….</a:t>
            </a:r>
          </a:p>
          <a:p>
            <a:r>
              <a:rPr lang="es-CL" dirty="0" smtClean="0">
                <a:effectLst/>
              </a:rPr>
              <a:t>Cintas de papel, pegamento, tijeras.</a:t>
            </a:r>
          </a:p>
          <a:p>
            <a:r>
              <a:rPr lang="es-ES" dirty="0" smtClean="0">
                <a:effectLst/>
              </a:rPr>
              <a:t>1 </a:t>
            </a:r>
            <a:r>
              <a:rPr lang="es-ES" dirty="0" err="1">
                <a:effectLst/>
              </a:rPr>
              <a:t>papelógrafo</a:t>
            </a:r>
            <a:r>
              <a:rPr lang="es-ES" dirty="0">
                <a:effectLst/>
              </a:rPr>
              <a:t> </a:t>
            </a:r>
            <a:endParaRPr lang="es-ES" dirty="0" smtClean="0">
              <a:effectLst/>
            </a:endParaRPr>
          </a:p>
          <a:p>
            <a:r>
              <a:rPr lang="es-ES" dirty="0" smtClean="0">
                <a:effectLst/>
              </a:rPr>
              <a:t>1 plumón</a:t>
            </a:r>
            <a:endParaRPr lang="es-CL" dirty="0">
              <a:effectLst/>
            </a:endParaRP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141411" y="350293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 smtClean="0">
                <a:solidFill>
                  <a:schemeClr val="tx2">
                    <a:lumMod val="75000"/>
                  </a:schemeClr>
                </a:solidFill>
              </a:rPr>
              <a:t>Tiempo estimado </a:t>
            </a:r>
            <a:endParaRPr lang="es-C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141411" y="4565968"/>
            <a:ext cx="10398317" cy="1863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>
                <a:effectLst/>
              </a:rPr>
              <a:t>60 minutos</a:t>
            </a:r>
            <a:endParaRPr lang="es-CL" dirty="0">
              <a:effectLst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bg1"/>
                </a:solidFill>
                <a:effectLst/>
              </a:rPr>
              <a:t>El </a:t>
            </a:r>
            <a:r>
              <a:rPr lang="es-ES" dirty="0">
                <a:solidFill>
                  <a:schemeClr val="bg1"/>
                </a:solidFill>
                <a:effectLst/>
              </a:rPr>
              <a:t>tiempo propuesto para el encuentro puede ser modificados a partir de las necesidades y posibilidades de cada equipo.</a:t>
            </a:r>
            <a:endParaRPr lang="es-CL" dirty="0">
              <a:solidFill>
                <a:schemeClr val="bg1"/>
              </a:solidFill>
              <a:effectLst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8" t="22178" r="6445" b="19422"/>
          <a:stretch/>
        </p:blipFill>
        <p:spPr>
          <a:xfrm rot="16200000">
            <a:off x="10478227" y="343030"/>
            <a:ext cx="1630685" cy="1440000"/>
          </a:xfrm>
          <a:prstGeom prst="rect">
            <a:avLst/>
          </a:prstGeom>
        </p:spPr>
      </p:pic>
      <p:sp>
        <p:nvSpPr>
          <p:cNvPr id="9" name="Marcador de pie de página 5"/>
          <p:cNvSpPr txBox="1">
            <a:spLocks/>
          </p:cNvSpPr>
          <p:nvPr/>
        </p:nvSpPr>
        <p:spPr>
          <a:xfrm>
            <a:off x="5817914" y="6327648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l" defTabSz="9144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L" dirty="0" smtClean="0">
                <a:solidFill>
                  <a:srgbClr val="FFFF00"/>
                </a:solidFill>
              </a:rPr>
              <a:t>Mónica Vargas Toledo</a:t>
            </a:r>
            <a:endParaRPr lang="es-C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0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118282"/>
            <a:ext cx="9905998" cy="1478570"/>
          </a:xfrm>
        </p:spPr>
        <p:txBody>
          <a:bodyPr/>
          <a:lstStyle/>
          <a:p>
            <a:r>
              <a:rPr lang="es-CL" dirty="0" smtClean="0">
                <a:solidFill>
                  <a:schemeClr val="tx2">
                    <a:lumMod val="75000"/>
                  </a:schemeClr>
                </a:solidFill>
              </a:rPr>
              <a:t>Objetivos</a:t>
            </a:r>
            <a:endParaRPr lang="es-C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314767"/>
            <a:ext cx="10644188" cy="2078673"/>
          </a:xfrm>
        </p:spPr>
        <p:txBody>
          <a:bodyPr/>
          <a:lstStyle/>
          <a:p>
            <a:r>
              <a:rPr lang="es-ES" dirty="0">
                <a:effectLst/>
              </a:rPr>
              <a:t>Reflexionar sobre el </a:t>
            </a:r>
            <a:r>
              <a:rPr lang="es-ES" dirty="0" smtClean="0">
                <a:effectLst/>
              </a:rPr>
              <a:t>proceso de aprendizaje.</a:t>
            </a:r>
            <a:endParaRPr lang="es-CL" dirty="0">
              <a:effectLst/>
            </a:endParaRPr>
          </a:p>
          <a:p>
            <a:r>
              <a:rPr lang="es-ES" dirty="0" smtClean="0">
                <a:effectLst/>
              </a:rPr>
              <a:t>Compartir apreciaciones acerca de la metodología de Pretextos.</a:t>
            </a:r>
            <a:endParaRPr lang="es-CL" dirty="0">
              <a:effectLst/>
            </a:endParaRPr>
          </a:p>
          <a:p>
            <a:endParaRPr lang="es-CL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141413" y="2946400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 smtClean="0">
                <a:solidFill>
                  <a:schemeClr val="tx2">
                    <a:lumMod val="75000"/>
                  </a:schemeClr>
                </a:solidFill>
              </a:rPr>
              <a:t>Momentos del encuentro</a:t>
            </a:r>
            <a:endParaRPr lang="es-C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141413" y="4183525"/>
            <a:ext cx="10644188" cy="20786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 smtClean="0">
                <a:effectLst/>
              </a:rPr>
              <a:t>Bienvenida </a:t>
            </a:r>
          </a:p>
          <a:p>
            <a:r>
              <a:rPr lang="es-CL" dirty="0" smtClean="0">
                <a:effectLst/>
              </a:rPr>
              <a:t>Reflexión personal</a:t>
            </a:r>
          </a:p>
          <a:p>
            <a:r>
              <a:rPr lang="es-CL" dirty="0" smtClean="0">
                <a:effectLst/>
              </a:rPr>
              <a:t>Comparto saberes y sentires</a:t>
            </a:r>
          </a:p>
          <a:p>
            <a:r>
              <a:rPr lang="es-CL" dirty="0" smtClean="0">
                <a:effectLst/>
              </a:rPr>
              <a:t>Desafío y cierre</a:t>
            </a:r>
          </a:p>
          <a:p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13333" r="19534" b="24000"/>
          <a:stretch/>
        </p:blipFill>
        <p:spPr>
          <a:xfrm rot="10800000">
            <a:off x="9702197" y="199725"/>
            <a:ext cx="2083404" cy="1440000"/>
          </a:xfrm>
          <a:prstGeom prst="rect">
            <a:avLst/>
          </a:prstGeom>
        </p:spPr>
      </p:pic>
      <p:sp>
        <p:nvSpPr>
          <p:cNvPr id="9" name="Marcador de pie de página 5"/>
          <p:cNvSpPr txBox="1">
            <a:spLocks/>
          </p:cNvSpPr>
          <p:nvPr/>
        </p:nvSpPr>
        <p:spPr>
          <a:xfrm>
            <a:off x="5817914" y="6327648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l" defTabSz="9144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L" dirty="0" smtClean="0">
                <a:solidFill>
                  <a:srgbClr val="FFFF00"/>
                </a:solidFill>
              </a:rPr>
              <a:t>Mónica Vargas Toledo</a:t>
            </a:r>
            <a:endParaRPr lang="es-C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6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26942"/>
          </a:xfrm>
        </p:spPr>
        <p:txBody>
          <a:bodyPr/>
          <a:lstStyle/>
          <a:p>
            <a:r>
              <a:rPr lang="es-CL" dirty="0" smtClean="0">
                <a:solidFill>
                  <a:schemeClr val="tx2">
                    <a:lumMod val="75000"/>
                  </a:schemeClr>
                </a:solidFill>
              </a:rPr>
              <a:t>Bienvenida</a:t>
            </a:r>
            <a:endParaRPr lang="es-C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4944" y="844062"/>
            <a:ext cx="11064240" cy="5334669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s-CL" dirty="0" smtClean="0"/>
              <a:t>Moderador (a) expresa el objetivo del encuentro.</a:t>
            </a:r>
          </a:p>
          <a:p>
            <a:pPr algn="just">
              <a:buFontTx/>
              <a:buChar char="-"/>
            </a:pPr>
            <a:r>
              <a:rPr lang="es-CL" dirty="0" smtClean="0"/>
              <a:t>Ubicados en círculo.</a:t>
            </a:r>
          </a:p>
          <a:p>
            <a:pPr algn="just">
              <a:buFontTx/>
              <a:buChar char="-"/>
            </a:pPr>
            <a:r>
              <a:rPr lang="es-CL" dirty="0" smtClean="0"/>
              <a:t>Invitar a los participantes a seleccionar material para pintar y/o manipular de su agrado e interés.</a:t>
            </a:r>
          </a:p>
          <a:p>
            <a:pPr algn="just">
              <a:buFontTx/>
              <a:buChar char="-"/>
            </a:pPr>
            <a:r>
              <a:rPr lang="es-CL" dirty="0" smtClean="0"/>
              <a:t>Explicar que mientras se realiza el encuentro, podrán realizar de manera simultánea una cartonera o portada del texto con los materiales dispuestos en el lugar.</a:t>
            </a:r>
          </a:p>
          <a:p>
            <a:pPr marL="0" indent="0" algn="ctr">
              <a:buNone/>
            </a:pPr>
            <a:r>
              <a:rPr lang="es-CL" dirty="0" smtClean="0">
                <a:solidFill>
                  <a:srgbClr val="FFFF00"/>
                </a:solidFill>
              </a:rPr>
              <a:t>¡MANOS A LA OBRA!</a:t>
            </a:r>
          </a:p>
          <a:p>
            <a:pPr>
              <a:buFontTx/>
              <a:buChar char="-"/>
            </a:pPr>
            <a:r>
              <a:rPr lang="es-CL" dirty="0" smtClean="0">
                <a:effectLst/>
              </a:rPr>
              <a:t>Moderador (a) inicia sin preámbulos la  lectura en voz alta del </a:t>
            </a:r>
            <a:r>
              <a:rPr lang="es-CL" dirty="0">
                <a:effectLst/>
              </a:rPr>
              <a:t>texto “Informe final _metodología de pretextos</a:t>
            </a:r>
            <a:r>
              <a:rPr lang="es-CL" dirty="0" smtClean="0">
                <a:effectLst/>
              </a:rPr>
              <a:t>”, mientras los participantes realizan su portada.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 smtClean="0">
                <a:solidFill>
                  <a:schemeClr val="bg1"/>
                </a:solidFill>
                <a:effectLst/>
              </a:rPr>
              <a:t>Leer con voz serena, de manera pausada. </a:t>
            </a:r>
            <a:endParaRPr lang="es-CL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66" r="20534" b="11734"/>
          <a:stretch/>
        </p:blipFill>
        <p:spPr>
          <a:xfrm rot="10800000">
            <a:off x="10822512" y="124062"/>
            <a:ext cx="1161571" cy="1440000"/>
          </a:xfrm>
          <a:prstGeom prst="rect">
            <a:avLst/>
          </a:prstGeom>
        </p:spPr>
      </p:pic>
      <p:sp>
        <p:nvSpPr>
          <p:cNvPr id="7" name="Marcador de pie de página 5"/>
          <p:cNvSpPr txBox="1">
            <a:spLocks/>
          </p:cNvSpPr>
          <p:nvPr/>
        </p:nvSpPr>
        <p:spPr>
          <a:xfrm>
            <a:off x="5817914" y="6327648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l" defTabSz="9144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L" dirty="0" smtClean="0">
                <a:solidFill>
                  <a:srgbClr val="FFFF00"/>
                </a:solidFill>
              </a:rPr>
              <a:t>Mónica Vargas Toledo</a:t>
            </a:r>
            <a:endParaRPr lang="es-C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9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s-CL" dirty="0" smtClean="0">
                <a:solidFill>
                  <a:schemeClr val="tx2">
                    <a:lumMod val="75000"/>
                  </a:schemeClr>
                </a:solidFill>
              </a:rPr>
              <a:t>Reflexión personal </a:t>
            </a:r>
            <a:endParaRPr lang="es-C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1478569"/>
            <a:ext cx="9905999" cy="46087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dirty="0" smtClean="0">
                <a:solidFill>
                  <a:srgbClr val="FFFF00"/>
                </a:solidFill>
                <a:effectLst/>
              </a:rPr>
              <a:t>Posterior a la lectura</a:t>
            </a:r>
          </a:p>
          <a:p>
            <a:pPr algn="just">
              <a:buFontTx/>
              <a:buChar char="-"/>
            </a:pPr>
            <a:r>
              <a:rPr lang="es-CL" dirty="0" smtClean="0">
                <a:effectLst/>
              </a:rPr>
              <a:t>Comentar impresiones del texto, con una </a:t>
            </a:r>
            <a:r>
              <a:rPr lang="es-CL" sz="3200" b="1" dirty="0" smtClean="0">
                <a:effectLst/>
              </a:rPr>
              <a:t>consideración muy importante</a:t>
            </a:r>
            <a:r>
              <a:rPr lang="es-CL" dirty="0" smtClean="0">
                <a:effectLst/>
              </a:rPr>
              <a:t>: si ya hablé no puedo volver a intervenir hasta que todos hayan hecho uso de la palabra.</a:t>
            </a:r>
          </a:p>
          <a:p>
            <a:pPr algn="just">
              <a:buFontTx/>
              <a:buChar char="-"/>
            </a:pPr>
            <a:r>
              <a:rPr lang="es-CL" dirty="0" smtClean="0"/>
              <a:t>Participantes podrán continuar realizando una </a:t>
            </a:r>
            <a:r>
              <a:rPr lang="es-CL" dirty="0"/>
              <a:t>cartonera o portada del </a:t>
            </a:r>
            <a:r>
              <a:rPr lang="es-CL" dirty="0" smtClean="0"/>
              <a:t>texto.</a:t>
            </a:r>
          </a:p>
          <a:p>
            <a:pPr marL="0" indent="0" algn="just">
              <a:buNone/>
            </a:pPr>
            <a:endParaRPr lang="es-CL" dirty="0">
              <a:effectLst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dirty="0" err="1" smtClean="0">
                <a:solidFill>
                  <a:schemeClr val="bg1"/>
                </a:solidFill>
                <a:effectLst/>
              </a:rPr>
              <a:t>Intencionar</a:t>
            </a:r>
            <a:r>
              <a:rPr lang="es-ES" dirty="0" smtClean="0">
                <a:solidFill>
                  <a:schemeClr val="bg1"/>
                </a:solidFill>
                <a:effectLst/>
              </a:rPr>
              <a:t> la curiosidad por conocer la propuesta de pre textos.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66" r="20534" b="11734"/>
          <a:stretch/>
        </p:blipFill>
        <p:spPr>
          <a:xfrm rot="10800000">
            <a:off x="10822512" y="124062"/>
            <a:ext cx="1161571" cy="1440000"/>
          </a:xfrm>
          <a:prstGeom prst="rect">
            <a:avLst/>
          </a:prstGeom>
        </p:spPr>
      </p:pic>
      <p:sp>
        <p:nvSpPr>
          <p:cNvPr id="7" name="Marcador de pie de página 5"/>
          <p:cNvSpPr txBox="1">
            <a:spLocks/>
          </p:cNvSpPr>
          <p:nvPr/>
        </p:nvSpPr>
        <p:spPr>
          <a:xfrm>
            <a:off x="5817914" y="6327648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l" defTabSz="9144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L" dirty="0" smtClean="0">
                <a:solidFill>
                  <a:srgbClr val="FFFF00"/>
                </a:solidFill>
              </a:rPr>
              <a:t>Mónica Vargas Toledo</a:t>
            </a:r>
            <a:endParaRPr lang="es-C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7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s-CL" dirty="0" smtClean="0">
                <a:solidFill>
                  <a:schemeClr val="tx2">
                    <a:lumMod val="75000"/>
                  </a:schemeClr>
                </a:solidFill>
              </a:rPr>
              <a:t>Comparto saberes y sentires</a:t>
            </a:r>
            <a:endParaRPr lang="es-C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1243584"/>
            <a:ext cx="9905999" cy="51695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dirty="0" smtClean="0">
                <a:solidFill>
                  <a:srgbClr val="FFFF00"/>
                </a:solidFill>
              </a:rPr>
              <a:t>Corre video </a:t>
            </a:r>
          </a:p>
          <a:p>
            <a:pPr>
              <a:buFontTx/>
              <a:buChar char="-"/>
            </a:pPr>
            <a:r>
              <a:rPr lang="es-CL" dirty="0" smtClean="0"/>
              <a:t>Invitar a los participantes a pausar su creación artística, para poder ver proyección.</a:t>
            </a:r>
          </a:p>
          <a:p>
            <a:pPr>
              <a:buFontTx/>
              <a:buChar char="-"/>
            </a:pPr>
            <a:r>
              <a:rPr lang="es-CL" dirty="0" smtClean="0"/>
              <a:t>Observar el video: D</a:t>
            </a:r>
            <a:r>
              <a:rPr lang="es-CL" dirty="0" smtClean="0">
                <a:effectLst/>
              </a:rPr>
              <a:t>oris </a:t>
            </a:r>
            <a:r>
              <a:rPr lang="es-CL" dirty="0" err="1">
                <a:effectLst/>
              </a:rPr>
              <a:t>Sommer</a:t>
            </a:r>
            <a:r>
              <a:rPr lang="es-CL" dirty="0">
                <a:effectLst/>
              </a:rPr>
              <a:t>: el método pedagógico Pre-Textos. Conferencia (R)evolución </a:t>
            </a:r>
            <a:r>
              <a:rPr lang="es-CL" dirty="0" smtClean="0">
                <a:effectLst/>
              </a:rPr>
              <a:t>Educativa</a:t>
            </a:r>
          </a:p>
          <a:p>
            <a:pPr marL="0" indent="0" algn="ctr">
              <a:buNone/>
            </a:pPr>
            <a:r>
              <a:rPr lang="es-CL" dirty="0" smtClean="0">
                <a:hlinkClick r:id="rId2"/>
              </a:rPr>
              <a:t>https</a:t>
            </a:r>
            <a:r>
              <a:rPr lang="es-CL" dirty="0">
                <a:hlinkClick r:id="rId2"/>
              </a:rPr>
              <a:t>://www.youtube.com/watch?v=y419LJxxC1A</a:t>
            </a:r>
            <a:endParaRPr lang="es-ES" dirty="0" smtClean="0">
              <a:effectLst/>
            </a:endParaRPr>
          </a:p>
          <a:p>
            <a:pPr marL="0" indent="0">
              <a:buNone/>
            </a:pPr>
            <a:r>
              <a:rPr lang="es-CL" dirty="0" smtClean="0">
                <a:effectLst/>
              </a:rPr>
              <a:t>- Responder </a:t>
            </a:r>
            <a:r>
              <a:rPr lang="es-CL" dirty="0">
                <a:effectLst/>
              </a:rPr>
              <a:t>de manera personal y </a:t>
            </a:r>
            <a:r>
              <a:rPr lang="es-CL" dirty="0" smtClean="0">
                <a:effectLst/>
              </a:rPr>
              <a:t>colectiva:</a:t>
            </a:r>
          </a:p>
          <a:p>
            <a:pPr marL="457200" lvl="1" indent="0">
              <a:buNone/>
            </a:pPr>
            <a:r>
              <a:rPr lang="es-CL" dirty="0" smtClean="0">
                <a:effectLst/>
              </a:rPr>
              <a:t>¿qué elemento me/nos parece interesante?</a:t>
            </a:r>
          </a:p>
          <a:p>
            <a:pPr marL="457200" lvl="1" indent="0">
              <a:buNone/>
            </a:pPr>
            <a:r>
              <a:rPr lang="es-CL" dirty="0" smtClean="0">
                <a:effectLst/>
              </a:rPr>
              <a:t>¿cómo puedo/podemos incorporar elementos de pre-textos?</a:t>
            </a:r>
          </a:p>
          <a:p>
            <a:pPr marL="457200" lvl="1" indent="0">
              <a:buNone/>
            </a:pPr>
            <a:r>
              <a:rPr lang="es-CL" dirty="0" smtClean="0">
                <a:effectLst/>
              </a:rPr>
              <a:t>¿Qué despierta en mi/nosotros? </a:t>
            </a:r>
          </a:p>
          <a:p>
            <a:pPr marL="0" indent="0">
              <a:buNone/>
            </a:pPr>
            <a:r>
              <a:rPr lang="es-CL" dirty="0" smtClean="0">
                <a:effectLst/>
              </a:rPr>
              <a:t>- Por </a:t>
            </a:r>
            <a:r>
              <a:rPr lang="es-CL" dirty="0">
                <a:effectLst/>
              </a:rPr>
              <a:t>turnos: registrar impresiones en un </a:t>
            </a:r>
            <a:r>
              <a:rPr lang="es-CL" dirty="0" err="1" smtClean="0">
                <a:effectLst/>
              </a:rPr>
              <a:t>papelógrafo</a:t>
            </a:r>
            <a:r>
              <a:rPr lang="es-CL" dirty="0" smtClean="0">
                <a:effectLst/>
              </a:rPr>
              <a:t>.</a:t>
            </a:r>
            <a:endParaRPr lang="es-CL" dirty="0">
              <a:effectLst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bg1"/>
                </a:solidFill>
                <a:effectLst/>
              </a:rPr>
              <a:t>Seleccionar </a:t>
            </a:r>
            <a:r>
              <a:rPr lang="es-ES" dirty="0">
                <a:solidFill>
                  <a:schemeClr val="bg1"/>
                </a:solidFill>
                <a:effectLst/>
              </a:rPr>
              <a:t>e</a:t>
            </a:r>
            <a:r>
              <a:rPr lang="es-ES" dirty="0" smtClean="0">
                <a:solidFill>
                  <a:schemeClr val="bg1"/>
                </a:solidFill>
                <a:effectLst/>
              </a:rPr>
              <a:t> </a:t>
            </a:r>
            <a:r>
              <a:rPr lang="es-ES" dirty="0" err="1" smtClean="0">
                <a:solidFill>
                  <a:schemeClr val="bg1"/>
                </a:solidFill>
                <a:effectLst/>
              </a:rPr>
              <a:t>intencionar</a:t>
            </a:r>
            <a:r>
              <a:rPr lang="es-ES" dirty="0" smtClean="0">
                <a:solidFill>
                  <a:schemeClr val="bg1"/>
                </a:solidFill>
                <a:effectLst/>
              </a:rPr>
              <a:t> </a:t>
            </a:r>
            <a:r>
              <a:rPr lang="es-ES" dirty="0">
                <a:solidFill>
                  <a:schemeClr val="bg1"/>
                </a:solidFill>
                <a:effectLst/>
              </a:rPr>
              <a:t>cuestionamientos relevantes para su comunidad.</a:t>
            </a:r>
            <a:endParaRPr lang="es-CL" dirty="0">
              <a:solidFill>
                <a:schemeClr val="bg1"/>
              </a:solidFill>
              <a:effectLst/>
            </a:endParaRPr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66" r="20534" b="11734"/>
          <a:stretch/>
        </p:blipFill>
        <p:spPr>
          <a:xfrm rot="10800000">
            <a:off x="10822512" y="124062"/>
            <a:ext cx="1161571" cy="1440000"/>
          </a:xfrm>
          <a:prstGeom prst="rect">
            <a:avLst/>
          </a:prstGeom>
        </p:spPr>
      </p:pic>
      <p:sp>
        <p:nvSpPr>
          <p:cNvPr id="7" name="Marcador de pie de página 5"/>
          <p:cNvSpPr txBox="1">
            <a:spLocks/>
          </p:cNvSpPr>
          <p:nvPr/>
        </p:nvSpPr>
        <p:spPr>
          <a:xfrm>
            <a:off x="5817914" y="6327648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l" defTabSz="9144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L" dirty="0" smtClean="0">
                <a:solidFill>
                  <a:srgbClr val="FFFF00"/>
                </a:solidFill>
              </a:rPr>
              <a:t>Mónica Vargas Toledo</a:t>
            </a:r>
            <a:endParaRPr lang="es-C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8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s-CL" dirty="0" smtClean="0">
                <a:solidFill>
                  <a:schemeClr val="tx2">
                    <a:lumMod val="75000"/>
                  </a:schemeClr>
                </a:solidFill>
              </a:rPr>
              <a:t>Desafío y cierre</a:t>
            </a:r>
            <a:endParaRPr lang="es-C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517140"/>
            <a:ext cx="9905999" cy="4511041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es-ES" dirty="0" smtClean="0">
                <a:effectLst/>
              </a:rPr>
              <a:t>Plantee </a:t>
            </a:r>
            <a:r>
              <a:rPr lang="es-ES" dirty="0">
                <a:effectLst/>
              </a:rPr>
              <a:t>un desafío personal </a:t>
            </a:r>
            <a:r>
              <a:rPr lang="es-ES" dirty="0" smtClean="0">
                <a:effectLst/>
              </a:rPr>
              <a:t>relacionado con las ideas expuestas, a que me invita el encuentro de hoy.  </a:t>
            </a:r>
          </a:p>
          <a:p>
            <a:pPr marL="0" indent="0" algn="just">
              <a:buNone/>
            </a:pPr>
            <a:r>
              <a:rPr lang="es-CL" dirty="0" smtClean="0">
                <a:effectLst/>
              </a:rPr>
              <a:t>- </a:t>
            </a:r>
            <a:r>
              <a:rPr lang="es-ES" dirty="0" smtClean="0">
                <a:effectLst/>
              </a:rPr>
              <a:t>Al </a:t>
            </a:r>
            <a:r>
              <a:rPr lang="es-ES" dirty="0">
                <a:effectLst/>
              </a:rPr>
              <a:t>finalizar el encuentro, invitar a pensar en una palabra o sensación que represente cómo </a:t>
            </a:r>
            <a:r>
              <a:rPr lang="es-ES" dirty="0" smtClean="0">
                <a:effectLst/>
              </a:rPr>
              <a:t>se encuentran </a:t>
            </a:r>
            <a:r>
              <a:rPr lang="es-ES" dirty="0">
                <a:effectLst/>
              </a:rPr>
              <a:t>en ese momento</a:t>
            </a:r>
            <a:endParaRPr lang="es-CL" dirty="0">
              <a:effectLst/>
            </a:endParaRPr>
          </a:p>
          <a:p>
            <a:pPr marL="0" indent="0" algn="ctr">
              <a:buNone/>
            </a:pPr>
            <a:r>
              <a:rPr lang="es-ES" dirty="0">
                <a:solidFill>
                  <a:srgbClr val="FFFF00"/>
                </a:solidFill>
                <a:effectLst/>
              </a:rPr>
              <a:t>“Me voy del encuentro con la palabra…”</a:t>
            </a:r>
            <a:endParaRPr lang="es-CL" dirty="0">
              <a:solidFill>
                <a:srgbClr val="FFFF00"/>
              </a:solidFill>
              <a:effectLst/>
            </a:endParaRPr>
          </a:p>
          <a:p>
            <a:pPr algn="just">
              <a:buFontTx/>
              <a:buChar char="-"/>
            </a:pPr>
            <a:r>
              <a:rPr lang="es-ES" dirty="0" smtClean="0">
                <a:effectLst/>
              </a:rPr>
              <a:t>Ubicados </a:t>
            </a:r>
            <a:r>
              <a:rPr lang="es-ES" dirty="0">
                <a:effectLst/>
              </a:rPr>
              <a:t>en círculo, </a:t>
            </a:r>
            <a:r>
              <a:rPr lang="es-ES" dirty="0" smtClean="0">
                <a:effectLst/>
              </a:rPr>
              <a:t>solicite </a:t>
            </a:r>
            <a:r>
              <a:rPr lang="es-ES" dirty="0" smtClean="0">
                <a:effectLst/>
              </a:rPr>
              <a:t>expresar </a:t>
            </a:r>
            <a:r>
              <a:rPr lang="es-ES" dirty="0">
                <a:effectLst/>
              </a:rPr>
              <a:t>la idea o palabra que releva del encuentro, escuchar a todos los presentes</a:t>
            </a:r>
            <a:r>
              <a:rPr lang="es-ES" dirty="0" smtClean="0">
                <a:effectLst/>
              </a:rPr>
              <a:t>.</a:t>
            </a:r>
          </a:p>
          <a:p>
            <a:pPr marL="0" indent="0" algn="just">
              <a:buNone/>
            </a:pPr>
            <a:endParaRPr lang="es-CL" dirty="0">
              <a:effectLst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CL" dirty="0" smtClean="0">
                <a:solidFill>
                  <a:schemeClr val="bg1"/>
                </a:solidFill>
                <a:effectLst/>
              </a:rPr>
              <a:t>Los que deseen, pueden mostrar sus creaciones de portada.</a:t>
            </a:r>
            <a:endParaRPr lang="es-CL" dirty="0">
              <a:solidFill>
                <a:schemeClr val="bg1"/>
              </a:solidFill>
              <a:effectLst/>
            </a:endParaRP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67" t="24533" r="23733"/>
          <a:stretch/>
        </p:blipFill>
        <p:spPr>
          <a:xfrm rot="10800000">
            <a:off x="10503201" y="38570"/>
            <a:ext cx="1450177" cy="1440000"/>
          </a:xfrm>
          <a:prstGeom prst="rect">
            <a:avLst/>
          </a:prstGeom>
        </p:spPr>
      </p:pic>
      <p:sp>
        <p:nvSpPr>
          <p:cNvPr id="7" name="Marcador de pie de página 5"/>
          <p:cNvSpPr txBox="1">
            <a:spLocks/>
          </p:cNvSpPr>
          <p:nvPr/>
        </p:nvSpPr>
        <p:spPr>
          <a:xfrm>
            <a:off x="5817914" y="6327648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l" defTabSz="9144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L" dirty="0" smtClean="0">
                <a:solidFill>
                  <a:srgbClr val="FFFF00"/>
                </a:solidFill>
              </a:rPr>
              <a:t>Mónica Vargas Toledo</a:t>
            </a:r>
            <a:endParaRPr lang="es-C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09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2852" y="2066544"/>
            <a:ext cx="9905999" cy="4511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3600" dirty="0">
                <a:solidFill>
                  <a:srgbClr val="FFFF00"/>
                </a:solidFill>
                <a:effectLst/>
              </a:rPr>
              <a:t>“ Si realmente quieres hacer algo, </a:t>
            </a:r>
            <a:endParaRPr lang="es-CL" sz="3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s-CL" sz="3600" dirty="0" smtClean="0">
                <a:solidFill>
                  <a:srgbClr val="FFFF00"/>
                </a:solidFill>
                <a:effectLst/>
              </a:rPr>
              <a:t>       encontrarás </a:t>
            </a:r>
            <a:r>
              <a:rPr lang="es-CL" sz="3600" dirty="0">
                <a:solidFill>
                  <a:srgbClr val="FFFF00"/>
                </a:solidFill>
                <a:effectLst/>
              </a:rPr>
              <a:t>la forma; </a:t>
            </a:r>
            <a:endParaRPr lang="es-CL" sz="3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s-CL" sz="3600" dirty="0" smtClean="0">
                <a:solidFill>
                  <a:srgbClr val="FFFF00"/>
                </a:solidFill>
                <a:effectLst/>
              </a:rPr>
              <a:t>             si </a:t>
            </a:r>
            <a:r>
              <a:rPr lang="es-CL" sz="3600" dirty="0">
                <a:solidFill>
                  <a:srgbClr val="FFFF00"/>
                </a:solidFill>
                <a:effectLst/>
              </a:rPr>
              <a:t>no encontrarás un pretexto”</a:t>
            </a:r>
            <a:endParaRPr lang="es-CL" sz="3600" dirty="0">
              <a:solidFill>
                <a:srgbClr val="FFFF00"/>
              </a:solidFill>
            </a:endParaRPr>
          </a:p>
          <a:p>
            <a:pPr algn="ctr"/>
            <a:r>
              <a:rPr lang="es-CL" dirty="0">
                <a:effectLst/>
              </a:rPr>
              <a:t>                     </a:t>
            </a:r>
            <a:r>
              <a:rPr lang="es-CL" sz="3200" dirty="0">
                <a:effectLst/>
              </a:rPr>
              <a:t>   </a:t>
            </a:r>
            <a:r>
              <a:rPr lang="es-CL" sz="3200" dirty="0" err="1">
                <a:effectLst/>
              </a:rPr>
              <a:t>Jim</a:t>
            </a:r>
            <a:r>
              <a:rPr lang="es-CL" sz="3200" dirty="0">
                <a:effectLst/>
              </a:rPr>
              <a:t> </a:t>
            </a:r>
            <a:r>
              <a:rPr lang="es-CL" sz="3200" dirty="0" err="1">
                <a:effectLst/>
              </a:rPr>
              <a:t>Rohn</a:t>
            </a:r>
            <a:endParaRPr lang="es-CL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863" y="256031"/>
            <a:ext cx="2980268" cy="1676401"/>
          </a:xfrm>
          <a:prstGeom prst="rect">
            <a:avLst/>
          </a:prstGeom>
        </p:spPr>
      </p:pic>
      <p:sp>
        <p:nvSpPr>
          <p:cNvPr id="7" name="Marcador de pie de página 5"/>
          <p:cNvSpPr txBox="1">
            <a:spLocks/>
          </p:cNvSpPr>
          <p:nvPr/>
        </p:nvSpPr>
        <p:spPr>
          <a:xfrm>
            <a:off x="5817914" y="6327648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l" defTabSz="9144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L" dirty="0" smtClean="0">
                <a:solidFill>
                  <a:srgbClr val="FFFF00"/>
                </a:solidFill>
              </a:rPr>
              <a:t>Mónica Vargas Toledo</a:t>
            </a:r>
            <a:endParaRPr lang="es-C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25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128</TotalTime>
  <Words>544</Words>
  <Application>Microsoft Office PowerPoint</Application>
  <PresentationFormat>Panorámica</PresentationFormat>
  <Paragraphs>78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Trebuchet MS</vt:lpstr>
      <vt:lpstr>Tw Cen MT</vt:lpstr>
      <vt:lpstr>Wingdings</vt:lpstr>
      <vt:lpstr>Circuito</vt:lpstr>
      <vt:lpstr>Propuesta  Encuentro reflexión Pedagógica</vt:lpstr>
      <vt:lpstr>Recomendaciones</vt:lpstr>
      <vt:lpstr>Materiales </vt:lpstr>
      <vt:lpstr>Objetivos</vt:lpstr>
      <vt:lpstr>Bienvenida</vt:lpstr>
      <vt:lpstr>Reflexión personal </vt:lpstr>
      <vt:lpstr>Comparto saberes y sentires</vt:lpstr>
      <vt:lpstr>Desafío y cierre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Encuentro reflexión Pedagógica</dc:title>
  <dc:creator>Estudiante</dc:creator>
  <cp:lastModifiedBy>Estudiante</cp:lastModifiedBy>
  <cp:revision>15</cp:revision>
  <dcterms:created xsi:type="dcterms:W3CDTF">2020-07-23T14:49:13Z</dcterms:created>
  <dcterms:modified xsi:type="dcterms:W3CDTF">2020-07-23T17:13:21Z</dcterms:modified>
</cp:coreProperties>
</file>