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7" r:id="rId11"/>
    <p:sldId id="268" r:id="rId12"/>
    <p:sldId id="270" r:id="rId13"/>
    <p:sldId id="271" r:id="rId14"/>
    <p:sldId id="275" r:id="rId15"/>
    <p:sldId id="274" r:id="rId16"/>
    <p:sldId id="276" r:id="rId17"/>
    <p:sldId id="278" r:id="rId18"/>
    <p:sldId id="277" r:id="rId19"/>
    <p:sldId id="281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166E6-6AC4-4FB7-892F-18103416E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946E4B-9544-4806-B58F-4D3C7EFB0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A26B0C-3FFC-46D7-855A-1FF5740F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7B4CE-7778-4764-851C-195AEDF0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4194C0-7C3F-4CCD-A62E-3C8EFBB03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998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7136C-EBAE-46FB-8433-75989C66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F6F1FE-EAB0-415C-8D83-14B3467CD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BCD96-766A-4259-97EB-F9EFB310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056B8-207A-4835-A8D1-99761A76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671C3-085B-47BD-8C96-97573A9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466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CA2AC0-5172-4832-9349-4BCC75A635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D6CD47-6208-43F1-B7D2-85B5C937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8F537-13B3-4C76-B835-0A0FC188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D6F6A-9DE7-4AAF-8CF3-E3AEFAA6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53A087-2B0A-4E67-A28D-B5CCA1A5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805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2CF08-E842-4B51-82C7-C361A392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10399-7C60-4A5A-A758-CEDF74F2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424E7D-6D26-4829-A205-BB403D8A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DF7280-440F-4F1E-BE91-448B1EFF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57B88-4F43-4EF0-A211-02593A5B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7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2E28E-4032-4A07-9D3D-5309F48F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7335F1-9B42-4D59-B61E-88650025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56E77-AA79-4703-95E9-6CA8DDE4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FECDAC-2E4E-4D18-BB60-3843C71F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D6541-3491-4F1B-97E6-4F8D8046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049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6A13C-E487-41E0-A00D-6FB3B3E6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20083-2CF9-4401-A4D8-B1136A62B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1AF645-0C1A-4FB4-A6F0-8D977D67A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A1CB93-9A2B-4E94-8A8F-4E4FC577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D9C3C3-1225-4A8A-ABFE-1DFDE92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5BD2CB-1BCB-464F-ADE6-10E0E9C2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87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53CA6-A390-460B-A75B-611CC9D9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4A534F-277C-4C18-B066-934BBE6F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93DC98-9822-4379-ACF5-FF41F6D66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BDEC2-8F3F-44BA-89DB-FD9C7265D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933D14-73D4-4DC6-B476-AD44832D0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4C546-8F79-4938-BA0A-BBE7F8DA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1D2290-EB06-422C-9C70-626EAA66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846DD9-D90F-4EF6-BBB9-B04352BC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85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171D8-7847-4107-A8F0-3F9566574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BA959F-DD82-43FD-9BC6-E4701CDC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EBE928-E6EE-41AB-A61E-1042B914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424DCB-E0AD-4D2C-BF45-35C770EF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379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4E9E5A-0007-45A9-94FA-CC12C0C8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BCD565-4AD9-488E-8B5F-26356AD5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B49DE5-81B7-433B-876D-1C562A53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A4FE0-5E4C-4F68-948F-98C2744E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EB8D1-2C17-418A-A4F2-DA93689B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2A7D2F-8BD0-40CC-B09B-53BA1794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09EB5A-0826-4CD1-92B5-A45D95B5D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A036D7-B49A-4330-A155-9FFB4DDA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A49D1C-22B4-4BE1-8C5A-0C6C0CC8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647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C177E-855F-4A4B-8C29-CE9F3904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7AD523-08EC-4F1C-AF9B-ED8866449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78A150-1563-451E-B649-C5786E1D7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27C6F6-7170-402F-BB8D-934BC24E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A932A7-96AD-4118-847E-5B5A73786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90B00C-DF8D-4B06-B6CB-A05322C5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642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4EF652-D338-4066-91F9-73F7DCC8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3F7D46-914D-4C5E-83CA-56F4881F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80F081-82DF-47FE-B11B-ED1E5196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074C-AB1D-4C09-BC3F-1C06C9DE7413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D48C59-A3F7-47AA-AC0A-78E74FEF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907FC3-AA13-46B0-8C0D-309A45B1D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2FCB1-0269-437D-885B-2FA0E75A39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427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7EF0713-4FD6-4370-A1ED-B79E12565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87" y="3224748"/>
            <a:ext cx="1821344" cy="3633251"/>
          </a:xfrm>
          <a:prstGeom prst="rect">
            <a:avLst/>
          </a:prstGeom>
        </p:spPr>
      </p:pic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357FEC86-6B45-4D1C-AE78-9F14B000C365}"/>
              </a:ext>
            </a:extLst>
          </p:cNvPr>
          <p:cNvSpPr/>
          <p:nvPr/>
        </p:nvSpPr>
        <p:spPr>
          <a:xfrm>
            <a:off x="4346713" y="566818"/>
            <a:ext cx="3790122" cy="229262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Bocadillo: rectángulo 10">
            <a:extLst>
              <a:ext uri="{FF2B5EF4-FFF2-40B4-BE49-F238E27FC236}">
                <a16:creationId xmlns:a16="http://schemas.microsoft.com/office/drawing/2014/main" id="{A3C5B1C3-902C-4D86-A467-F6707D6759CD}"/>
              </a:ext>
            </a:extLst>
          </p:cNvPr>
          <p:cNvSpPr/>
          <p:nvPr/>
        </p:nvSpPr>
        <p:spPr>
          <a:xfrm>
            <a:off x="0" y="566818"/>
            <a:ext cx="3790122" cy="257394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DETECCIÓN DE FALLAS INDUSTRIALES  Profesor : Armando Núñez Guerra.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8671DE-4FD3-41DD-AEF9-9A9D6ADD8469}"/>
              </a:ext>
            </a:extLst>
          </p:cNvPr>
          <p:cNvSpPr txBox="1"/>
          <p:nvPr/>
        </p:nvSpPr>
        <p:spPr>
          <a:xfrm>
            <a:off x="119270" y="586120"/>
            <a:ext cx="35250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OA 2: Inspeccionar y diagnosticar fallas de funcionamiento en circuitos electrónicos, equipos y sistemas electrónicos industriales, con o sin control automático, con referencia a las especificaciones técnicas del fabricante.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B0E0EE-7459-4368-9329-04F90E5B24F6}"/>
              </a:ext>
            </a:extLst>
          </p:cNvPr>
          <p:cNvSpPr txBox="1"/>
          <p:nvPr/>
        </p:nvSpPr>
        <p:spPr>
          <a:xfrm>
            <a:off x="4770782" y="1001617"/>
            <a:ext cx="3366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AE 1 Inspecciona equipos y circuitos electrónicos industriales respetando protocolos y normas de seguridad.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071A9825-74F0-49C9-89F2-09E35E227FAB}"/>
              </a:ext>
            </a:extLst>
          </p:cNvPr>
          <p:cNvSpPr/>
          <p:nvPr/>
        </p:nvSpPr>
        <p:spPr>
          <a:xfrm>
            <a:off x="8446169" y="709863"/>
            <a:ext cx="3626562" cy="2057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F05D4-DD89-4276-9028-6FF9F035F4CA}"/>
              </a:ext>
            </a:extLst>
          </p:cNvPr>
          <p:cNvSpPr txBox="1"/>
          <p:nvPr/>
        </p:nvSpPr>
        <p:spPr>
          <a:xfrm>
            <a:off x="8693426" y="843129"/>
            <a:ext cx="337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CE 1.1 Examina circuitos electrónicos industriales, utilizando herramientas e instrumentos adecuados, respetando protocolos y normas de seguridad.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7F9629-2A8B-4D18-A2CB-E615ADD7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5" y="3176922"/>
            <a:ext cx="3581228" cy="35016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E0F93B4-0C20-4CB2-9B2B-303E8983C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686" y="3140765"/>
            <a:ext cx="1670035" cy="36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9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49D70-D75F-4178-B924-D07337ED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90"/>
            <a:ext cx="3290710" cy="3290710"/>
          </a:xfrm>
          <a:prstGeom prst="rect">
            <a:avLst/>
          </a:prstGeom>
        </p:spPr>
      </p:pic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2314222" y="553157"/>
            <a:ext cx="9431867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A2BE6E-0D51-441B-8865-2B7708E2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218" y="1439680"/>
            <a:ext cx="4401164" cy="509658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1E18DB-D64F-4CA3-B96D-7F5138034FBF}"/>
              </a:ext>
            </a:extLst>
          </p:cNvPr>
          <p:cNvSpPr txBox="1"/>
          <p:nvPr/>
        </p:nvSpPr>
        <p:spPr>
          <a:xfrm>
            <a:off x="3849568" y="701016"/>
            <a:ext cx="7174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 Cuál es la simbología de los 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siguientes Mecanismos</a:t>
            </a:r>
            <a:r>
              <a:rPr lang="es-CL" sz="2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es-CL" sz="2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045DF2-71F3-4256-9A39-5303C6FF904E}"/>
              </a:ext>
            </a:extLst>
          </p:cNvPr>
          <p:cNvSpPr txBox="1"/>
          <p:nvPr/>
        </p:nvSpPr>
        <p:spPr>
          <a:xfrm>
            <a:off x="8432800" y="233680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9/12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C459A84-E293-4A29-8D82-5CD53F178178}"/>
              </a:ext>
            </a:extLst>
          </p:cNvPr>
          <p:cNvSpPr txBox="1"/>
          <p:nvPr/>
        </p:nvSpPr>
        <p:spPr>
          <a:xfrm>
            <a:off x="8432800" y="319795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9/15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2233F0F-71B8-4EF6-97A9-6FBC683FE87C}"/>
              </a:ext>
            </a:extLst>
          </p:cNvPr>
          <p:cNvSpPr txBox="1"/>
          <p:nvPr/>
        </p:nvSpPr>
        <p:spPr>
          <a:xfrm>
            <a:off x="8432800" y="405911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9/32</a:t>
            </a:r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D84FF4-F410-4588-9142-0EC1EEFE71C5}"/>
              </a:ext>
            </a:extLst>
          </p:cNvPr>
          <p:cNvSpPr txBox="1"/>
          <p:nvPr/>
        </p:nvSpPr>
        <p:spPr>
          <a:xfrm>
            <a:off x="8432800" y="497351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9/24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3090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49D70-D75F-4178-B924-D07337ED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90"/>
            <a:ext cx="3290710" cy="3290710"/>
          </a:xfrm>
          <a:prstGeom prst="rect">
            <a:avLst/>
          </a:prstGeom>
        </p:spPr>
      </p:pic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2314222" y="553157"/>
            <a:ext cx="9431867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5367B1-8AAD-4DC0-8B49-09B495B3590B}"/>
              </a:ext>
            </a:extLst>
          </p:cNvPr>
          <p:cNvSpPr txBox="1"/>
          <p:nvPr/>
        </p:nvSpPr>
        <p:spPr>
          <a:xfrm>
            <a:off x="3956755" y="571445"/>
            <a:ext cx="7253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otra simbología necesitamos conocer para representar los circuitos de alumbrado?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EF28C7-3074-48C1-A895-E78BDF10A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090" y="1514786"/>
            <a:ext cx="4390476" cy="5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790222" y="553157"/>
            <a:ext cx="10955868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Dibuje el esquema unifilar para un circuito de alumbrado 9/12, de acuerdo a la normativa 2/84 para planos arquitectónicos, considere: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Tablero de distribución de alumbrado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la caja de derivación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el dispositivo de accionamiento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el Artefacto o Iluminación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Conecte los elementos con la canalización unilineal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 la cantidad de conductores en cada canalización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FFFB97-A8C6-498C-840A-3588F2AF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34"/>
            <a:ext cx="1562100" cy="13716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111FE17-3386-4919-93F6-BF7E94E622E1}"/>
              </a:ext>
            </a:extLst>
          </p:cNvPr>
          <p:cNvSpPr txBox="1"/>
          <p:nvPr/>
        </p:nvSpPr>
        <p:spPr>
          <a:xfrm>
            <a:off x="2734733" y="811290"/>
            <a:ext cx="6146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</a:t>
            </a:r>
            <a:r>
              <a:rPr lang="es-CL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</a:p>
        </p:txBody>
      </p:sp>
    </p:spTree>
    <p:extLst>
      <p:ext uri="{BB962C8B-B14F-4D97-AF65-F5344CB8AC3E}">
        <p14:creationId xmlns:p14="http://schemas.microsoft.com/office/powerpoint/2010/main" val="378102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790222" y="553157"/>
            <a:ext cx="10955868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Dibuje el esquema unifilar para un circuito de alumbrado 9/12, de acuerdo a la normativa 2/84 para planos arquitectónicos, considere: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Tablero de distribución de alumbrado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la caja de derivación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el dispositivo de accionamiento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Dibuje el Artefacto o Iluminación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Conecte los elementos con la canalización unilineal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Indique la cantidad de conductores en cada canalización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FFFB97-A8C6-498C-840A-3588F2AF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34"/>
            <a:ext cx="1562100" cy="13716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111FE17-3386-4919-93F6-BF7E94E622E1}"/>
              </a:ext>
            </a:extLst>
          </p:cNvPr>
          <p:cNvSpPr txBox="1"/>
          <p:nvPr/>
        </p:nvSpPr>
        <p:spPr>
          <a:xfrm>
            <a:off x="2734733" y="811290"/>
            <a:ext cx="6146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</a:t>
            </a:r>
            <a:r>
              <a:rPr lang="es-CL" sz="1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</a:t>
            </a: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E2E753-7D35-4BD9-A29D-079C464E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23" y="2810934"/>
            <a:ext cx="1938634" cy="309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612458" y="671689"/>
            <a:ext cx="11249379" cy="618631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s-CL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11FE17-3386-4919-93F6-BF7E94E622E1}"/>
              </a:ext>
            </a:extLst>
          </p:cNvPr>
          <p:cNvSpPr txBox="1"/>
          <p:nvPr/>
        </p:nvSpPr>
        <p:spPr>
          <a:xfrm>
            <a:off x="2734733" y="811290"/>
            <a:ext cx="6146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Instrumentos de Coevaluación    </a:t>
            </a: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912A96-C122-4B9B-830E-97FE558AD4CB}"/>
              </a:ext>
            </a:extLst>
          </p:cNvPr>
          <p:cNvSpPr txBox="1"/>
          <p:nvPr/>
        </p:nvSpPr>
        <p:spPr>
          <a:xfrm>
            <a:off x="1526182" y="1407957"/>
            <a:ext cx="9139635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Dibuje el esquema unifilar para un circuito de alumbrado 9/12, de acuerdo a la normativa 2/84 para planos arquitectónicos, considere: Tablero de distribución de alumbrado, Dibuje la caja de derivación, Dibuje el dispositivo de accionamiento, Dibuje el Artefacto o Iluminación, Conecte los elementos con la canalización unilineal, Indique la cantidad de conductores en cada canalización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A5D300-92B4-4496-992B-289C9B8F3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69" y="3322806"/>
            <a:ext cx="5314950" cy="3181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57374F-93C2-47D3-8870-405BF888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57" y="3446710"/>
            <a:ext cx="1647619" cy="260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DF92F2-6338-4446-9FEF-D2DF7334FFED}"/>
              </a:ext>
            </a:extLst>
          </p:cNvPr>
          <p:cNvSpPr txBox="1"/>
          <p:nvPr/>
        </p:nvSpPr>
        <p:spPr>
          <a:xfrm>
            <a:off x="5808133" y="434446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Si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BEBBA3D-4A90-4D1F-9A18-41C13E8AF998}"/>
              </a:ext>
            </a:extLst>
          </p:cNvPr>
          <p:cNvSpPr txBox="1"/>
          <p:nvPr/>
        </p:nvSpPr>
        <p:spPr>
          <a:xfrm>
            <a:off x="5808688" y="3940989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Si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34D282-8896-4ABD-BE2A-C8E66FA6A979}"/>
              </a:ext>
            </a:extLst>
          </p:cNvPr>
          <p:cNvSpPr txBox="1"/>
          <p:nvPr/>
        </p:nvSpPr>
        <p:spPr>
          <a:xfrm>
            <a:off x="5780431" y="4718755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Si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C14705-2623-49EC-86A9-B81936426510}"/>
              </a:ext>
            </a:extLst>
          </p:cNvPr>
          <p:cNvSpPr txBox="1"/>
          <p:nvPr/>
        </p:nvSpPr>
        <p:spPr>
          <a:xfrm>
            <a:off x="5769142" y="5091287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Si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FBA5C38-2A87-4FD0-82C9-A2E8EC30D64B}"/>
              </a:ext>
            </a:extLst>
          </p:cNvPr>
          <p:cNvSpPr txBox="1"/>
          <p:nvPr/>
        </p:nvSpPr>
        <p:spPr>
          <a:xfrm>
            <a:off x="5769142" y="548640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Si</a:t>
            </a:r>
            <a:endParaRPr lang="es-CL" sz="2400" b="1" dirty="0">
              <a:solidFill>
                <a:srgbClr val="0070C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5A4AC7-C73D-4D0A-BC5E-EA43C97A9258}"/>
              </a:ext>
            </a:extLst>
          </p:cNvPr>
          <p:cNvSpPr txBox="1"/>
          <p:nvPr/>
        </p:nvSpPr>
        <p:spPr>
          <a:xfrm>
            <a:off x="6446481" y="585893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No</a:t>
            </a:r>
            <a:endParaRPr lang="es-CL" sz="2400" b="1" dirty="0">
              <a:solidFill>
                <a:srgbClr val="FF0000"/>
              </a:solidFill>
            </a:endParaRPr>
          </a:p>
        </p:txBody>
      </p:sp>
      <p:sp>
        <p:nvSpPr>
          <p:cNvPr id="12" name="Flecha: hacia la izquierda 11">
            <a:extLst>
              <a:ext uri="{FF2B5EF4-FFF2-40B4-BE49-F238E27FC236}">
                <a16:creationId xmlns:a16="http://schemas.microsoft.com/office/drawing/2014/main" id="{886A2A54-FE78-4777-B6BD-F9CF144B1685}"/>
              </a:ext>
            </a:extLst>
          </p:cNvPr>
          <p:cNvSpPr/>
          <p:nvPr/>
        </p:nvSpPr>
        <p:spPr>
          <a:xfrm>
            <a:off x="8455378" y="4146911"/>
            <a:ext cx="1798999" cy="3951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54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891822" y="553157"/>
            <a:ext cx="10854268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FFFFB97-A8C6-498C-840A-3588F2AF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334"/>
            <a:ext cx="1562100" cy="13716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111FE17-3386-4919-93F6-BF7E94E622E1}"/>
              </a:ext>
            </a:extLst>
          </p:cNvPr>
          <p:cNvSpPr txBox="1"/>
          <p:nvPr/>
        </p:nvSpPr>
        <p:spPr>
          <a:xfrm>
            <a:off x="2734733" y="811290"/>
            <a:ext cx="61468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Infografía </a:t>
            </a:r>
            <a:r>
              <a:rPr lang="es-C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CEE91A-79C0-4ABA-8253-188A4E1D890D}"/>
              </a:ext>
            </a:extLst>
          </p:cNvPr>
          <p:cNvSpPr txBox="1"/>
          <p:nvPr/>
        </p:nvSpPr>
        <p:spPr>
          <a:xfrm>
            <a:off x="1888066" y="1631102"/>
            <a:ext cx="8531578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dieron cuenta que para resolver este ejercicio requiero conocer lo que dice la norma NCH 4/2003, para citar lo que expresa textualmente esta normativa  </a:t>
            </a:r>
          </a:p>
        </p:txBody>
      </p:sp>
    </p:spTree>
    <p:extLst>
      <p:ext uri="{BB962C8B-B14F-4D97-AF65-F5344CB8AC3E}">
        <p14:creationId xmlns:p14="http://schemas.microsoft.com/office/powerpoint/2010/main" val="153006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DDD94D-2B49-40A9-B4D2-BCEB6DD25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3" y="817663"/>
            <a:ext cx="9733460" cy="60403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20CC10-6FFC-4B31-9D18-B5151C063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911"/>
            <a:ext cx="2149213" cy="463408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8D8F4F-D20D-4513-9E7F-0F46C723B5D7}"/>
              </a:ext>
            </a:extLst>
          </p:cNvPr>
          <p:cNvSpPr txBox="1"/>
          <p:nvPr/>
        </p:nvSpPr>
        <p:spPr>
          <a:xfrm>
            <a:off x="1230488" y="632997"/>
            <a:ext cx="999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Actividad : El siguiente dibujo corresponde a una casa habitación  dibuja las instalaciones de Iluminación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6282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0CC10-6FFC-4B31-9D18-B5151C06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911"/>
            <a:ext cx="2149213" cy="46340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CCE5D3-47D0-4B99-9482-00386A83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762" y="632997"/>
            <a:ext cx="10159238" cy="62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20CC10-6FFC-4B31-9D18-B5151C063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911"/>
            <a:ext cx="2149213" cy="4634089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2F8AF12-FA9C-4DDA-B0ED-031123E42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11728"/>
              </p:ext>
            </p:extLst>
          </p:nvPr>
        </p:nvGraphicFramePr>
        <p:xfrm>
          <a:off x="3112813" y="993422"/>
          <a:ext cx="6369855" cy="5689599"/>
        </p:xfrm>
        <a:graphic>
          <a:graphicData uri="http://schemas.openxmlformats.org/drawingml/2006/table">
            <a:tbl>
              <a:tblPr/>
              <a:tblGrid>
                <a:gridCol w="4819383">
                  <a:extLst>
                    <a:ext uri="{9D8B030D-6E8A-4147-A177-3AD203B41FA5}">
                      <a16:colId xmlns:a16="http://schemas.microsoft.com/office/drawing/2014/main" val="1095532054"/>
                    </a:ext>
                  </a:extLst>
                </a:gridCol>
                <a:gridCol w="775236">
                  <a:extLst>
                    <a:ext uri="{9D8B030D-6E8A-4147-A177-3AD203B41FA5}">
                      <a16:colId xmlns:a16="http://schemas.microsoft.com/office/drawing/2014/main" val="3609700903"/>
                    </a:ext>
                  </a:extLst>
                </a:gridCol>
                <a:gridCol w="775236">
                  <a:extLst>
                    <a:ext uri="{9D8B030D-6E8A-4147-A177-3AD203B41FA5}">
                      <a16:colId xmlns:a16="http://schemas.microsoft.com/office/drawing/2014/main" val="2730969151"/>
                    </a:ext>
                  </a:extLst>
                </a:gridCol>
              </a:tblGrid>
              <a:tr h="2481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171745"/>
                  </a:ext>
                </a:extLst>
              </a:tr>
              <a:tr h="24812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del Estudiente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pts x CE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78012"/>
                  </a:ext>
                </a:extLst>
              </a:tr>
              <a:tr h="2481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AE: Representar un circuito de Iluminacion según NCH 2/84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punto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697866"/>
                  </a:ext>
                </a:extLst>
              </a:tr>
              <a:tr h="248127"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Criterios de Evaluación 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 cumple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cumple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41219"/>
                  </a:ext>
                </a:extLst>
              </a:tr>
              <a:tr h="219769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Ubico el TDA en la pared derecha de la entrada lo más próximo al medidor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18071"/>
                  </a:ext>
                </a:extLst>
              </a:tr>
              <a:tr h="547463">
                <a:tc>
                  <a:txBody>
                    <a:bodyPr/>
                    <a:lstStyle/>
                    <a:p>
                      <a:pPr algn="l" fontAlgn="t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Ubico una caja de derivación en cada habitación, próxima al centro, dejando el especio suficiente para colocar una ampolleta y marcar la cantidad de cables que pasa por esa canalización, incluya el pasillo y la habitación de centro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99958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Ubico los interruptores cercanos a cada puerta procurando que estos no queden detrás de las puertas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9644"/>
                  </a:ext>
                </a:extLst>
              </a:tr>
              <a:tr h="219769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Ubico las ampolletas principales al centro de cada habitación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04311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caso de la luminaria del pasillo, considero 2 ampolletas en paralelo para cubrir toda el área del pasillo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970711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caso de la luminaria del espejo de cada baño considero un interruptor enchufe para cada talud a parte de la luminaria principal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23373"/>
                  </a:ext>
                </a:extLst>
              </a:tr>
              <a:tr h="219769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Trazo las curvas que unen cada circuito o centro de iluminación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842418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Indico la cantidad de conductores en cada canalización (De caja a interruptor, de caja a ampolleta, de centro a centro etc ) 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8428"/>
                  </a:ext>
                </a:extLst>
              </a:tr>
              <a:tr h="219769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Considero que todos los centros iluminación serán el circuito N°1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371510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Rotulo el TDA con el nombre del circuito 1, ya sea con un numero o un número dentro de un cirulo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486688"/>
                  </a:ext>
                </a:extLst>
              </a:tr>
              <a:tr h="219769">
                <a:tc>
                  <a:txBody>
                    <a:bodyPr/>
                    <a:lstStyle/>
                    <a:p>
                      <a:pPr algn="l" fontAlgn="t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Rotulo la entrada del circuito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731418"/>
                  </a:ext>
                </a:extLst>
              </a:tr>
              <a:tr h="427724"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simbología utilizada es similar o representativa de acuerdo a cuadro de simbología entregado según la normativa NCH 2/84  </a:t>
                      </a:r>
                    </a:p>
                  </a:txBody>
                  <a:tcPr marL="9077" marR="9077" marT="9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433563"/>
                  </a:ext>
                </a:extLst>
              </a:tr>
              <a:tr h="236312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77" marR="9077" marT="9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99921"/>
                  </a:ext>
                </a:extLst>
              </a:tr>
              <a:tr h="248127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7" marR="9077" marT="90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81310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D3E9AFB6-923A-48F3-AECE-8592BACDD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60" y="225287"/>
            <a:ext cx="1043116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Actividad Lúdica: Sopa de Letras Eléctrica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Encuentra</a:t>
            </a:r>
            <a:r>
              <a:rPr dirty="0"/>
              <a:t> los </a:t>
            </a:r>
            <a:r>
              <a:rPr dirty="0" err="1"/>
              <a:t>siguientes</a:t>
            </a:r>
            <a:r>
              <a:rPr dirty="0"/>
              <a:t> </a:t>
            </a:r>
            <a:r>
              <a:rPr dirty="0" err="1"/>
              <a:t>conceptos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sopa</a:t>
            </a:r>
            <a:r>
              <a:rPr dirty="0"/>
              <a:t> de </a:t>
            </a:r>
            <a:r>
              <a:rPr dirty="0" err="1"/>
              <a:t>letras</a:t>
            </a:r>
            <a:r>
              <a:rPr dirty="0"/>
              <a:t>:</a:t>
            </a:r>
          </a:p>
          <a:p>
            <a:r>
              <a:rPr dirty="0"/>
              <a:t>- INTERRUPTOR</a:t>
            </a:r>
          </a:p>
          <a:p>
            <a:r>
              <a:rPr dirty="0"/>
              <a:t>- LUMINARIA</a:t>
            </a:r>
          </a:p>
          <a:p>
            <a:r>
              <a:rPr dirty="0"/>
              <a:t>- CABLEADO</a:t>
            </a:r>
          </a:p>
          <a:p>
            <a:r>
              <a:rPr dirty="0"/>
              <a:t>- SIMBOLOGÍA</a:t>
            </a:r>
          </a:p>
          <a:p>
            <a:r>
              <a:rPr dirty="0"/>
              <a:t>- NORMATIVA</a:t>
            </a:r>
          </a:p>
          <a:p>
            <a:endParaRPr dirty="0"/>
          </a:p>
          <a:p>
            <a:r>
              <a:rPr dirty="0"/>
              <a:t>(</a:t>
            </a:r>
            <a:r>
              <a:rPr dirty="0" err="1"/>
              <a:t>Entrega</a:t>
            </a:r>
            <a:r>
              <a:rPr dirty="0"/>
              <a:t> impresa o digital de la </a:t>
            </a:r>
            <a:r>
              <a:rPr dirty="0" err="1"/>
              <a:t>sopa</a:t>
            </a:r>
            <a:r>
              <a:rPr dirty="0"/>
              <a:t> para resolver</a:t>
            </a:r>
            <a:r>
              <a:rPr lang="es-ES" dirty="0"/>
              <a:t> o que cada uno cree su propias sopa de letras y la comparta con su compañero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   Unidad 1 Recordar lo aprendido en Instalaciones Eléctricas Domiciliarias.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F05D4-DD89-4276-9028-6FF9F035F4CA}"/>
              </a:ext>
            </a:extLst>
          </p:cNvPr>
          <p:cNvSpPr txBox="1"/>
          <p:nvPr/>
        </p:nvSpPr>
        <p:spPr>
          <a:xfrm>
            <a:off x="4518991" y="2551837"/>
            <a:ext cx="337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CE 1.1 Examina circuitos electrónicos industriales, utilizando herramientas e instrumentos adecuados, respetando protocolos y normas de seguridad.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2E9AF1F-786F-4026-A2C3-B15DC686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710976"/>
            <a:ext cx="2902227" cy="5985216"/>
          </a:xfrm>
          <a:prstGeom prst="rect">
            <a:avLst/>
          </a:prstGeom>
        </p:spPr>
      </p:pic>
      <p:sp>
        <p:nvSpPr>
          <p:cNvPr id="16" name="Pergamino: vertical 15">
            <a:extLst>
              <a:ext uri="{FF2B5EF4-FFF2-40B4-BE49-F238E27FC236}">
                <a16:creationId xmlns:a16="http://schemas.microsoft.com/office/drawing/2014/main" id="{A9F40D38-0CDF-4D27-8AC7-8A26FC56B377}"/>
              </a:ext>
            </a:extLst>
          </p:cNvPr>
          <p:cNvSpPr/>
          <p:nvPr/>
        </p:nvSpPr>
        <p:spPr>
          <a:xfrm>
            <a:off x="3343702" y="573206"/>
            <a:ext cx="8132682" cy="6255139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6AFAB1-2744-4966-8D63-9AA30330FC1E}"/>
              </a:ext>
            </a:extLst>
          </p:cNvPr>
          <p:cNvSpPr txBox="1"/>
          <p:nvPr/>
        </p:nvSpPr>
        <p:spPr>
          <a:xfrm>
            <a:off x="4250110" y="1462355"/>
            <a:ext cx="6359462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Representar los circuitos de iluminación y de fuerza unilineal, de una instalación domiciliaria, según la normativa chilena NCH 2/84 para planos arquitectónicos.</a:t>
            </a:r>
          </a:p>
          <a:p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3E4EDBA-8D56-4A3B-B554-D2A7A99D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947" y="2555249"/>
            <a:ext cx="2095500" cy="16002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616B327-D4F7-419F-AFBB-15E836472E8C}"/>
              </a:ext>
            </a:extLst>
          </p:cNvPr>
          <p:cNvSpPr txBox="1"/>
          <p:nvPr/>
        </p:nvSpPr>
        <p:spPr>
          <a:xfrm>
            <a:off x="4250110" y="4315218"/>
            <a:ext cx="6482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lo que dice textualmente la normativa NCH2/2003, en algunos de sus puntos, para circuitos de Iluminación y de fuerza, en una instalación eléctrica domiciliarias.</a:t>
            </a:r>
          </a:p>
          <a:p>
            <a:endParaRPr lang="es-CL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4CC3328-750D-4888-9CF2-8870B299B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97" y="4984749"/>
            <a:ext cx="1334399" cy="18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       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F05D4-DD89-4276-9028-6FF9F035F4CA}"/>
              </a:ext>
            </a:extLst>
          </p:cNvPr>
          <p:cNvSpPr txBox="1"/>
          <p:nvPr/>
        </p:nvSpPr>
        <p:spPr>
          <a:xfrm>
            <a:off x="4518991" y="2551837"/>
            <a:ext cx="337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CE 1.1 Examina circuitos electrónicos industriales, utilizando herramientas e instrumentos adecuados, respetando protocolos y normas de seguridad.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DBE90E-AD66-44C8-A69E-84FE364BB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74"/>
            <a:ext cx="2971656" cy="6407426"/>
          </a:xfrm>
          <a:prstGeom prst="rect">
            <a:avLst/>
          </a:prstGeom>
        </p:spPr>
      </p:pic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BAE027BC-ABD7-436E-8E74-6B64D6150B91}"/>
              </a:ext>
            </a:extLst>
          </p:cNvPr>
          <p:cNvSpPr/>
          <p:nvPr/>
        </p:nvSpPr>
        <p:spPr>
          <a:xfrm>
            <a:off x="3125834" y="450574"/>
            <a:ext cx="8911988" cy="320722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2A0D2F-1E70-42EC-BE0C-914B05B72BA5}"/>
              </a:ext>
            </a:extLst>
          </p:cNvPr>
          <p:cNvSpPr txBox="1"/>
          <p:nvPr/>
        </p:nvSpPr>
        <p:spPr>
          <a:xfrm>
            <a:off x="3630304" y="901148"/>
            <a:ext cx="8124373" cy="205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la norma 2/84?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norma NCH</a:t>
            </a:r>
            <a:r>
              <a:rPr lang="es-CL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L" sz="1800" b="1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</a:t>
            </a:r>
            <a:r>
              <a:rPr lang="es-CL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2/84, tiene por objetivo establecer las disposiciones técnicas que deben cumplirse en la elaboración y presentación de proyectos u otros documentos relacionados con instalaciones eléctricas, que deben ser entregados al ministerio de Economía, Fomento y Reconstrucción, en adelante el Ministerio.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039EB8-56D6-4E7A-A6F7-11504253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1" y="3294697"/>
            <a:ext cx="5091772" cy="35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2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E25C04-0594-44F8-8521-2A6FE6B03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11" y="2991556"/>
            <a:ext cx="5811109" cy="40230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F05D4-DD89-4276-9028-6FF9F035F4CA}"/>
              </a:ext>
            </a:extLst>
          </p:cNvPr>
          <p:cNvSpPr txBox="1"/>
          <p:nvPr/>
        </p:nvSpPr>
        <p:spPr>
          <a:xfrm>
            <a:off x="4518991" y="2551837"/>
            <a:ext cx="337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CE 1.1 Examina circuitos electrónicos industriales, utilizando herramientas e instrumentos adecuados, respetando protocolos y normas de seguridad.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DBE90E-AD66-44C8-A69E-84FE364BB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74"/>
            <a:ext cx="2971656" cy="6407426"/>
          </a:xfrm>
          <a:prstGeom prst="rect">
            <a:avLst/>
          </a:prstGeom>
        </p:spPr>
      </p:pic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BAE027BC-ABD7-436E-8E74-6B64D6150B91}"/>
              </a:ext>
            </a:extLst>
          </p:cNvPr>
          <p:cNvSpPr/>
          <p:nvPr/>
        </p:nvSpPr>
        <p:spPr>
          <a:xfrm>
            <a:off x="3125834" y="450574"/>
            <a:ext cx="8911988" cy="3207224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2A0D2F-1E70-42EC-BE0C-914B05B72BA5}"/>
              </a:ext>
            </a:extLst>
          </p:cNvPr>
          <p:cNvSpPr txBox="1"/>
          <p:nvPr/>
        </p:nvSpPr>
        <p:spPr>
          <a:xfrm>
            <a:off x="3630304" y="901148"/>
            <a:ext cx="8124373" cy="175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¿Por qué debo conocer esta normativa?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b="1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norma NCH 2/84 es fundamental para representar esquemas eléctricos unilineales, mostrando así diversos circuitos de iluminación o de fuerza de manera simple y ordenada.</a:t>
            </a:r>
            <a:endParaRPr lang="es-C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484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CF05D4-DD89-4276-9028-6FF9F035F4CA}"/>
              </a:ext>
            </a:extLst>
          </p:cNvPr>
          <p:cNvSpPr txBox="1"/>
          <p:nvPr/>
        </p:nvSpPr>
        <p:spPr>
          <a:xfrm>
            <a:off x="4518991" y="2551837"/>
            <a:ext cx="3379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CE 1.1 Examina circuitos electrónicos industriales, utilizando herramientas e instrumentos adecuados, respetando protocolos y normas de seguridad.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DBE90E-AD66-44C8-A69E-84FE364BB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574"/>
            <a:ext cx="2971656" cy="6407426"/>
          </a:xfrm>
          <a:prstGeom prst="rect">
            <a:avLst/>
          </a:prstGeom>
        </p:spPr>
      </p:pic>
      <p:sp>
        <p:nvSpPr>
          <p:cNvPr id="6" name="Pergamino: horizontal 5">
            <a:extLst>
              <a:ext uri="{FF2B5EF4-FFF2-40B4-BE49-F238E27FC236}">
                <a16:creationId xmlns:a16="http://schemas.microsoft.com/office/drawing/2014/main" id="{BAE027BC-ABD7-436E-8E74-6B64D6150B91}"/>
              </a:ext>
            </a:extLst>
          </p:cNvPr>
          <p:cNvSpPr/>
          <p:nvPr/>
        </p:nvSpPr>
        <p:spPr>
          <a:xfrm>
            <a:off x="3125834" y="450573"/>
            <a:ext cx="8911988" cy="418915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2A0D2F-1E70-42EC-BE0C-914B05B72BA5}"/>
              </a:ext>
            </a:extLst>
          </p:cNvPr>
          <p:cNvSpPr txBox="1"/>
          <p:nvPr/>
        </p:nvSpPr>
        <p:spPr>
          <a:xfrm>
            <a:off x="3630304" y="901148"/>
            <a:ext cx="8124373" cy="353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¿Cómo aplico esta normativa en mis competencias de empleabilidad según mi especialidad?  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800" dirty="0">
                <a:solidFill>
                  <a:srgbClr val="1111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a usted como técnico lo contratan para reparar una instalación eléctrica domiciliaria , muchas veces tendrá que leer e interpretar los planos eléctricos existentes, en otras ocasiones tendrá que realizar un levantamiento de la instalación existente dibujando sus propios croquis o bosquejos, también podrá elaborar presupuestos basados en estos planos si le toca realizar una instalación nueva, así como muchas otras tareas que van directamente en la competencia de LEER E INTERPRETAR PLANOS ELECTRICOS PARA INSTALACIONES DOMICILIARIAS SEGÚN LA NORMA NCH2/84. 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643E19-8601-4159-A705-2ED5AB668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07" y="4395961"/>
            <a:ext cx="3322926" cy="234954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F3C4B6-D604-47D8-9DF3-3A55286C9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94" y="4284854"/>
            <a:ext cx="3592184" cy="2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7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  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49D70-D75F-4178-B924-D07337ED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90"/>
            <a:ext cx="3290710" cy="3290710"/>
          </a:xfrm>
          <a:prstGeom prst="rect">
            <a:avLst/>
          </a:prstGeom>
        </p:spPr>
      </p:pic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48E02708-93E9-4C18-9315-F122DA330857}"/>
              </a:ext>
            </a:extLst>
          </p:cNvPr>
          <p:cNvSpPr/>
          <p:nvPr/>
        </p:nvSpPr>
        <p:spPr>
          <a:xfrm>
            <a:off x="2314222" y="2280356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Pergamino: vertical 14">
            <a:extLst>
              <a:ext uri="{FF2B5EF4-FFF2-40B4-BE49-F238E27FC236}">
                <a16:creationId xmlns:a16="http://schemas.microsoft.com/office/drawing/2014/main" id="{AB8CE78F-8A7E-4A3C-BC68-C14E0B55714B}"/>
              </a:ext>
            </a:extLst>
          </p:cNvPr>
          <p:cNvSpPr/>
          <p:nvPr/>
        </p:nvSpPr>
        <p:spPr>
          <a:xfrm>
            <a:off x="7213600" y="2277534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5A8F7E-3471-499D-9D2A-5A789EF23D3C}"/>
              </a:ext>
            </a:extLst>
          </p:cNvPr>
          <p:cNvSpPr txBox="1"/>
          <p:nvPr/>
        </p:nvSpPr>
        <p:spPr>
          <a:xfrm>
            <a:off x="1018822" y="799315"/>
            <a:ext cx="1005557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de las dos representaciones eléctricas son visiblemente más ordenadas?  </a:t>
            </a:r>
            <a:endParaRPr lang="es-CL" sz="2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24DCBA-9275-45A5-A796-7DEB88D57BE5}"/>
              </a:ext>
            </a:extLst>
          </p:cNvPr>
          <p:cNvSpPr txBox="1"/>
          <p:nvPr/>
        </p:nvSpPr>
        <p:spPr>
          <a:xfrm>
            <a:off x="2587978" y="1256884"/>
            <a:ext cx="6381716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 representación A</a:t>
            </a:r>
            <a:r>
              <a:rPr lang="es-C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La representación B?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¿ por qué piensa usted cuál es más ordenada ? </a:t>
            </a:r>
            <a:endParaRPr lang="es-CL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AABE26-AFCD-4A90-A2B1-AF50B02B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52" y="3246269"/>
            <a:ext cx="2619048" cy="2961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55CF7C-DD00-46D7-9454-01CEDF69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494" y="3096275"/>
            <a:ext cx="2561905" cy="30666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CFCFB5-963E-44A3-AB7C-95C631F7E4A9}"/>
              </a:ext>
            </a:extLst>
          </p:cNvPr>
          <p:cNvSpPr txBox="1"/>
          <p:nvPr/>
        </p:nvSpPr>
        <p:spPr>
          <a:xfrm>
            <a:off x="3019752" y="314006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C169C-F6D9-4032-90BC-A2C925C38C5E}"/>
              </a:ext>
            </a:extLst>
          </p:cNvPr>
          <p:cNvSpPr txBox="1"/>
          <p:nvPr/>
        </p:nvSpPr>
        <p:spPr>
          <a:xfrm>
            <a:off x="8055294" y="306789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B</a:t>
            </a:r>
            <a:endParaRPr lang="es-C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1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48E02708-93E9-4C18-9315-F122DA330857}"/>
              </a:ext>
            </a:extLst>
          </p:cNvPr>
          <p:cNvSpPr/>
          <p:nvPr/>
        </p:nvSpPr>
        <p:spPr>
          <a:xfrm>
            <a:off x="2314222" y="2280356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Pergamino: vertical 14">
            <a:extLst>
              <a:ext uri="{FF2B5EF4-FFF2-40B4-BE49-F238E27FC236}">
                <a16:creationId xmlns:a16="http://schemas.microsoft.com/office/drawing/2014/main" id="{AB8CE78F-8A7E-4A3C-BC68-C14E0B55714B}"/>
              </a:ext>
            </a:extLst>
          </p:cNvPr>
          <p:cNvSpPr/>
          <p:nvPr/>
        </p:nvSpPr>
        <p:spPr>
          <a:xfrm>
            <a:off x="7213600" y="2277534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5A8F7E-3471-499D-9D2A-5A789EF23D3C}"/>
              </a:ext>
            </a:extLst>
          </p:cNvPr>
          <p:cNvSpPr txBox="1"/>
          <p:nvPr/>
        </p:nvSpPr>
        <p:spPr>
          <a:xfrm>
            <a:off x="1018822" y="799315"/>
            <a:ext cx="1005557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de las dos representaciones eléctricas son visiblemente más ordenadas?  </a:t>
            </a:r>
            <a:endParaRPr lang="es-CL" sz="24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24DCBA-9275-45A5-A796-7DEB88D57BE5}"/>
              </a:ext>
            </a:extLst>
          </p:cNvPr>
          <p:cNvSpPr txBox="1"/>
          <p:nvPr/>
        </p:nvSpPr>
        <p:spPr>
          <a:xfrm>
            <a:off x="2587978" y="1349238"/>
            <a:ext cx="61468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¿La representación A</a:t>
            </a:r>
            <a:r>
              <a:rPr lang="es-CL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La representación B? </a:t>
            </a:r>
            <a:endParaRPr lang="es-CL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AABE26-AFCD-4A90-A2B1-AF50B02B0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52" y="2967743"/>
            <a:ext cx="2865334" cy="32404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55CF7C-DD00-46D7-9454-01CEDF697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494" y="2896055"/>
            <a:ext cx="2729170" cy="326688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CFCFB5-963E-44A3-AB7C-95C631F7E4A9}"/>
              </a:ext>
            </a:extLst>
          </p:cNvPr>
          <p:cNvSpPr txBox="1"/>
          <p:nvPr/>
        </p:nvSpPr>
        <p:spPr>
          <a:xfrm>
            <a:off x="3019752" y="314006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C169C-F6D9-4032-90BC-A2C925C38C5E}"/>
              </a:ext>
            </a:extLst>
          </p:cNvPr>
          <p:cNvSpPr txBox="1"/>
          <p:nvPr/>
        </p:nvSpPr>
        <p:spPr>
          <a:xfrm>
            <a:off x="8055294" y="306789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B</a:t>
            </a:r>
            <a:endParaRPr lang="es-CL" sz="3600" b="1" dirty="0">
              <a:solidFill>
                <a:srgbClr val="FF000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7C615C-54C8-489A-BF4D-BAE1C420A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14" y="4879628"/>
            <a:ext cx="1135250" cy="110348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20125DF-386B-453F-965B-9EB37FB55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52" y="4879628"/>
            <a:ext cx="924483" cy="83255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1715A5E-46C6-4890-B9EE-5B713CDE9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" y="3294606"/>
            <a:ext cx="2688507" cy="26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9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5049D70-D75F-4178-B924-D07337ED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7290"/>
            <a:ext cx="3290710" cy="3290710"/>
          </a:xfrm>
          <a:prstGeom prst="rect">
            <a:avLst/>
          </a:prstGeom>
        </p:spPr>
      </p:pic>
      <p:sp>
        <p:nvSpPr>
          <p:cNvPr id="10" name="Pergamino: vertical 9">
            <a:extLst>
              <a:ext uri="{FF2B5EF4-FFF2-40B4-BE49-F238E27FC236}">
                <a16:creationId xmlns:a16="http://schemas.microsoft.com/office/drawing/2014/main" id="{48E02708-93E9-4C18-9315-F122DA330857}"/>
              </a:ext>
            </a:extLst>
          </p:cNvPr>
          <p:cNvSpPr/>
          <p:nvPr/>
        </p:nvSpPr>
        <p:spPr>
          <a:xfrm>
            <a:off x="2314222" y="2280356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Pergamino: vertical 14">
            <a:extLst>
              <a:ext uri="{FF2B5EF4-FFF2-40B4-BE49-F238E27FC236}">
                <a16:creationId xmlns:a16="http://schemas.microsoft.com/office/drawing/2014/main" id="{AB8CE78F-8A7E-4A3C-BC68-C14E0B55714B}"/>
              </a:ext>
            </a:extLst>
          </p:cNvPr>
          <p:cNvSpPr/>
          <p:nvPr/>
        </p:nvSpPr>
        <p:spPr>
          <a:xfrm>
            <a:off x="7213600" y="2277534"/>
            <a:ext cx="4899378" cy="425591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AABE26-AFCD-4A90-A2B1-AF50B02B0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52" y="3246269"/>
            <a:ext cx="2619048" cy="29619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55CF7C-DD00-46D7-9454-01CEDF697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494" y="3096275"/>
            <a:ext cx="2561905" cy="306666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CFCFB5-963E-44A3-AB7C-95C631F7E4A9}"/>
              </a:ext>
            </a:extLst>
          </p:cNvPr>
          <p:cNvSpPr txBox="1"/>
          <p:nvPr/>
        </p:nvSpPr>
        <p:spPr>
          <a:xfrm>
            <a:off x="3019752" y="314006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A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C8C169C-F6D9-4032-90BC-A2C925C38C5E}"/>
              </a:ext>
            </a:extLst>
          </p:cNvPr>
          <p:cNvSpPr txBox="1"/>
          <p:nvPr/>
        </p:nvSpPr>
        <p:spPr>
          <a:xfrm>
            <a:off x="8055294" y="306789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0000"/>
                </a:solidFill>
              </a:rPr>
              <a:t>B</a:t>
            </a:r>
            <a:endParaRPr lang="es-CL" sz="3600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57EFFE-00A4-409B-9EFF-F16AFAEA471A}"/>
              </a:ext>
            </a:extLst>
          </p:cNvPr>
          <p:cNvSpPr txBox="1"/>
          <p:nvPr/>
        </p:nvSpPr>
        <p:spPr>
          <a:xfrm>
            <a:off x="530579" y="666637"/>
            <a:ext cx="11164710" cy="116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tuviera que montar un circuito eléctrico de Iluminación</a:t>
            </a:r>
            <a:endParaRPr lang="es-CL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¿Cuál de las dos representaciones me muestra con claridad , como debo conectar el interruptor y la lampara ? </a:t>
            </a:r>
            <a:endParaRPr lang="es-CL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0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0648CE5-DFD9-4F76-A625-657B628366B6}"/>
              </a:ext>
            </a:extLst>
          </p:cNvPr>
          <p:cNvSpPr/>
          <p:nvPr/>
        </p:nvSpPr>
        <p:spPr>
          <a:xfrm>
            <a:off x="1" y="0"/>
            <a:ext cx="12192000" cy="45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</a:rPr>
              <a:t>  DETECCIÓN DE FALLAS INDUSTRIALES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4" name="Pergamino: vertical 13">
            <a:extLst>
              <a:ext uri="{FF2B5EF4-FFF2-40B4-BE49-F238E27FC236}">
                <a16:creationId xmlns:a16="http://schemas.microsoft.com/office/drawing/2014/main" id="{2F4A47F6-F1DD-44BC-A283-25312C430721}"/>
              </a:ext>
            </a:extLst>
          </p:cNvPr>
          <p:cNvSpPr/>
          <p:nvPr/>
        </p:nvSpPr>
        <p:spPr>
          <a:xfrm>
            <a:off x="0" y="553157"/>
            <a:ext cx="11746089" cy="6163732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D52437-43AE-4EC9-AA79-4E2D648EB9C2}"/>
              </a:ext>
            </a:extLst>
          </p:cNvPr>
          <p:cNvSpPr txBox="1"/>
          <p:nvPr/>
        </p:nvSpPr>
        <p:spPr>
          <a:xfrm>
            <a:off x="1603023" y="564447"/>
            <a:ext cx="98552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s-CL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cuenta de la importancia de conocer la simbología eléctrica domiciliaria según la norma NCH2/84 para planos arquitectónicos y el Objetivo de interpretar los planos de Alumbrado </a:t>
            </a:r>
            <a:endParaRPr lang="es-CL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31A0604-6054-4706-B234-43FA33B8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94" y="1439255"/>
            <a:ext cx="7541460" cy="527763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81C46C1-A90D-4A86-9F73-4EB912463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066" y="2964879"/>
            <a:ext cx="2107671" cy="31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0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1216</Words>
  <Application>Microsoft Office PowerPoint</Application>
  <PresentationFormat>Panorámica</PresentationFormat>
  <Paragraphs>140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Lúdica: Sopa de Letras Eléctrica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armando nuñez</dc:creator>
  <cp:lastModifiedBy>armando</cp:lastModifiedBy>
  <cp:revision>26</cp:revision>
  <dcterms:created xsi:type="dcterms:W3CDTF">2022-03-25T14:04:28Z</dcterms:created>
  <dcterms:modified xsi:type="dcterms:W3CDTF">2025-05-30T19:40:10Z</dcterms:modified>
</cp:coreProperties>
</file>