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6" r:id="rId3"/>
    <p:sldId id="288" r:id="rId4"/>
    <p:sldId id="257" r:id="rId5"/>
    <p:sldId id="258" r:id="rId6"/>
    <p:sldId id="285" r:id="rId7"/>
    <p:sldId id="284" r:id="rId8"/>
    <p:sldId id="276" r:id="rId9"/>
    <p:sldId id="287" r:id="rId10"/>
    <p:sldId id="280" r:id="rId11"/>
    <p:sldId id="281" r:id="rId12"/>
    <p:sldId id="275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 snapToObjects="1">
      <p:cViewPr>
        <p:scale>
          <a:sx n="72" d="100"/>
          <a:sy n="72" d="100"/>
        </p:scale>
        <p:origin x="-127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552FF-0861-4C6E-A1D7-5F68B52640D1}" type="datetimeFigureOut">
              <a:rPr lang="es-PE" smtClean="0"/>
              <a:t>31/01/2019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40404-1F8E-4D0F-B3D7-9FCACE40C6D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929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89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01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17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54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92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37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2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73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31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31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99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7446-E767-C947-B918-B491BEF505EB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465A7-F34A-A94F-BE4B-E3C407C978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95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MULTIPLICAR CON LOS DEDOS DE LA MANO DESDE EL </a:t>
            </a:r>
            <a:r>
              <a:rPr lang="es-ES" dirty="0" smtClean="0"/>
              <a:t>30 </a:t>
            </a:r>
            <a:r>
              <a:rPr lang="es-ES" dirty="0"/>
              <a:t>A</a:t>
            </a:r>
            <a:r>
              <a:rPr lang="es-ES" dirty="0" smtClean="0"/>
              <a:t>L </a:t>
            </a:r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MARIA EUGENIA REYES ESCOBAR</a:t>
            </a:r>
          </a:p>
          <a:p>
            <a:r>
              <a:rPr lang="es-ES" dirty="0"/>
              <a:t>m</a:t>
            </a:r>
            <a:r>
              <a:rPr lang="es-ES" dirty="0" smtClean="0"/>
              <a:t>reyeses@gmail.com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345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69842"/>
            <a:ext cx="8050696" cy="847795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sz="4000" dirty="0" smtClean="0"/>
              <a:t>PRACTIQUEMOS</a:t>
            </a:r>
            <a:r>
              <a:rPr lang="es-CL" sz="4000" dirty="0"/>
              <a:t> </a:t>
            </a:r>
            <a:r>
              <a:rPr lang="es-CL" sz="4000" dirty="0" smtClean="0"/>
              <a:t> </a:t>
            </a:r>
            <a:r>
              <a:rPr lang="es-CL" sz="4000" dirty="0" smtClean="0"/>
              <a:t>del 36 </a:t>
            </a:r>
            <a:r>
              <a:rPr lang="es-CL" sz="4000" dirty="0" smtClean="0"/>
              <a:t>al </a:t>
            </a:r>
            <a:r>
              <a:rPr lang="es-CL" sz="4000" dirty="0" smtClean="0"/>
              <a:t>40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sz="2700" dirty="0" smtClean="0"/>
              <a:t>Recuerda la constante es 1200 y el valor de cada dedo es 40 y se multiplican los dedos hacia abajo, conviene dejar al principio los cuadrados perfectos por el contenido de potencias.</a:t>
            </a:r>
            <a:br>
              <a:rPr lang="es-CL" sz="2700" dirty="0" smtClean="0"/>
            </a:br>
            <a:r>
              <a:rPr lang="es-CL" sz="2700" dirty="0" smtClean="0"/>
              <a:t/>
            </a:r>
            <a:br>
              <a:rPr lang="es-CL" sz="2700" dirty="0" smtClean="0"/>
            </a:br>
            <a:endParaRPr lang="es-CL" sz="2700" dirty="0"/>
          </a:p>
        </p:txBody>
      </p:sp>
      <p:sp>
        <p:nvSpPr>
          <p:cNvPr id="3" name="2 Rectángulo"/>
          <p:cNvSpPr/>
          <p:nvPr/>
        </p:nvSpPr>
        <p:spPr>
          <a:xfrm>
            <a:off x="457199" y="2239618"/>
            <a:ext cx="78519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smtClean="0"/>
              <a:t>  </a:t>
            </a:r>
            <a:r>
              <a:rPr lang="es-CL" sz="3200" b="1" dirty="0" smtClean="0"/>
              <a:t>36 </a:t>
            </a:r>
            <a:r>
              <a:rPr lang="es-CL" sz="3200" b="1" dirty="0"/>
              <a:t>X </a:t>
            </a:r>
            <a:r>
              <a:rPr lang="es-CL" sz="3200" b="1" dirty="0"/>
              <a:t>3</a:t>
            </a:r>
            <a:r>
              <a:rPr lang="es-CL" sz="3200" b="1" dirty="0" smtClean="0"/>
              <a:t>6</a:t>
            </a:r>
            <a:r>
              <a:rPr lang="es-CL" sz="3200" b="1" dirty="0" smtClean="0"/>
              <a:t>=                             </a:t>
            </a:r>
            <a:r>
              <a:rPr lang="es-CL" sz="3200" dirty="0" smtClean="0"/>
              <a:t>37 </a:t>
            </a:r>
            <a:r>
              <a:rPr lang="es-CL" sz="3200" dirty="0" smtClean="0"/>
              <a:t>X </a:t>
            </a:r>
            <a:r>
              <a:rPr lang="es-CL" sz="3200" dirty="0" smtClean="0"/>
              <a:t>40 </a:t>
            </a:r>
            <a:r>
              <a:rPr lang="es-CL" sz="3200" dirty="0" smtClean="0"/>
              <a:t>=</a:t>
            </a:r>
            <a:endParaRPr lang="es-CL" sz="3200" dirty="0"/>
          </a:p>
          <a:p>
            <a:r>
              <a:rPr lang="es-CL" sz="3200" dirty="0" smtClean="0"/>
              <a:t>  </a:t>
            </a:r>
            <a:r>
              <a:rPr lang="es-CL" sz="3200" dirty="0" smtClean="0"/>
              <a:t>36 </a:t>
            </a:r>
            <a:r>
              <a:rPr lang="es-CL" sz="3200" dirty="0"/>
              <a:t>X </a:t>
            </a:r>
            <a:r>
              <a:rPr lang="es-CL" sz="3200" dirty="0"/>
              <a:t>3</a:t>
            </a:r>
            <a:r>
              <a:rPr lang="es-CL" sz="3200" dirty="0" smtClean="0"/>
              <a:t>7</a:t>
            </a:r>
            <a:r>
              <a:rPr lang="es-CL" sz="3200" dirty="0" smtClean="0"/>
              <a:t>=                             </a:t>
            </a:r>
            <a:r>
              <a:rPr lang="es-CL" sz="3200" b="1" dirty="0" smtClean="0"/>
              <a:t>38 </a:t>
            </a:r>
            <a:r>
              <a:rPr lang="es-CL" sz="3200" b="1" dirty="0"/>
              <a:t>X </a:t>
            </a:r>
            <a:r>
              <a:rPr lang="es-CL" sz="3200" b="1" dirty="0"/>
              <a:t>3</a:t>
            </a:r>
            <a:r>
              <a:rPr lang="es-CL" sz="3200" b="1" dirty="0" smtClean="0"/>
              <a:t>8 </a:t>
            </a:r>
            <a:r>
              <a:rPr lang="es-CL" sz="3200" b="1" dirty="0"/>
              <a:t>=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373" y="3316836"/>
            <a:ext cx="58309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/>
              <a:t>3</a:t>
            </a:r>
            <a:r>
              <a:rPr lang="es-CL" sz="3200" dirty="0" smtClean="0"/>
              <a:t>6 </a:t>
            </a:r>
            <a:r>
              <a:rPr lang="es-CL" sz="3200" dirty="0"/>
              <a:t>X </a:t>
            </a:r>
            <a:r>
              <a:rPr lang="es-CL" sz="3200" dirty="0"/>
              <a:t>3</a:t>
            </a:r>
            <a:r>
              <a:rPr lang="es-CL" sz="3200" dirty="0" smtClean="0"/>
              <a:t>8</a:t>
            </a:r>
            <a:r>
              <a:rPr lang="es-CL" sz="3200" dirty="0" smtClean="0"/>
              <a:t>=                             </a:t>
            </a:r>
            <a:r>
              <a:rPr lang="es-CL" sz="3200" dirty="0" smtClean="0"/>
              <a:t>38 </a:t>
            </a:r>
            <a:r>
              <a:rPr lang="es-CL" sz="3200" dirty="0"/>
              <a:t>X </a:t>
            </a:r>
            <a:r>
              <a:rPr lang="es-CL" sz="3200" dirty="0"/>
              <a:t>3</a:t>
            </a:r>
            <a:r>
              <a:rPr lang="es-CL" sz="3200" dirty="0" smtClean="0"/>
              <a:t>9 </a:t>
            </a:r>
            <a:r>
              <a:rPr lang="es-CL" sz="3200" dirty="0" smtClean="0"/>
              <a:t>=</a:t>
            </a:r>
            <a:endParaRPr lang="es-CL" sz="3200" dirty="0"/>
          </a:p>
          <a:p>
            <a:r>
              <a:rPr lang="es-CL" sz="3200" dirty="0"/>
              <a:t>3</a:t>
            </a:r>
            <a:r>
              <a:rPr lang="es-CL" sz="3200" dirty="0" smtClean="0"/>
              <a:t>6 </a:t>
            </a:r>
            <a:r>
              <a:rPr lang="es-CL" sz="3200" dirty="0"/>
              <a:t>X </a:t>
            </a:r>
            <a:r>
              <a:rPr lang="es-CL" sz="3200" dirty="0"/>
              <a:t>3</a:t>
            </a:r>
            <a:r>
              <a:rPr lang="es-CL" sz="3200" dirty="0" smtClean="0"/>
              <a:t>9</a:t>
            </a:r>
            <a:r>
              <a:rPr lang="es-CL" sz="3200" dirty="0" smtClean="0"/>
              <a:t>=                             </a:t>
            </a:r>
            <a:r>
              <a:rPr lang="es-CL" sz="3200" dirty="0" smtClean="0"/>
              <a:t>38 </a:t>
            </a:r>
            <a:r>
              <a:rPr lang="es-CL" sz="3200" dirty="0"/>
              <a:t>X </a:t>
            </a:r>
            <a:r>
              <a:rPr lang="es-CL" sz="3200" dirty="0"/>
              <a:t>4</a:t>
            </a:r>
            <a:r>
              <a:rPr lang="es-CL" sz="3200" dirty="0" smtClean="0"/>
              <a:t>0 </a:t>
            </a:r>
            <a:r>
              <a:rPr lang="es-CL" sz="3200" dirty="0" smtClean="0"/>
              <a:t>=</a:t>
            </a:r>
          </a:p>
          <a:p>
            <a:r>
              <a:rPr lang="es-CL" sz="3200" dirty="0"/>
              <a:t>3</a:t>
            </a:r>
            <a:r>
              <a:rPr lang="es-CL" sz="3200" dirty="0" smtClean="0"/>
              <a:t>6 </a:t>
            </a:r>
            <a:r>
              <a:rPr lang="es-CL" sz="3200" dirty="0"/>
              <a:t>X </a:t>
            </a:r>
            <a:r>
              <a:rPr lang="es-CL" sz="3200" dirty="0"/>
              <a:t>4</a:t>
            </a:r>
            <a:r>
              <a:rPr lang="es-CL" sz="3200" dirty="0" smtClean="0"/>
              <a:t>0</a:t>
            </a:r>
            <a:r>
              <a:rPr lang="es-CL" sz="3200" dirty="0" smtClean="0"/>
              <a:t>=                             </a:t>
            </a:r>
            <a:r>
              <a:rPr lang="es-CL" sz="3200" b="1" dirty="0" smtClean="0"/>
              <a:t>39 </a:t>
            </a:r>
            <a:r>
              <a:rPr lang="es-CL" sz="3200" b="1" dirty="0"/>
              <a:t>X </a:t>
            </a:r>
            <a:r>
              <a:rPr lang="es-CL" sz="3200" b="1" dirty="0"/>
              <a:t>3</a:t>
            </a:r>
            <a:r>
              <a:rPr lang="es-CL" sz="3200" b="1" dirty="0" smtClean="0"/>
              <a:t>9</a:t>
            </a:r>
            <a:r>
              <a:rPr lang="es-CL" sz="3200" b="1" dirty="0" smtClean="0"/>
              <a:t>= </a:t>
            </a:r>
            <a:endParaRPr lang="es-CL" sz="3200" b="1" dirty="0"/>
          </a:p>
          <a:p>
            <a:r>
              <a:rPr lang="es-CL" sz="3200" b="1" dirty="0"/>
              <a:t>3</a:t>
            </a:r>
            <a:r>
              <a:rPr lang="es-CL" sz="3200" b="1" dirty="0" smtClean="0"/>
              <a:t>7 </a:t>
            </a:r>
            <a:r>
              <a:rPr lang="es-CL" sz="3200" b="1" dirty="0"/>
              <a:t>x </a:t>
            </a:r>
            <a:r>
              <a:rPr lang="es-CL" sz="3200" b="1" dirty="0"/>
              <a:t>3</a:t>
            </a:r>
            <a:r>
              <a:rPr lang="es-CL" sz="3200" b="1" dirty="0" smtClean="0"/>
              <a:t>7</a:t>
            </a:r>
            <a:r>
              <a:rPr lang="es-CL" sz="3200" b="1" dirty="0" smtClean="0"/>
              <a:t>=                             </a:t>
            </a:r>
            <a:r>
              <a:rPr lang="es-CL" sz="3200" dirty="0" smtClean="0"/>
              <a:t>39 </a:t>
            </a:r>
            <a:r>
              <a:rPr lang="es-CL" sz="3200" dirty="0"/>
              <a:t>X </a:t>
            </a:r>
            <a:r>
              <a:rPr lang="es-CL" sz="3200" dirty="0"/>
              <a:t>4</a:t>
            </a:r>
            <a:r>
              <a:rPr lang="es-CL" sz="3200" dirty="0" smtClean="0"/>
              <a:t>0</a:t>
            </a:r>
            <a:r>
              <a:rPr lang="es-CL" sz="3200" dirty="0" smtClean="0"/>
              <a:t>= </a:t>
            </a:r>
            <a:endParaRPr lang="es-CL" sz="3200" dirty="0"/>
          </a:p>
          <a:p>
            <a:r>
              <a:rPr lang="es-CL" sz="3200" dirty="0"/>
              <a:t>3</a:t>
            </a:r>
            <a:r>
              <a:rPr lang="es-CL" sz="3200" dirty="0" smtClean="0"/>
              <a:t>7 </a:t>
            </a:r>
            <a:r>
              <a:rPr lang="es-CL" sz="3200" dirty="0"/>
              <a:t>x </a:t>
            </a:r>
            <a:r>
              <a:rPr lang="es-CL" sz="3200" dirty="0"/>
              <a:t>3</a:t>
            </a:r>
            <a:r>
              <a:rPr lang="es-CL" sz="3200" dirty="0" smtClean="0"/>
              <a:t>8</a:t>
            </a:r>
            <a:r>
              <a:rPr lang="es-CL" sz="3200" dirty="0" smtClean="0"/>
              <a:t>=                             </a:t>
            </a:r>
            <a:r>
              <a:rPr lang="es-CL" sz="3200" b="1" dirty="0" smtClean="0"/>
              <a:t>40 </a:t>
            </a:r>
            <a:r>
              <a:rPr lang="es-CL" sz="3200" b="1" dirty="0"/>
              <a:t>X </a:t>
            </a:r>
            <a:r>
              <a:rPr lang="es-CL" sz="3200" b="1" dirty="0"/>
              <a:t>4</a:t>
            </a:r>
            <a:r>
              <a:rPr lang="es-CL" sz="3200" b="1" dirty="0" smtClean="0"/>
              <a:t>0</a:t>
            </a:r>
            <a:r>
              <a:rPr lang="es-CL" sz="3200" b="1" dirty="0" smtClean="0"/>
              <a:t>= </a:t>
            </a:r>
            <a:endParaRPr lang="es-CL" sz="3200" b="1" dirty="0"/>
          </a:p>
          <a:p>
            <a:r>
              <a:rPr lang="es-CL" sz="3600" dirty="0"/>
              <a:t>3</a:t>
            </a:r>
            <a:r>
              <a:rPr lang="es-CL" sz="3600" dirty="0" smtClean="0"/>
              <a:t>7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9</a:t>
            </a:r>
            <a:r>
              <a:rPr lang="es-CL" sz="3600" dirty="0" smtClean="0"/>
              <a:t>=                           </a:t>
            </a:r>
            <a:endParaRPr lang="es-CL" sz="3600" dirty="0"/>
          </a:p>
          <a:p>
            <a:endParaRPr lang="es-CL" sz="3600" dirty="0"/>
          </a:p>
          <a:p>
            <a:endParaRPr lang="es-CL" sz="4000" dirty="0" smtClean="0"/>
          </a:p>
        </p:txBody>
      </p:sp>
    </p:spTree>
    <p:extLst>
      <p:ext uri="{BB962C8B-B14F-4D97-AF65-F5344CB8AC3E}">
        <p14:creationId xmlns:p14="http://schemas.microsoft.com/office/powerpoint/2010/main" val="9404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</a:t>
            </a: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159027" y="1859340"/>
            <a:ext cx="87331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Con esta propuesta didáctica se pretende ayudar a los estudiantes que no tienen la capacidad de retener memorísticamente las tablas y a aquellos que si pueden memorizar, este método les permite ampliar su conocimiento de muchas tablas de multiplicar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 </a:t>
            </a:r>
            <a:r>
              <a:rPr lang="es-ES" sz="2800" dirty="0"/>
              <a:t>Las tablas de multiplicar son una poderosa herramienta para desenvolverse en la vida cotidiana y este método es amigable, gratuito y solo se requiere tener las manos </a:t>
            </a:r>
            <a:r>
              <a:rPr lang="es-ES" sz="2800" dirty="0" smtClean="0"/>
              <a:t>desocupadas.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79056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Recuerda que este método llega hasta </a:t>
            </a:r>
            <a:r>
              <a:rPr lang="es-CL" smtClean="0"/>
              <a:t>la tabla del 200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8000" dirty="0" smtClean="0"/>
              <a:t>GRACIAS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mreyeses@gmail.com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80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457200" y="1245704"/>
            <a:ext cx="848139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El método está publicitado en las redes </a:t>
            </a:r>
            <a:r>
              <a:rPr lang="es-ES" sz="2800" dirty="0" smtClean="0"/>
              <a:t>sociales hasta </a:t>
            </a:r>
            <a:r>
              <a:rPr lang="es-ES" sz="2800" dirty="0"/>
              <a:t>la </a:t>
            </a:r>
            <a:r>
              <a:rPr lang="es-ES" sz="2800" dirty="0" err="1"/>
              <a:t>semidecena</a:t>
            </a:r>
            <a:r>
              <a:rPr lang="es-ES" sz="2800" dirty="0"/>
              <a:t> del 6 al 10, pero este método se amplía gradualmente </a:t>
            </a:r>
            <a:r>
              <a:rPr lang="es-ES" sz="2800" dirty="0" smtClean="0"/>
              <a:t> </a:t>
            </a:r>
            <a:r>
              <a:rPr lang="es-ES" sz="2800" dirty="0"/>
              <a:t>hasta la </a:t>
            </a:r>
            <a:r>
              <a:rPr lang="es-ES" sz="2800" dirty="0" err="1"/>
              <a:t>semidecena</a:t>
            </a:r>
            <a:r>
              <a:rPr lang="es-ES" sz="2800" dirty="0"/>
              <a:t> del 196 al 200 y esta graduación aún no se masifica en las redes </a:t>
            </a:r>
            <a:r>
              <a:rPr lang="es-ES" sz="2800" dirty="0" smtClean="0"/>
              <a:t>sociales además no </a:t>
            </a:r>
            <a:r>
              <a:rPr lang="es-ES" sz="2800" dirty="0"/>
              <a:t>ha sido difundido en las escuelas ni en los textos </a:t>
            </a:r>
            <a:r>
              <a:rPr lang="es-ES" sz="2800" dirty="0" smtClean="0"/>
              <a:t>escolares.</a:t>
            </a:r>
          </a:p>
          <a:p>
            <a:r>
              <a:rPr lang="es-ES" sz="2800" dirty="0" smtClean="0"/>
              <a:t>Se </a:t>
            </a:r>
            <a:r>
              <a:rPr lang="es-ES" sz="2800" dirty="0"/>
              <a:t>utilizan los dedos que son perceptualmente notables; la representación numérica con los dedos ayuda a sobrellevar la carga de la memoria de corto plazo; proporciona una relación uno a uno entre los objetos y sus representaciones (Espinoza, 2018).</a:t>
            </a:r>
            <a:endParaRPr lang="es-CL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550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CL" sz="3600" dirty="0" smtClean="0"/>
              <a:t>OBJETIVO DE APRENDIZAJE DE POTENCIAS Y LOS CUADRADOS PERFECTOS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Explicar la multiplicación y la división de potencias de base natural y exponente natural hasta 3, de manera concreta, pictórica y simbólica.  Mostrar que comprenden las raíces cuadradas de números naturales: estimándolas de manera intuitiva  representándolas de manera concreta, pictórica y simbólica  aplicándolas en situaciones geométricas y en la vida diaria. (</a:t>
            </a:r>
            <a:r>
              <a:rPr lang="es-ES" dirty="0" err="1"/>
              <a:t>Mineduc</a:t>
            </a:r>
            <a:r>
              <a:rPr lang="es-ES" dirty="0"/>
              <a:t>, 2012</a:t>
            </a:r>
            <a:r>
              <a:rPr lang="es-ES" dirty="0" smtClean="0"/>
              <a:t>).</a:t>
            </a:r>
            <a:endParaRPr lang="es-CL" dirty="0"/>
          </a:p>
          <a:p>
            <a:r>
              <a:rPr lang="es-ES" dirty="0"/>
              <a:t>Para ello es muy importante enseñar los cuadrados perfectos de una manera concreta con el método de</a:t>
            </a:r>
            <a:r>
              <a:rPr lang="es-ES" b="1" dirty="0"/>
              <a:t> </a:t>
            </a:r>
            <a:r>
              <a:rPr lang="es-ES" dirty="0"/>
              <a:t>multiplicaciones sin calculadora en forma progresiva desde el 6 x6 y se amplían los cuadrados perfectos hasta llegar al </a:t>
            </a:r>
            <a:r>
              <a:rPr lang="es-ES" dirty="0" smtClean="0"/>
              <a:t>100, acá veremos algunos ejemplos de cuadrados perfectos en este ámbito numérico.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50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1061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METODO DE MULTIPLICAR CON LOS DEDOS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468987"/>
              </p:ext>
            </p:extLst>
          </p:nvPr>
        </p:nvGraphicFramePr>
        <p:xfrm>
          <a:off x="457200" y="2266122"/>
          <a:ext cx="8486941" cy="3720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0560"/>
                <a:gridCol w="1430660"/>
                <a:gridCol w="1900211"/>
                <a:gridCol w="3255510"/>
              </a:tblGrid>
              <a:tr h="16300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 err="1" smtClean="0">
                          <a:effectLst/>
                        </a:rPr>
                        <a:t>Semi</a:t>
                      </a:r>
                      <a:endParaRPr lang="es-ES" sz="28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decenas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Valor de los dedos 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Constante Aditiva</a:t>
                      </a:r>
                      <a:endParaRPr lang="es-C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Dedos que se multiplican entre sí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5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3</a:t>
                      </a:r>
                      <a:r>
                        <a:rPr lang="es-ES" sz="2800" dirty="0" smtClean="0">
                          <a:effectLst/>
                        </a:rPr>
                        <a:t>1 </a:t>
                      </a:r>
                      <a:r>
                        <a:rPr lang="es-ES" sz="2800" dirty="0">
                          <a:effectLst/>
                        </a:rPr>
                        <a:t>al </a:t>
                      </a:r>
                      <a:r>
                        <a:rPr lang="es-ES" sz="2800" dirty="0" smtClean="0">
                          <a:effectLst/>
                        </a:rPr>
                        <a:t>35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30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9</a:t>
                      </a:r>
                      <a:r>
                        <a:rPr lang="es-ES" sz="2800" dirty="0" smtClean="0">
                          <a:effectLst/>
                        </a:rPr>
                        <a:t>00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Dedos hacia arriba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5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3</a:t>
                      </a:r>
                      <a:r>
                        <a:rPr lang="es-ES" sz="2800" dirty="0" smtClean="0">
                          <a:effectLst/>
                        </a:rPr>
                        <a:t>6 </a:t>
                      </a:r>
                      <a:r>
                        <a:rPr lang="es-ES" sz="2800" dirty="0">
                          <a:effectLst/>
                        </a:rPr>
                        <a:t>al </a:t>
                      </a:r>
                      <a:r>
                        <a:rPr lang="es-ES" sz="2800" dirty="0" smtClean="0">
                          <a:effectLst/>
                        </a:rPr>
                        <a:t>40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40</a:t>
                      </a:r>
                      <a:endParaRPr lang="es-ES" sz="28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1200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Dedos haca abajo</a:t>
                      </a:r>
                      <a:endParaRPr lang="es-C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7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EJEMPLO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31 </a:t>
            </a:r>
            <a:r>
              <a:rPr lang="es-CL" dirty="0" smtClean="0"/>
              <a:t>X </a:t>
            </a:r>
            <a:r>
              <a:rPr lang="es-CL" dirty="0" smtClean="0"/>
              <a:t>31 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sz="4400" dirty="0" smtClean="0"/>
              <a:t>Cada </a:t>
            </a:r>
            <a:r>
              <a:rPr lang="es-ES" sz="4400" dirty="0"/>
              <a:t>dedo tiene un valor de 30  por lo tanto tenemos 2 dedos hacia arriba tenemos un valor de 60, le sumamos su constante aditiva que es 900   y los dedos hacia arriba se multiplican entre sí, por lo que tenemos 1 dedo en una mano y un dedo en la otra.</a:t>
            </a:r>
          </a:p>
          <a:p>
            <a:pPr marL="0" indent="0">
              <a:buNone/>
            </a:pPr>
            <a:r>
              <a:rPr lang="es-ES" sz="4400" dirty="0"/>
              <a:t>900+ 60 + 1</a:t>
            </a:r>
            <a:r>
              <a:rPr lang="es-ES" sz="4400" dirty="0" smtClean="0"/>
              <a:t>= 961</a:t>
            </a:r>
            <a:endParaRPr lang="es-ES" sz="4400" dirty="0"/>
          </a:p>
          <a:p>
            <a:pPr marL="0" indent="0">
              <a:buNone/>
            </a:pPr>
            <a:r>
              <a:rPr lang="es-CL" sz="4400" b="1" dirty="0" smtClean="0"/>
              <a:t> </a:t>
            </a:r>
            <a:endParaRPr lang="es-CL" sz="4400" b="1" dirty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6" name="3 Marcador de contenido" descr="C:\Users\Cristian\Desktop\Redipe\31x31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57" y="1600200"/>
            <a:ext cx="4121426" cy="263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4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EJEMPLO</a:t>
            </a:r>
            <a:br>
              <a:rPr lang="es-CL" dirty="0" smtClean="0"/>
            </a:br>
            <a:r>
              <a:rPr lang="es-CL" dirty="0" smtClean="0"/>
              <a:t>36 </a:t>
            </a:r>
            <a:r>
              <a:rPr lang="es-CL" dirty="0" smtClean="0"/>
              <a:t>X </a:t>
            </a:r>
            <a:r>
              <a:rPr lang="es-CL" dirty="0" smtClean="0"/>
              <a:t>36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sz="4400" dirty="0" smtClean="0"/>
              <a:t> </a:t>
            </a:r>
            <a:r>
              <a:rPr lang="es-ES" sz="8000" dirty="0" smtClean="0"/>
              <a:t>Esta imagen también nos sirve para multiplicar 36 x 36 ya que es la misma posición de los dedos.</a:t>
            </a:r>
          </a:p>
          <a:p>
            <a:pPr marL="0" indent="0">
              <a:buNone/>
            </a:pPr>
            <a:r>
              <a:rPr lang="es-ES" sz="8000" dirty="0" smtClean="0"/>
              <a:t> Cada </a:t>
            </a:r>
            <a:r>
              <a:rPr lang="es-ES" sz="8000" dirty="0"/>
              <a:t>dedo tiene un valor de </a:t>
            </a:r>
            <a:r>
              <a:rPr lang="es-ES" sz="8000" dirty="0" smtClean="0"/>
              <a:t>40  </a:t>
            </a:r>
            <a:r>
              <a:rPr lang="es-ES" sz="8000" dirty="0"/>
              <a:t>por lo tanto tenemos 2 dedos hacia arriba tenemos un valor de </a:t>
            </a:r>
            <a:r>
              <a:rPr lang="es-ES" sz="8000" dirty="0" smtClean="0"/>
              <a:t>80</a:t>
            </a:r>
            <a:r>
              <a:rPr lang="es-ES" sz="8000" dirty="0"/>
              <a:t>, le sumamos su constante aditiva que es </a:t>
            </a:r>
            <a:r>
              <a:rPr lang="es-ES" sz="8000" dirty="0" smtClean="0"/>
              <a:t>1200   </a:t>
            </a:r>
            <a:r>
              <a:rPr lang="es-ES" sz="8000" dirty="0"/>
              <a:t>y los dedos hacia </a:t>
            </a:r>
            <a:r>
              <a:rPr lang="es-ES" sz="8000" dirty="0" smtClean="0"/>
              <a:t>abajo </a:t>
            </a:r>
            <a:r>
              <a:rPr lang="es-ES" sz="8000" dirty="0"/>
              <a:t>se multiplican entre sí, por lo que tenemos </a:t>
            </a:r>
            <a:r>
              <a:rPr lang="es-ES" sz="8000" dirty="0" smtClean="0"/>
              <a:t>4 dedos </a:t>
            </a:r>
            <a:r>
              <a:rPr lang="es-ES" sz="8000" dirty="0"/>
              <a:t>en una mano y 4</a:t>
            </a:r>
            <a:r>
              <a:rPr lang="es-ES" sz="8000" dirty="0" smtClean="0"/>
              <a:t> dedos </a:t>
            </a:r>
            <a:r>
              <a:rPr lang="es-ES" sz="8000" dirty="0"/>
              <a:t>en la otra.</a:t>
            </a:r>
          </a:p>
          <a:p>
            <a:pPr marL="0" indent="0">
              <a:buNone/>
            </a:pPr>
            <a:r>
              <a:rPr lang="es-ES" sz="8000" dirty="0" smtClean="0"/>
              <a:t>1200</a:t>
            </a:r>
            <a:r>
              <a:rPr lang="es-ES" sz="8000" dirty="0"/>
              <a:t>+ </a:t>
            </a:r>
            <a:r>
              <a:rPr lang="es-ES" sz="8000" dirty="0" smtClean="0"/>
              <a:t>80 </a:t>
            </a:r>
            <a:r>
              <a:rPr lang="es-ES" sz="8000" dirty="0"/>
              <a:t>+ </a:t>
            </a:r>
            <a:r>
              <a:rPr lang="es-ES" sz="8000" dirty="0" smtClean="0"/>
              <a:t>16= 1296</a:t>
            </a:r>
            <a:endParaRPr lang="es-ES" sz="8000" dirty="0"/>
          </a:p>
          <a:p>
            <a:pPr marL="0" indent="0">
              <a:buNone/>
            </a:pPr>
            <a:r>
              <a:rPr lang="es-CL" sz="4400" b="1" dirty="0" smtClean="0"/>
              <a:t> </a:t>
            </a:r>
            <a:endParaRPr lang="es-CL" sz="4400" b="1" dirty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6" name="3 Marcador de contenido" descr="C:\Users\Cristian\Desktop\Redipe\31x31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322" y="1417638"/>
            <a:ext cx="4121426" cy="263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7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dirty="0" smtClean="0"/>
              <a:t>Otros  ejemplos entre la </a:t>
            </a:r>
            <a:r>
              <a:rPr lang="es-CL" dirty="0" err="1" smtClean="0"/>
              <a:t>semidecena</a:t>
            </a:r>
            <a:r>
              <a:rPr lang="es-CL" dirty="0" smtClean="0"/>
              <a:t> del 31 al 35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constante es 900 el valor de los dedos 30</a:t>
            </a:r>
          </a:p>
          <a:p>
            <a:r>
              <a:rPr lang="es-CL" dirty="0" smtClean="0"/>
              <a:t>Si multiplicamos  33 x 32  Hay tres dedos en una mano y dos dedos en la otra y cada uno vale 30 tenemos 150 mas el valor de la constante de 900 y solo falta multiplicar los dedos hacia arriba 3 x 2 = 6</a:t>
            </a:r>
          </a:p>
          <a:p>
            <a:r>
              <a:rPr lang="es-CL" dirty="0" smtClean="0"/>
              <a:t>Por lo tanto 33 x 32 = 150 + 900 + 6 = 1056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362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PRACTIQUEMOS</a:t>
            </a:r>
            <a:br>
              <a:rPr lang="es-CL" dirty="0" smtClean="0"/>
            </a:br>
            <a:r>
              <a:rPr lang="es-CL" dirty="0" smtClean="0"/>
              <a:t> </a:t>
            </a:r>
            <a:r>
              <a:rPr lang="es-CL" dirty="0"/>
              <a:t>T</a:t>
            </a:r>
            <a:r>
              <a:rPr lang="es-CL" sz="4000" dirty="0" smtClean="0"/>
              <a:t>e invito a practicar entre la </a:t>
            </a:r>
            <a:r>
              <a:rPr lang="es-CL" sz="4000" dirty="0" err="1" smtClean="0"/>
              <a:t>semidecena</a:t>
            </a:r>
            <a:r>
              <a:rPr lang="es-CL" sz="4000" dirty="0" smtClean="0"/>
              <a:t> del </a:t>
            </a:r>
            <a:r>
              <a:rPr lang="es-CL" sz="4000" dirty="0" smtClean="0"/>
              <a:t>31 </a:t>
            </a:r>
            <a:r>
              <a:rPr lang="es-CL" sz="4000" dirty="0" smtClean="0"/>
              <a:t>al </a:t>
            </a:r>
            <a:r>
              <a:rPr lang="es-CL" sz="4000" dirty="0" smtClean="0"/>
              <a:t>35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457199" y="1868557"/>
            <a:ext cx="785191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dirty="0" smtClean="0"/>
              <a:t>  </a:t>
            </a:r>
            <a:r>
              <a:rPr lang="es-CL" sz="3600" b="1" dirty="0"/>
              <a:t>3</a:t>
            </a:r>
            <a:r>
              <a:rPr lang="es-CL" sz="3600" b="1" dirty="0" smtClean="0"/>
              <a:t>1 </a:t>
            </a:r>
            <a:r>
              <a:rPr lang="es-CL" sz="3600" b="1" dirty="0"/>
              <a:t>X </a:t>
            </a:r>
            <a:r>
              <a:rPr lang="es-CL" sz="3600" b="1" dirty="0"/>
              <a:t>3</a:t>
            </a:r>
            <a:r>
              <a:rPr lang="es-CL" sz="3600" b="1" dirty="0" smtClean="0"/>
              <a:t>1</a:t>
            </a:r>
            <a:r>
              <a:rPr lang="es-CL" sz="3600" b="1" dirty="0" smtClean="0"/>
              <a:t>=                             </a:t>
            </a:r>
            <a:r>
              <a:rPr lang="es-CL" sz="3600" dirty="0" smtClean="0"/>
              <a:t>32 </a:t>
            </a:r>
            <a:r>
              <a:rPr lang="es-CL" sz="3600" dirty="0" smtClean="0"/>
              <a:t>X </a:t>
            </a:r>
            <a:r>
              <a:rPr lang="es-CL" sz="3600" dirty="0" smtClean="0"/>
              <a:t>35</a:t>
            </a:r>
            <a:r>
              <a:rPr lang="es-CL" sz="3600" dirty="0" smtClean="0"/>
              <a:t> </a:t>
            </a:r>
            <a:r>
              <a:rPr lang="es-CL" sz="3600" dirty="0" smtClean="0"/>
              <a:t>=</a:t>
            </a:r>
            <a:endParaRPr lang="es-CL" sz="3600" dirty="0"/>
          </a:p>
          <a:p>
            <a:r>
              <a:rPr lang="es-CL" sz="3600" dirty="0" smtClean="0"/>
              <a:t>  </a:t>
            </a:r>
            <a:r>
              <a:rPr lang="es-CL" sz="3600" dirty="0" smtClean="0"/>
              <a:t>31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2</a:t>
            </a:r>
            <a:r>
              <a:rPr lang="es-CL" sz="3600" dirty="0" smtClean="0"/>
              <a:t>=                             </a:t>
            </a:r>
            <a:r>
              <a:rPr lang="es-CL" sz="3600" b="1" dirty="0" smtClean="0"/>
              <a:t>33</a:t>
            </a:r>
            <a:r>
              <a:rPr lang="es-CL" sz="3600" b="1" dirty="0" smtClean="0"/>
              <a:t> </a:t>
            </a:r>
            <a:r>
              <a:rPr lang="es-CL" sz="3600" b="1" dirty="0"/>
              <a:t>X </a:t>
            </a:r>
            <a:r>
              <a:rPr lang="es-CL" sz="3600" b="1" dirty="0"/>
              <a:t>3</a:t>
            </a:r>
            <a:r>
              <a:rPr lang="es-CL" sz="3600" b="1" dirty="0" smtClean="0"/>
              <a:t>3 </a:t>
            </a:r>
            <a:r>
              <a:rPr lang="es-CL" sz="3600" b="1" dirty="0"/>
              <a:t>=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19536" y="3191996"/>
            <a:ext cx="787510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/>
              <a:t>3</a:t>
            </a:r>
            <a:r>
              <a:rPr lang="es-CL" sz="3600" dirty="0" smtClean="0"/>
              <a:t>1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3</a:t>
            </a:r>
            <a:r>
              <a:rPr lang="es-CL" sz="3600" dirty="0" smtClean="0"/>
              <a:t>=                             </a:t>
            </a:r>
            <a:r>
              <a:rPr lang="es-CL" sz="3600" dirty="0" smtClean="0"/>
              <a:t>33</a:t>
            </a:r>
            <a:r>
              <a:rPr lang="es-CL" sz="3600" dirty="0" smtClean="0"/>
              <a:t>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4 </a:t>
            </a:r>
            <a:r>
              <a:rPr lang="es-CL" sz="3600" dirty="0" smtClean="0"/>
              <a:t>=</a:t>
            </a:r>
            <a:endParaRPr lang="es-CL" sz="3600" dirty="0"/>
          </a:p>
          <a:p>
            <a:r>
              <a:rPr lang="es-CL" sz="3600" dirty="0"/>
              <a:t>3</a:t>
            </a:r>
            <a:r>
              <a:rPr lang="es-CL" sz="3600" dirty="0" smtClean="0"/>
              <a:t>1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4</a:t>
            </a:r>
            <a:r>
              <a:rPr lang="es-CL" sz="3600" dirty="0" smtClean="0"/>
              <a:t>=                             </a:t>
            </a:r>
            <a:r>
              <a:rPr lang="es-CL" sz="3600" dirty="0" smtClean="0"/>
              <a:t>33</a:t>
            </a:r>
            <a:r>
              <a:rPr lang="es-CL" sz="3600" dirty="0" smtClean="0"/>
              <a:t>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5 </a:t>
            </a:r>
            <a:r>
              <a:rPr lang="es-CL" sz="3600" dirty="0" smtClean="0"/>
              <a:t>=</a:t>
            </a:r>
          </a:p>
          <a:p>
            <a:r>
              <a:rPr lang="es-CL" sz="3600" dirty="0"/>
              <a:t>3</a:t>
            </a:r>
            <a:r>
              <a:rPr lang="es-CL" sz="3600" dirty="0" smtClean="0"/>
              <a:t>1 </a:t>
            </a:r>
            <a:r>
              <a:rPr lang="es-CL" sz="3600" dirty="0"/>
              <a:t>X </a:t>
            </a:r>
            <a:r>
              <a:rPr lang="es-CL" sz="3600" dirty="0"/>
              <a:t>3</a:t>
            </a:r>
            <a:r>
              <a:rPr lang="es-CL" sz="3600" dirty="0" smtClean="0"/>
              <a:t>5</a:t>
            </a:r>
            <a:r>
              <a:rPr lang="es-CL" sz="3600" dirty="0"/>
              <a:t>=                             </a:t>
            </a:r>
            <a:r>
              <a:rPr lang="es-CL" sz="3600" b="1" dirty="0"/>
              <a:t>3</a:t>
            </a:r>
            <a:r>
              <a:rPr lang="es-CL" sz="3600" b="1" dirty="0" smtClean="0"/>
              <a:t>4 </a:t>
            </a:r>
            <a:r>
              <a:rPr lang="es-CL" sz="3600" b="1" dirty="0"/>
              <a:t>X </a:t>
            </a:r>
            <a:r>
              <a:rPr lang="es-CL" sz="3600" b="1" dirty="0"/>
              <a:t>3</a:t>
            </a:r>
            <a:r>
              <a:rPr lang="es-CL" sz="3600" b="1" dirty="0" smtClean="0"/>
              <a:t>4</a:t>
            </a:r>
            <a:r>
              <a:rPr lang="es-CL" sz="3600" b="1" dirty="0" smtClean="0"/>
              <a:t>= </a:t>
            </a:r>
            <a:endParaRPr lang="es-CL" sz="3600" b="1" dirty="0"/>
          </a:p>
          <a:p>
            <a:r>
              <a:rPr lang="es-CL" sz="3600" b="1" dirty="0" smtClean="0"/>
              <a:t>32 </a:t>
            </a:r>
            <a:r>
              <a:rPr lang="es-CL" sz="3600" b="1" dirty="0"/>
              <a:t>x </a:t>
            </a:r>
            <a:r>
              <a:rPr lang="es-CL" sz="3600" b="1" dirty="0" smtClean="0"/>
              <a:t>32</a:t>
            </a:r>
            <a:r>
              <a:rPr lang="es-CL" sz="3600" b="1" dirty="0" smtClean="0"/>
              <a:t>=                             </a:t>
            </a:r>
            <a:r>
              <a:rPr lang="es-CL" sz="3600" dirty="0"/>
              <a:t>3</a:t>
            </a:r>
            <a:r>
              <a:rPr lang="es-CL" sz="3600" dirty="0" smtClean="0"/>
              <a:t>4 </a:t>
            </a:r>
            <a:r>
              <a:rPr lang="es-CL" sz="3600" dirty="0"/>
              <a:t>X </a:t>
            </a:r>
            <a:r>
              <a:rPr lang="es-CL" sz="3600" dirty="0" smtClean="0"/>
              <a:t>35</a:t>
            </a:r>
            <a:r>
              <a:rPr lang="es-CL" sz="3600" dirty="0"/>
              <a:t>= </a:t>
            </a:r>
          </a:p>
          <a:p>
            <a:r>
              <a:rPr lang="es-CL" sz="3600" dirty="0" smtClean="0"/>
              <a:t>32</a:t>
            </a:r>
            <a:r>
              <a:rPr lang="es-CL" sz="3600" dirty="0" smtClean="0"/>
              <a:t> </a:t>
            </a:r>
            <a:r>
              <a:rPr lang="es-CL" sz="3600" dirty="0"/>
              <a:t>x </a:t>
            </a:r>
            <a:r>
              <a:rPr lang="es-CL" sz="3600" dirty="0" smtClean="0"/>
              <a:t>33</a:t>
            </a:r>
            <a:r>
              <a:rPr lang="es-CL" sz="3600" dirty="0" smtClean="0"/>
              <a:t>=                             </a:t>
            </a:r>
            <a:r>
              <a:rPr lang="es-CL" sz="3600" b="1" dirty="0"/>
              <a:t>3</a:t>
            </a:r>
            <a:r>
              <a:rPr lang="es-CL" sz="3600" b="1" dirty="0" smtClean="0"/>
              <a:t>5 </a:t>
            </a:r>
            <a:r>
              <a:rPr lang="es-CL" sz="3600" b="1" dirty="0"/>
              <a:t>X </a:t>
            </a:r>
            <a:r>
              <a:rPr lang="es-CL" sz="3600" b="1" dirty="0" smtClean="0"/>
              <a:t>35</a:t>
            </a:r>
            <a:r>
              <a:rPr lang="es-CL" sz="3600" b="1" dirty="0"/>
              <a:t>= </a:t>
            </a:r>
          </a:p>
          <a:p>
            <a:r>
              <a:rPr lang="es-CL" sz="3600" dirty="0" smtClean="0"/>
              <a:t>32</a:t>
            </a:r>
            <a:r>
              <a:rPr lang="es-CL" sz="3600" dirty="0" smtClean="0"/>
              <a:t> </a:t>
            </a:r>
            <a:r>
              <a:rPr lang="es-CL" sz="3600" dirty="0"/>
              <a:t>x </a:t>
            </a:r>
            <a:r>
              <a:rPr lang="es-CL" sz="3600" dirty="0" smtClean="0"/>
              <a:t>34</a:t>
            </a:r>
            <a:r>
              <a:rPr lang="es-CL" sz="3600" dirty="0" smtClean="0"/>
              <a:t>=                           </a:t>
            </a:r>
            <a:endParaRPr lang="es-CL" sz="3600" dirty="0"/>
          </a:p>
          <a:p>
            <a:endParaRPr lang="es-CL" sz="3600" dirty="0"/>
          </a:p>
          <a:p>
            <a:endParaRPr lang="es-CL" sz="4000" dirty="0" smtClean="0"/>
          </a:p>
        </p:txBody>
      </p:sp>
    </p:spTree>
    <p:extLst>
      <p:ext uri="{BB962C8B-B14F-4D97-AF65-F5344CB8AC3E}">
        <p14:creationId xmlns:p14="http://schemas.microsoft.com/office/powerpoint/2010/main" val="15477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Ejemplo entre la </a:t>
            </a:r>
            <a:r>
              <a:rPr lang="es-CL" dirty="0" err="1" smtClean="0"/>
              <a:t>semidecena</a:t>
            </a:r>
            <a:r>
              <a:rPr lang="es-CL" dirty="0" smtClean="0"/>
              <a:t> </a:t>
            </a:r>
            <a:br>
              <a:rPr lang="es-CL" dirty="0" smtClean="0"/>
            </a:br>
            <a:r>
              <a:rPr lang="es-CL" dirty="0" smtClean="0"/>
              <a:t>del 36 al 40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Otro ejemplo de cuadrado perfecto es  </a:t>
            </a:r>
            <a:r>
              <a:rPr lang="es-ES" dirty="0"/>
              <a:t>multiplicar 38 x 38 cada dedo tiene un valor de 40 por lo tanto tenemos 6 dedos hacia arriba tenemos un valor de 240, le sumamos su constante aditiva que es 1200 tal como aparece en la tabla once y los dedos hacia abajo se multiplican entre sí, por lo que tenemos 2 dedos en una mano y dos dedos en la otra 2 x 2 = 4 lo que agregamos al total de la suma, entonces </a:t>
            </a:r>
            <a:endParaRPr lang="es-CL" dirty="0"/>
          </a:p>
          <a:p>
            <a:r>
              <a:rPr lang="es-ES" dirty="0"/>
              <a:t>  38 x 38  es 240 + 1200 + 4  = 1444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5760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811</Words>
  <Application>Microsoft Office PowerPoint</Application>
  <PresentationFormat>Presentación en pantalla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MULTIPLICAR CON LOS DEDOS DE LA MANO DESDE EL 30 AL 40</vt:lpstr>
      <vt:lpstr>INTRODUCCIÓN</vt:lpstr>
      <vt:lpstr>OBJETIVO DE APRENDIZAJE DE POTENCIAS Y LOS CUADRADOS PERFECTOS</vt:lpstr>
      <vt:lpstr>METODO DE MULTIPLICAR CON LOS DEDOS</vt:lpstr>
      <vt:lpstr> EJEMPLO 31 X 31  </vt:lpstr>
      <vt:lpstr>EJEMPLO 36 X 36</vt:lpstr>
      <vt:lpstr>Otros  ejemplos entre la semidecena del 31 al 35</vt:lpstr>
      <vt:lpstr>  PRACTIQUEMOS  Te invito a practicar entre la semidecena del 31 al 35 </vt:lpstr>
      <vt:lpstr>Ejemplo entre la semidecena  del 36 al 40 </vt:lpstr>
      <vt:lpstr>  PRACTIQUEMOS  del 36 al 40 Recuerda la constante es 1200 y el valor de cada dedo es 40 y se multiplican los dedos hacia abajo, conviene dejar al principio los cuadrados perfectos por el contenido de potencias.  </vt:lpstr>
      <vt:lpstr>Conclusión</vt:lpstr>
      <vt:lpstr>Recuerda que este método llega hasta la tabla del 200</vt:lpstr>
    </vt:vector>
  </TitlesOfParts>
  <Company>udem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 Gonzalez</dc:creator>
  <cp:lastModifiedBy>Cristian</cp:lastModifiedBy>
  <cp:revision>35</cp:revision>
  <dcterms:created xsi:type="dcterms:W3CDTF">2018-06-12T16:03:16Z</dcterms:created>
  <dcterms:modified xsi:type="dcterms:W3CDTF">2019-01-31T12:08:17Z</dcterms:modified>
</cp:coreProperties>
</file>