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82" r:id="rId4"/>
    <p:sldId id="283" r:id="rId5"/>
    <p:sldId id="260" r:id="rId6"/>
    <p:sldId id="285" r:id="rId7"/>
    <p:sldId id="284" r:id="rId8"/>
    <p:sldId id="275" r:id="rId9"/>
    <p:sldId id="276" r:id="rId10"/>
    <p:sldId id="286" r:id="rId11"/>
    <p:sldId id="281" r:id="rId12"/>
    <p:sldId id="287" r:id="rId1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3300"/>
    <a:srgbClr val="FFFF00"/>
    <a:srgbClr val="CC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snapToGrid="0" snapToObjects="1">
      <p:cViewPr>
        <p:scale>
          <a:sx n="73" d="100"/>
          <a:sy n="73" d="100"/>
        </p:scale>
        <p:origin x="-1272"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A3EBEB-2035-4863-9C4F-08E49E60300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GT"/>
        </a:p>
      </dgm:t>
    </dgm:pt>
    <dgm:pt modelId="{1EA82B3A-2A79-473D-9B20-A280FDB80D10}">
      <dgm:prSet phldrT="[Texto]"/>
      <dgm:spPr/>
      <dgm:t>
        <a:bodyPr/>
        <a:lstStyle/>
        <a:p>
          <a:r>
            <a:rPr lang="es-ES" dirty="0"/>
            <a:t>Falta de estrategias y de uso de material  didáctico </a:t>
          </a:r>
          <a:endParaRPr lang="es-GT" dirty="0"/>
        </a:p>
      </dgm:t>
    </dgm:pt>
    <dgm:pt modelId="{30DED630-A792-4B58-9839-BFAFCBFE95DB}" type="parTrans" cxnId="{86484001-5A8C-4E76-B4B8-C6602B231D0F}">
      <dgm:prSet/>
      <dgm:spPr/>
      <dgm:t>
        <a:bodyPr/>
        <a:lstStyle/>
        <a:p>
          <a:endParaRPr lang="es-GT"/>
        </a:p>
      </dgm:t>
    </dgm:pt>
    <dgm:pt modelId="{76110243-E8D1-4D7D-BACC-B5A07F37541A}" type="sibTrans" cxnId="{86484001-5A8C-4E76-B4B8-C6602B231D0F}">
      <dgm:prSet/>
      <dgm:spPr/>
      <dgm:t>
        <a:bodyPr/>
        <a:lstStyle/>
        <a:p>
          <a:endParaRPr lang="es-GT"/>
        </a:p>
      </dgm:t>
    </dgm:pt>
    <dgm:pt modelId="{8EC094A0-29EF-40BF-BABD-07E757871327}">
      <dgm:prSet phldrT="[Texto]"/>
      <dgm:spPr/>
      <dgm:t>
        <a:bodyPr/>
        <a:lstStyle/>
        <a:p>
          <a:r>
            <a:rPr lang="es-ES" dirty="0"/>
            <a:t>Es trascendental para la vida cotidiana el cálculo mental  de multiplicaciones</a:t>
          </a:r>
          <a:endParaRPr lang="es-GT" dirty="0"/>
        </a:p>
      </dgm:t>
    </dgm:pt>
    <dgm:pt modelId="{F30B0B00-3E7F-4DC4-ADDA-8C6686813CD9}" type="parTrans" cxnId="{6AEE33C6-266D-474D-8FA9-EEDFFECB6460}">
      <dgm:prSet/>
      <dgm:spPr/>
      <dgm:t>
        <a:bodyPr/>
        <a:lstStyle/>
        <a:p>
          <a:endParaRPr lang="es-GT"/>
        </a:p>
      </dgm:t>
    </dgm:pt>
    <dgm:pt modelId="{09676B23-621F-4B70-866F-88DDE8DE956B}" type="sibTrans" cxnId="{6AEE33C6-266D-474D-8FA9-EEDFFECB6460}">
      <dgm:prSet/>
      <dgm:spPr/>
      <dgm:t>
        <a:bodyPr/>
        <a:lstStyle/>
        <a:p>
          <a:endParaRPr lang="es-GT"/>
        </a:p>
      </dgm:t>
    </dgm:pt>
    <dgm:pt modelId="{BF38A25A-E485-4CA3-B180-1F4C1A5804F7}">
      <dgm:prSet/>
      <dgm:spPr/>
      <dgm:t>
        <a:bodyPr/>
        <a:lstStyle/>
        <a:p>
          <a:r>
            <a:rPr lang="es-ES" dirty="0"/>
            <a:t>Rechazo por parte de los estudiantes en la adquisición de la operatoria </a:t>
          </a:r>
          <a:endParaRPr lang="es-GT" dirty="0"/>
        </a:p>
      </dgm:t>
    </dgm:pt>
    <dgm:pt modelId="{936801CD-0084-4316-8A48-678FFC7FFAEF}" type="parTrans" cxnId="{ED99F3A8-16C8-4214-B8FA-AB52F2E06407}">
      <dgm:prSet/>
      <dgm:spPr/>
      <dgm:t>
        <a:bodyPr/>
        <a:lstStyle/>
        <a:p>
          <a:endParaRPr lang="es-GT"/>
        </a:p>
      </dgm:t>
    </dgm:pt>
    <dgm:pt modelId="{10BE4F6F-625A-4FE5-821D-0086A72926C7}" type="sibTrans" cxnId="{ED99F3A8-16C8-4214-B8FA-AB52F2E06407}">
      <dgm:prSet/>
      <dgm:spPr/>
      <dgm:t>
        <a:bodyPr/>
        <a:lstStyle/>
        <a:p>
          <a:endParaRPr lang="es-GT"/>
        </a:p>
      </dgm:t>
    </dgm:pt>
    <dgm:pt modelId="{E24891AE-4105-4C26-A065-3687BF29332F}" type="pres">
      <dgm:prSet presAssocID="{03A3EBEB-2035-4863-9C4F-08E49E603006}" presName="diagram" presStyleCnt="0">
        <dgm:presLayoutVars>
          <dgm:dir/>
          <dgm:resizeHandles val="exact"/>
        </dgm:presLayoutVars>
      </dgm:prSet>
      <dgm:spPr/>
      <dgm:t>
        <a:bodyPr/>
        <a:lstStyle/>
        <a:p>
          <a:endParaRPr lang="es-CL"/>
        </a:p>
      </dgm:t>
    </dgm:pt>
    <dgm:pt modelId="{3B19821A-DC9B-43BB-81CC-486CFBBEBBC4}" type="pres">
      <dgm:prSet presAssocID="{1EA82B3A-2A79-473D-9B20-A280FDB80D10}" presName="node" presStyleLbl="node1" presStyleIdx="0" presStyleCnt="3">
        <dgm:presLayoutVars>
          <dgm:bulletEnabled val="1"/>
        </dgm:presLayoutVars>
      </dgm:prSet>
      <dgm:spPr/>
      <dgm:t>
        <a:bodyPr/>
        <a:lstStyle/>
        <a:p>
          <a:endParaRPr lang="es-CL"/>
        </a:p>
      </dgm:t>
    </dgm:pt>
    <dgm:pt modelId="{F78C1512-5023-4697-B9A4-E534858E60AB}" type="pres">
      <dgm:prSet presAssocID="{76110243-E8D1-4D7D-BACC-B5A07F37541A}" presName="sibTrans" presStyleCnt="0"/>
      <dgm:spPr/>
    </dgm:pt>
    <dgm:pt modelId="{1CF33638-013E-463F-8308-04897A189CF7}" type="pres">
      <dgm:prSet presAssocID="{BF38A25A-E485-4CA3-B180-1F4C1A5804F7}" presName="node" presStyleLbl="node1" presStyleIdx="1" presStyleCnt="3">
        <dgm:presLayoutVars>
          <dgm:bulletEnabled val="1"/>
        </dgm:presLayoutVars>
      </dgm:prSet>
      <dgm:spPr/>
      <dgm:t>
        <a:bodyPr/>
        <a:lstStyle/>
        <a:p>
          <a:endParaRPr lang="es-CL"/>
        </a:p>
      </dgm:t>
    </dgm:pt>
    <dgm:pt modelId="{EEE39A1F-E8C3-48A4-B4DF-73802DF9815B}" type="pres">
      <dgm:prSet presAssocID="{10BE4F6F-625A-4FE5-821D-0086A72926C7}" presName="sibTrans" presStyleCnt="0"/>
      <dgm:spPr/>
    </dgm:pt>
    <dgm:pt modelId="{9B9D0E1D-329D-4BC0-A5B8-56CEDBD23036}" type="pres">
      <dgm:prSet presAssocID="{8EC094A0-29EF-40BF-BABD-07E757871327}" presName="node" presStyleLbl="node1" presStyleIdx="2" presStyleCnt="3">
        <dgm:presLayoutVars>
          <dgm:bulletEnabled val="1"/>
        </dgm:presLayoutVars>
      </dgm:prSet>
      <dgm:spPr/>
      <dgm:t>
        <a:bodyPr/>
        <a:lstStyle/>
        <a:p>
          <a:endParaRPr lang="es-CL"/>
        </a:p>
      </dgm:t>
    </dgm:pt>
  </dgm:ptLst>
  <dgm:cxnLst>
    <dgm:cxn modelId="{58773E2E-F7F3-4FE0-A41B-411D6801DD45}" type="presOf" srcId="{03A3EBEB-2035-4863-9C4F-08E49E603006}" destId="{E24891AE-4105-4C26-A065-3687BF29332F}" srcOrd="0" destOrd="0" presId="urn:microsoft.com/office/officeart/2005/8/layout/default"/>
    <dgm:cxn modelId="{ED99F3A8-16C8-4214-B8FA-AB52F2E06407}" srcId="{03A3EBEB-2035-4863-9C4F-08E49E603006}" destId="{BF38A25A-E485-4CA3-B180-1F4C1A5804F7}" srcOrd="1" destOrd="0" parTransId="{936801CD-0084-4316-8A48-678FFC7FFAEF}" sibTransId="{10BE4F6F-625A-4FE5-821D-0086A72926C7}"/>
    <dgm:cxn modelId="{6AEE33C6-266D-474D-8FA9-EEDFFECB6460}" srcId="{03A3EBEB-2035-4863-9C4F-08E49E603006}" destId="{8EC094A0-29EF-40BF-BABD-07E757871327}" srcOrd="2" destOrd="0" parTransId="{F30B0B00-3E7F-4DC4-ADDA-8C6686813CD9}" sibTransId="{09676B23-621F-4B70-866F-88DDE8DE956B}"/>
    <dgm:cxn modelId="{E8B12EE3-0164-4957-A00C-86D7174D4342}" type="presOf" srcId="{1EA82B3A-2A79-473D-9B20-A280FDB80D10}" destId="{3B19821A-DC9B-43BB-81CC-486CFBBEBBC4}" srcOrd="0" destOrd="0" presId="urn:microsoft.com/office/officeart/2005/8/layout/default"/>
    <dgm:cxn modelId="{86484001-5A8C-4E76-B4B8-C6602B231D0F}" srcId="{03A3EBEB-2035-4863-9C4F-08E49E603006}" destId="{1EA82B3A-2A79-473D-9B20-A280FDB80D10}" srcOrd="0" destOrd="0" parTransId="{30DED630-A792-4B58-9839-BFAFCBFE95DB}" sibTransId="{76110243-E8D1-4D7D-BACC-B5A07F37541A}"/>
    <dgm:cxn modelId="{2B35E570-E0E3-4D20-A209-94D47D9A3073}" type="presOf" srcId="{8EC094A0-29EF-40BF-BABD-07E757871327}" destId="{9B9D0E1D-329D-4BC0-A5B8-56CEDBD23036}" srcOrd="0" destOrd="0" presId="urn:microsoft.com/office/officeart/2005/8/layout/default"/>
    <dgm:cxn modelId="{EEFCCB83-54BD-4ACD-86C7-C203E338A6A9}" type="presOf" srcId="{BF38A25A-E485-4CA3-B180-1F4C1A5804F7}" destId="{1CF33638-013E-463F-8308-04897A189CF7}" srcOrd="0" destOrd="0" presId="urn:microsoft.com/office/officeart/2005/8/layout/default"/>
    <dgm:cxn modelId="{F3370893-CAF6-4B4A-AB46-68482AF867AC}" type="presParOf" srcId="{E24891AE-4105-4C26-A065-3687BF29332F}" destId="{3B19821A-DC9B-43BB-81CC-486CFBBEBBC4}" srcOrd="0" destOrd="0" presId="urn:microsoft.com/office/officeart/2005/8/layout/default"/>
    <dgm:cxn modelId="{8365F87D-21E0-42CA-AB7F-13F77B330248}" type="presParOf" srcId="{E24891AE-4105-4C26-A065-3687BF29332F}" destId="{F78C1512-5023-4697-B9A4-E534858E60AB}" srcOrd="1" destOrd="0" presId="urn:microsoft.com/office/officeart/2005/8/layout/default"/>
    <dgm:cxn modelId="{42A82578-8D60-4561-89AB-4648DFB310EB}" type="presParOf" srcId="{E24891AE-4105-4C26-A065-3687BF29332F}" destId="{1CF33638-013E-463F-8308-04897A189CF7}" srcOrd="2" destOrd="0" presId="urn:microsoft.com/office/officeart/2005/8/layout/default"/>
    <dgm:cxn modelId="{C7D74D03-2EA4-4CD5-890C-EBDCAF8AB400}" type="presParOf" srcId="{E24891AE-4105-4C26-A065-3687BF29332F}" destId="{EEE39A1F-E8C3-48A4-B4DF-73802DF9815B}" srcOrd="3" destOrd="0" presId="urn:microsoft.com/office/officeart/2005/8/layout/default"/>
    <dgm:cxn modelId="{1F1A571A-20F0-44AF-A222-EAE659D8F7E2}" type="presParOf" srcId="{E24891AE-4105-4C26-A065-3687BF29332F}" destId="{9B9D0E1D-329D-4BC0-A5B8-56CEDBD2303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876212-918A-4DC1-9D7F-287DBB09CC3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GT"/>
        </a:p>
      </dgm:t>
    </dgm:pt>
    <dgm:pt modelId="{43DE8032-419E-450D-94DE-2EE443FB32AA}">
      <dgm:prSet phldrT="[Texto]"/>
      <dgm:spPr/>
      <dgm:t>
        <a:bodyPr/>
        <a:lstStyle/>
        <a:p>
          <a:r>
            <a:rPr lang="es-ES" dirty="0"/>
            <a:t>Según Flores quizás la mayor divergencia de nuestros estudiantes sea el aprendizaje de las tablas de multiplicar. </a:t>
          </a:r>
          <a:endParaRPr lang="es-GT" dirty="0"/>
        </a:p>
      </dgm:t>
    </dgm:pt>
    <dgm:pt modelId="{670C5AD4-88C7-43FC-8FED-51BE384054FD}" type="parTrans" cxnId="{801932A1-6E31-4773-B7E4-7AE2ADF8C4BF}">
      <dgm:prSet/>
      <dgm:spPr/>
      <dgm:t>
        <a:bodyPr/>
        <a:lstStyle/>
        <a:p>
          <a:endParaRPr lang="es-GT"/>
        </a:p>
      </dgm:t>
    </dgm:pt>
    <dgm:pt modelId="{5C7898B0-8700-4794-871D-75DEF9F772C8}" type="sibTrans" cxnId="{801932A1-6E31-4773-B7E4-7AE2ADF8C4BF}">
      <dgm:prSet/>
      <dgm:spPr/>
      <dgm:t>
        <a:bodyPr/>
        <a:lstStyle/>
        <a:p>
          <a:endParaRPr lang="es-GT"/>
        </a:p>
      </dgm:t>
    </dgm:pt>
    <dgm:pt modelId="{F46080BA-3828-4277-A53C-99BE6990FA12}">
      <dgm:prSet phldrT="[Texto]"/>
      <dgm:spPr/>
      <dgm:t>
        <a:bodyPr/>
        <a:lstStyle/>
        <a:p>
          <a:r>
            <a:rPr lang="es-ES" dirty="0"/>
            <a:t>Según Álvarez (1997) el método de multiplicar con los dedos data de tiempos muy antiguos por lo tanto es difícil de precisar con exactitud. </a:t>
          </a:r>
          <a:endParaRPr lang="es-GT" dirty="0"/>
        </a:p>
      </dgm:t>
    </dgm:pt>
    <dgm:pt modelId="{C260D541-CCA1-4A52-91B4-E107239B35ED}" type="parTrans" cxnId="{854085A2-9266-4746-AC01-DB5F2D25BCBB}">
      <dgm:prSet/>
      <dgm:spPr/>
      <dgm:t>
        <a:bodyPr/>
        <a:lstStyle/>
        <a:p>
          <a:endParaRPr lang="es-GT"/>
        </a:p>
      </dgm:t>
    </dgm:pt>
    <dgm:pt modelId="{61D4407F-EEF9-42C5-A7EC-F6FF1F7FFE7A}" type="sibTrans" cxnId="{854085A2-9266-4746-AC01-DB5F2D25BCBB}">
      <dgm:prSet/>
      <dgm:spPr/>
      <dgm:t>
        <a:bodyPr/>
        <a:lstStyle/>
        <a:p>
          <a:endParaRPr lang="es-GT"/>
        </a:p>
      </dgm:t>
    </dgm:pt>
    <dgm:pt modelId="{BF73110E-5CD4-4995-9EFE-2FFF0411EE9B}">
      <dgm:prSet/>
      <dgm:spPr/>
      <dgm:t>
        <a:bodyPr/>
        <a:lstStyle/>
        <a:p>
          <a:r>
            <a:rPr lang="es-ES"/>
            <a:t>Este método ha sobrevivido en el tiempo debido a su eficacia, pero existen pocas referencias bibliográficas, hoy en día existen tutoriales y videos </a:t>
          </a:r>
          <a:endParaRPr lang="es-GT"/>
        </a:p>
      </dgm:t>
    </dgm:pt>
    <dgm:pt modelId="{DE7BDD02-3A9D-43C5-ADB7-D32333C144FE}" type="parTrans" cxnId="{DA7CEDFC-DC8D-4B42-9B8A-8D0DBE92990E}">
      <dgm:prSet/>
      <dgm:spPr/>
      <dgm:t>
        <a:bodyPr/>
        <a:lstStyle/>
        <a:p>
          <a:endParaRPr lang="es-GT"/>
        </a:p>
      </dgm:t>
    </dgm:pt>
    <dgm:pt modelId="{6B6D5FBD-A0EA-40AD-B893-FDCA35A7E1E2}" type="sibTrans" cxnId="{DA7CEDFC-DC8D-4B42-9B8A-8D0DBE92990E}">
      <dgm:prSet/>
      <dgm:spPr/>
      <dgm:t>
        <a:bodyPr/>
        <a:lstStyle/>
        <a:p>
          <a:endParaRPr lang="es-GT"/>
        </a:p>
      </dgm:t>
    </dgm:pt>
    <dgm:pt modelId="{2CA7740C-59E8-4741-A389-B5C0AE0C1CBB}" type="pres">
      <dgm:prSet presAssocID="{5B876212-918A-4DC1-9D7F-287DBB09CC33}" presName="diagram" presStyleCnt="0">
        <dgm:presLayoutVars>
          <dgm:dir/>
          <dgm:resizeHandles val="exact"/>
        </dgm:presLayoutVars>
      </dgm:prSet>
      <dgm:spPr/>
      <dgm:t>
        <a:bodyPr/>
        <a:lstStyle/>
        <a:p>
          <a:endParaRPr lang="es-CL"/>
        </a:p>
      </dgm:t>
    </dgm:pt>
    <dgm:pt modelId="{CB18BAED-A2D8-49C7-9D35-5EA8B942246B}" type="pres">
      <dgm:prSet presAssocID="{43DE8032-419E-450D-94DE-2EE443FB32AA}" presName="node" presStyleLbl="node1" presStyleIdx="0" presStyleCnt="3">
        <dgm:presLayoutVars>
          <dgm:bulletEnabled val="1"/>
        </dgm:presLayoutVars>
      </dgm:prSet>
      <dgm:spPr/>
      <dgm:t>
        <a:bodyPr/>
        <a:lstStyle/>
        <a:p>
          <a:endParaRPr lang="es-CL"/>
        </a:p>
      </dgm:t>
    </dgm:pt>
    <dgm:pt modelId="{7B748C10-4535-44CB-A5CD-6754B45B2A78}" type="pres">
      <dgm:prSet presAssocID="{5C7898B0-8700-4794-871D-75DEF9F772C8}" presName="sibTrans" presStyleCnt="0"/>
      <dgm:spPr/>
    </dgm:pt>
    <dgm:pt modelId="{CF104605-4701-4AD4-9589-B78F74245BED}" type="pres">
      <dgm:prSet presAssocID="{F46080BA-3828-4277-A53C-99BE6990FA12}" presName="node" presStyleLbl="node1" presStyleIdx="1" presStyleCnt="3">
        <dgm:presLayoutVars>
          <dgm:bulletEnabled val="1"/>
        </dgm:presLayoutVars>
      </dgm:prSet>
      <dgm:spPr/>
      <dgm:t>
        <a:bodyPr/>
        <a:lstStyle/>
        <a:p>
          <a:endParaRPr lang="es-CL"/>
        </a:p>
      </dgm:t>
    </dgm:pt>
    <dgm:pt modelId="{ED44FB26-C57F-4378-8183-F0BCD20C1E0A}" type="pres">
      <dgm:prSet presAssocID="{61D4407F-EEF9-42C5-A7EC-F6FF1F7FFE7A}" presName="sibTrans" presStyleCnt="0"/>
      <dgm:spPr/>
    </dgm:pt>
    <dgm:pt modelId="{CD33540C-05BE-4D7F-92DF-94603C4E7638}" type="pres">
      <dgm:prSet presAssocID="{BF73110E-5CD4-4995-9EFE-2FFF0411EE9B}" presName="node" presStyleLbl="node1" presStyleIdx="2" presStyleCnt="3">
        <dgm:presLayoutVars>
          <dgm:bulletEnabled val="1"/>
        </dgm:presLayoutVars>
      </dgm:prSet>
      <dgm:spPr/>
      <dgm:t>
        <a:bodyPr/>
        <a:lstStyle/>
        <a:p>
          <a:endParaRPr lang="es-CL"/>
        </a:p>
      </dgm:t>
    </dgm:pt>
  </dgm:ptLst>
  <dgm:cxnLst>
    <dgm:cxn modelId="{801932A1-6E31-4773-B7E4-7AE2ADF8C4BF}" srcId="{5B876212-918A-4DC1-9D7F-287DBB09CC33}" destId="{43DE8032-419E-450D-94DE-2EE443FB32AA}" srcOrd="0" destOrd="0" parTransId="{670C5AD4-88C7-43FC-8FED-51BE384054FD}" sibTransId="{5C7898B0-8700-4794-871D-75DEF9F772C8}"/>
    <dgm:cxn modelId="{DA7CEDFC-DC8D-4B42-9B8A-8D0DBE92990E}" srcId="{5B876212-918A-4DC1-9D7F-287DBB09CC33}" destId="{BF73110E-5CD4-4995-9EFE-2FFF0411EE9B}" srcOrd="2" destOrd="0" parTransId="{DE7BDD02-3A9D-43C5-ADB7-D32333C144FE}" sibTransId="{6B6D5FBD-A0EA-40AD-B893-FDCA35A7E1E2}"/>
    <dgm:cxn modelId="{A06735EC-2F65-4025-8BFD-F5AF856CD4FE}" type="presOf" srcId="{F46080BA-3828-4277-A53C-99BE6990FA12}" destId="{CF104605-4701-4AD4-9589-B78F74245BED}" srcOrd="0" destOrd="0" presId="urn:microsoft.com/office/officeart/2005/8/layout/default"/>
    <dgm:cxn modelId="{7CB09A73-C184-400B-A1B3-0A77F9EF8773}" type="presOf" srcId="{43DE8032-419E-450D-94DE-2EE443FB32AA}" destId="{CB18BAED-A2D8-49C7-9D35-5EA8B942246B}" srcOrd="0" destOrd="0" presId="urn:microsoft.com/office/officeart/2005/8/layout/default"/>
    <dgm:cxn modelId="{854085A2-9266-4746-AC01-DB5F2D25BCBB}" srcId="{5B876212-918A-4DC1-9D7F-287DBB09CC33}" destId="{F46080BA-3828-4277-A53C-99BE6990FA12}" srcOrd="1" destOrd="0" parTransId="{C260D541-CCA1-4A52-91B4-E107239B35ED}" sibTransId="{61D4407F-EEF9-42C5-A7EC-F6FF1F7FFE7A}"/>
    <dgm:cxn modelId="{071B07D9-F487-423D-B45C-03629D25D0EC}" type="presOf" srcId="{BF73110E-5CD4-4995-9EFE-2FFF0411EE9B}" destId="{CD33540C-05BE-4D7F-92DF-94603C4E7638}" srcOrd="0" destOrd="0" presId="urn:microsoft.com/office/officeart/2005/8/layout/default"/>
    <dgm:cxn modelId="{C39B7BE3-C436-40C4-A4CE-8433B00C5385}" type="presOf" srcId="{5B876212-918A-4DC1-9D7F-287DBB09CC33}" destId="{2CA7740C-59E8-4741-A389-B5C0AE0C1CBB}" srcOrd="0" destOrd="0" presId="urn:microsoft.com/office/officeart/2005/8/layout/default"/>
    <dgm:cxn modelId="{807CE913-86E9-49AA-9FAD-80E83B6039FC}" type="presParOf" srcId="{2CA7740C-59E8-4741-A389-B5C0AE0C1CBB}" destId="{CB18BAED-A2D8-49C7-9D35-5EA8B942246B}" srcOrd="0" destOrd="0" presId="urn:microsoft.com/office/officeart/2005/8/layout/default"/>
    <dgm:cxn modelId="{37772D0B-C027-434F-9B77-4F60E144FC54}" type="presParOf" srcId="{2CA7740C-59E8-4741-A389-B5C0AE0C1CBB}" destId="{7B748C10-4535-44CB-A5CD-6754B45B2A78}" srcOrd="1" destOrd="0" presId="urn:microsoft.com/office/officeart/2005/8/layout/default"/>
    <dgm:cxn modelId="{B5F53CE9-B514-40F7-BC85-737B2BD33C4C}" type="presParOf" srcId="{2CA7740C-59E8-4741-A389-B5C0AE0C1CBB}" destId="{CF104605-4701-4AD4-9589-B78F74245BED}" srcOrd="2" destOrd="0" presId="urn:microsoft.com/office/officeart/2005/8/layout/default"/>
    <dgm:cxn modelId="{8381A02E-1E9C-40BB-BED3-712CDC4193C4}" type="presParOf" srcId="{2CA7740C-59E8-4741-A389-B5C0AE0C1CBB}" destId="{ED44FB26-C57F-4378-8183-F0BCD20C1E0A}" srcOrd="3" destOrd="0" presId="urn:microsoft.com/office/officeart/2005/8/layout/default"/>
    <dgm:cxn modelId="{023B3EDF-6DBD-43E7-BC1D-4ACBF7E3369A}" type="presParOf" srcId="{2CA7740C-59E8-4741-A389-B5C0AE0C1CBB}" destId="{CD33540C-05BE-4D7F-92DF-94603C4E763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7564F7-7D39-450F-A074-AA649624718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GT"/>
        </a:p>
      </dgm:t>
    </dgm:pt>
    <dgm:pt modelId="{F2F515C4-310D-4A05-A6C8-ACFE514114BC}">
      <dgm:prSet phldrT="[Texto]"/>
      <dgm:spPr/>
      <dgm:t>
        <a:bodyPr/>
        <a:lstStyle/>
        <a:p>
          <a:r>
            <a:rPr lang="es-ES" dirty="0"/>
            <a:t>Es un método que no tiene ningún costo.</a:t>
          </a:r>
          <a:endParaRPr lang="es-GT" dirty="0"/>
        </a:p>
      </dgm:t>
    </dgm:pt>
    <dgm:pt modelId="{7D147231-9A32-4714-AFF4-3C360FCE7D9F}" type="parTrans" cxnId="{64EA1AF4-AE6A-471E-8A72-8726E0047B7A}">
      <dgm:prSet/>
      <dgm:spPr/>
      <dgm:t>
        <a:bodyPr/>
        <a:lstStyle/>
        <a:p>
          <a:endParaRPr lang="es-GT"/>
        </a:p>
      </dgm:t>
    </dgm:pt>
    <dgm:pt modelId="{20E06BC2-64B8-4DF5-9B0B-90C4B1D53758}" type="sibTrans" cxnId="{64EA1AF4-AE6A-471E-8A72-8726E0047B7A}">
      <dgm:prSet/>
      <dgm:spPr/>
      <dgm:t>
        <a:bodyPr/>
        <a:lstStyle/>
        <a:p>
          <a:endParaRPr lang="es-GT"/>
        </a:p>
      </dgm:t>
    </dgm:pt>
    <dgm:pt modelId="{DEBB04F7-0E75-42AD-A8DF-87A857DD990E}">
      <dgm:prSet/>
      <dgm:spPr/>
      <dgm:t>
        <a:bodyPr/>
        <a:lstStyle/>
        <a:p>
          <a:r>
            <a:rPr lang="es-ES" dirty="0"/>
            <a:t>Es progresivo se va aumentando el ámbito numérico en forma gradual.</a:t>
          </a:r>
          <a:endParaRPr lang="es-GT" dirty="0"/>
        </a:p>
      </dgm:t>
    </dgm:pt>
    <dgm:pt modelId="{4D37B796-ABD0-4670-B64E-BC36588E67AE}" type="parTrans" cxnId="{4A37D2C1-CA48-4A23-8289-2F6CCC378422}">
      <dgm:prSet/>
      <dgm:spPr/>
      <dgm:t>
        <a:bodyPr/>
        <a:lstStyle/>
        <a:p>
          <a:endParaRPr lang="es-GT"/>
        </a:p>
      </dgm:t>
    </dgm:pt>
    <dgm:pt modelId="{4502644F-3F4C-4A3E-BB92-2E8815EB5FAD}" type="sibTrans" cxnId="{4A37D2C1-CA48-4A23-8289-2F6CCC378422}">
      <dgm:prSet/>
      <dgm:spPr/>
      <dgm:t>
        <a:bodyPr/>
        <a:lstStyle/>
        <a:p>
          <a:endParaRPr lang="es-GT"/>
        </a:p>
      </dgm:t>
    </dgm:pt>
    <dgm:pt modelId="{0383CBD3-4A67-42AA-B83D-B7139172A0D7}" type="pres">
      <dgm:prSet presAssocID="{DC7564F7-7D39-450F-A074-AA6496247186}" presName="diagram" presStyleCnt="0">
        <dgm:presLayoutVars>
          <dgm:dir/>
          <dgm:resizeHandles val="exact"/>
        </dgm:presLayoutVars>
      </dgm:prSet>
      <dgm:spPr/>
      <dgm:t>
        <a:bodyPr/>
        <a:lstStyle/>
        <a:p>
          <a:endParaRPr lang="es-CL"/>
        </a:p>
      </dgm:t>
    </dgm:pt>
    <dgm:pt modelId="{AA56B49E-E7F9-4789-9C59-A8CA4ABA8187}" type="pres">
      <dgm:prSet presAssocID="{F2F515C4-310D-4A05-A6C8-ACFE514114BC}" presName="node" presStyleLbl="node1" presStyleIdx="0" presStyleCnt="2">
        <dgm:presLayoutVars>
          <dgm:bulletEnabled val="1"/>
        </dgm:presLayoutVars>
      </dgm:prSet>
      <dgm:spPr/>
      <dgm:t>
        <a:bodyPr/>
        <a:lstStyle/>
        <a:p>
          <a:endParaRPr lang="es-CL"/>
        </a:p>
      </dgm:t>
    </dgm:pt>
    <dgm:pt modelId="{25764482-46AE-4B41-AE53-1DDDC12F88A8}" type="pres">
      <dgm:prSet presAssocID="{20E06BC2-64B8-4DF5-9B0B-90C4B1D53758}" presName="sibTrans" presStyleCnt="0"/>
      <dgm:spPr/>
    </dgm:pt>
    <dgm:pt modelId="{9E2A44EE-3A2B-42F9-BA32-8272EABF6828}" type="pres">
      <dgm:prSet presAssocID="{DEBB04F7-0E75-42AD-A8DF-87A857DD990E}" presName="node" presStyleLbl="node1" presStyleIdx="1" presStyleCnt="2">
        <dgm:presLayoutVars>
          <dgm:bulletEnabled val="1"/>
        </dgm:presLayoutVars>
      </dgm:prSet>
      <dgm:spPr/>
      <dgm:t>
        <a:bodyPr/>
        <a:lstStyle/>
        <a:p>
          <a:endParaRPr lang="es-CL"/>
        </a:p>
      </dgm:t>
    </dgm:pt>
  </dgm:ptLst>
  <dgm:cxnLst>
    <dgm:cxn modelId="{97D85A96-3840-4671-9283-ADE44B3A2D9D}" type="presOf" srcId="{F2F515C4-310D-4A05-A6C8-ACFE514114BC}" destId="{AA56B49E-E7F9-4789-9C59-A8CA4ABA8187}" srcOrd="0" destOrd="0" presId="urn:microsoft.com/office/officeart/2005/8/layout/default"/>
    <dgm:cxn modelId="{C3E4F70F-8607-47F8-9367-F6A360A68EA0}" type="presOf" srcId="{DC7564F7-7D39-450F-A074-AA6496247186}" destId="{0383CBD3-4A67-42AA-B83D-B7139172A0D7}" srcOrd="0" destOrd="0" presId="urn:microsoft.com/office/officeart/2005/8/layout/default"/>
    <dgm:cxn modelId="{EA907DFB-F5DB-46B2-A5F5-1E604A89C247}" type="presOf" srcId="{DEBB04F7-0E75-42AD-A8DF-87A857DD990E}" destId="{9E2A44EE-3A2B-42F9-BA32-8272EABF6828}" srcOrd="0" destOrd="0" presId="urn:microsoft.com/office/officeart/2005/8/layout/default"/>
    <dgm:cxn modelId="{4A37D2C1-CA48-4A23-8289-2F6CCC378422}" srcId="{DC7564F7-7D39-450F-A074-AA6496247186}" destId="{DEBB04F7-0E75-42AD-A8DF-87A857DD990E}" srcOrd="1" destOrd="0" parTransId="{4D37B796-ABD0-4670-B64E-BC36588E67AE}" sibTransId="{4502644F-3F4C-4A3E-BB92-2E8815EB5FAD}"/>
    <dgm:cxn modelId="{64EA1AF4-AE6A-471E-8A72-8726E0047B7A}" srcId="{DC7564F7-7D39-450F-A074-AA6496247186}" destId="{F2F515C4-310D-4A05-A6C8-ACFE514114BC}" srcOrd="0" destOrd="0" parTransId="{7D147231-9A32-4714-AFF4-3C360FCE7D9F}" sibTransId="{20E06BC2-64B8-4DF5-9B0B-90C4B1D53758}"/>
    <dgm:cxn modelId="{F70E11A0-ED33-4D4C-981F-645D146DE752}" type="presParOf" srcId="{0383CBD3-4A67-42AA-B83D-B7139172A0D7}" destId="{AA56B49E-E7F9-4789-9C59-A8CA4ABA8187}" srcOrd="0" destOrd="0" presId="urn:microsoft.com/office/officeart/2005/8/layout/default"/>
    <dgm:cxn modelId="{FA6DCE5E-9CC9-4FE2-A470-BD93D0BE75C0}" type="presParOf" srcId="{0383CBD3-4A67-42AA-B83D-B7139172A0D7}" destId="{25764482-46AE-4B41-AE53-1DDDC12F88A8}" srcOrd="1" destOrd="0" presId="urn:microsoft.com/office/officeart/2005/8/layout/default"/>
    <dgm:cxn modelId="{AF883487-C759-4B88-ACFC-B943EB51D8AD}" type="presParOf" srcId="{0383CBD3-4A67-42AA-B83D-B7139172A0D7}" destId="{9E2A44EE-3A2B-42F9-BA32-8272EABF682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9821A-DC9B-43BB-81CC-486CFBBEBBC4}">
      <dsp:nvSpPr>
        <dsp:cNvPr id="0" name=""/>
        <dsp:cNvSpPr/>
      </dsp:nvSpPr>
      <dsp:spPr>
        <a:xfrm>
          <a:off x="460905"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S" sz="2900" kern="1200" dirty="0"/>
            <a:t>Falta de estrategias y de uso de material  didáctico </a:t>
          </a:r>
          <a:endParaRPr lang="es-GT" sz="2900" kern="1200" dirty="0"/>
        </a:p>
      </dsp:txBody>
      <dsp:txXfrm>
        <a:off x="460905" y="1047"/>
        <a:ext cx="3479899" cy="2087939"/>
      </dsp:txXfrm>
    </dsp:sp>
    <dsp:sp modelId="{1CF33638-013E-463F-8308-04897A189CF7}">
      <dsp:nvSpPr>
        <dsp:cNvPr id="0" name=""/>
        <dsp:cNvSpPr/>
      </dsp:nvSpPr>
      <dsp:spPr>
        <a:xfrm>
          <a:off x="4288794"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S" sz="2900" kern="1200" dirty="0"/>
            <a:t>Rechazo por parte de los estudiantes en la adquisición de la operatoria </a:t>
          </a:r>
          <a:endParaRPr lang="es-GT" sz="2900" kern="1200" dirty="0"/>
        </a:p>
      </dsp:txBody>
      <dsp:txXfrm>
        <a:off x="4288794" y="1047"/>
        <a:ext cx="3479899" cy="2087939"/>
      </dsp:txXfrm>
    </dsp:sp>
    <dsp:sp modelId="{9B9D0E1D-329D-4BC0-A5B8-56CEDBD23036}">
      <dsp:nvSpPr>
        <dsp:cNvPr id="0" name=""/>
        <dsp:cNvSpPr/>
      </dsp:nvSpPr>
      <dsp:spPr>
        <a:xfrm>
          <a:off x="2374850" y="2436976"/>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S" sz="2900" kern="1200" dirty="0"/>
            <a:t>Es trascendental para la vida cotidiana el cálculo mental  de multiplicaciones</a:t>
          </a:r>
          <a:endParaRPr lang="es-GT" sz="2900" kern="1200" dirty="0"/>
        </a:p>
      </dsp:txBody>
      <dsp:txXfrm>
        <a:off x="2374850" y="2436976"/>
        <a:ext cx="3479899" cy="2087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8BAED-A2D8-49C7-9D35-5EA8B942246B}">
      <dsp:nvSpPr>
        <dsp:cNvPr id="0" name=""/>
        <dsp:cNvSpPr/>
      </dsp:nvSpPr>
      <dsp:spPr>
        <a:xfrm>
          <a:off x="460905"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a:t>Según Flores quizás la mayor divergencia de nuestros estudiantes sea el aprendizaje de las tablas de multiplicar. </a:t>
          </a:r>
          <a:endParaRPr lang="es-GT" sz="2200" kern="1200" dirty="0"/>
        </a:p>
      </dsp:txBody>
      <dsp:txXfrm>
        <a:off x="460905" y="1047"/>
        <a:ext cx="3479899" cy="2087939"/>
      </dsp:txXfrm>
    </dsp:sp>
    <dsp:sp modelId="{CF104605-4701-4AD4-9589-B78F74245BED}">
      <dsp:nvSpPr>
        <dsp:cNvPr id="0" name=""/>
        <dsp:cNvSpPr/>
      </dsp:nvSpPr>
      <dsp:spPr>
        <a:xfrm>
          <a:off x="4288794"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a:t>Según Álvarez (1997) el método de multiplicar con los dedos data de tiempos muy antiguos por lo tanto es difícil de precisar con exactitud. </a:t>
          </a:r>
          <a:endParaRPr lang="es-GT" sz="2200" kern="1200" dirty="0"/>
        </a:p>
      </dsp:txBody>
      <dsp:txXfrm>
        <a:off x="4288794" y="1047"/>
        <a:ext cx="3479899" cy="2087939"/>
      </dsp:txXfrm>
    </dsp:sp>
    <dsp:sp modelId="{CD33540C-05BE-4D7F-92DF-94603C4E7638}">
      <dsp:nvSpPr>
        <dsp:cNvPr id="0" name=""/>
        <dsp:cNvSpPr/>
      </dsp:nvSpPr>
      <dsp:spPr>
        <a:xfrm>
          <a:off x="2374850" y="2436976"/>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a:t>Este método ha sobrevivido en el tiempo debido a su eficacia, pero existen pocas referencias bibliográficas, hoy en día existen tutoriales y videos </a:t>
          </a:r>
          <a:endParaRPr lang="es-GT" sz="2200" kern="1200"/>
        </a:p>
      </dsp:txBody>
      <dsp:txXfrm>
        <a:off x="2374850" y="2436976"/>
        <a:ext cx="3479899" cy="2087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6B49E-E7F9-4789-9C59-A8CA4ABA8187}">
      <dsp:nvSpPr>
        <dsp:cNvPr id="0" name=""/>
        <dsp:cNvSpPr/>
      </dsp:nvSpPr>
      <dsp:spPr>
        <a:xfrm>
          <a:off x="1004" y="1087611"/>
          <a:ext cx="3917900" cy="2350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ES" sz="3700" kern="1200" dirty="0"/>
            <a:t>Es un método que no tiene ningún costo.</a:t>
          </a:r>
          <a:endParaRPr lang="es-GT" sz="3700" kern="1200" dirty="0"/>
        </a:p>
      </dsp:txBody>
      <dsp:txXfrm>
        <a:off x="1004" y="1087611"/>
        <a:ext cx="3917900" cy="2350740"/>
      </dsp:txXfrm>
    </dsp:sp>
    <dsp:sp modelId="{9E2A44EE-3A2B-42F9-BA32-8272EABF6828}">
      <dsp:nvSpPr>
        <dsp:cNvPr id="0" name=""/>
        <dsp:cNvSpPr/>
      </dsp:nvSpPr>
      <dsp:spPr>
        <a:xfrm>
          <a:off x="4310695" y="1087611"/>
          <a:ext cx="3917900" cy="2350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ES" sz="3700" kern="1200" dirty="0"/>
            <a:t>Es progresivo se va aumentando el ámbito numérico en forma gradual.</a:t>
          </a:r>
          <a:endParaRPr lang="es-GT" sz="3700" kern="1200" dirty="0"/>
        </a:p>
      </dsp:txBody>
      <dsp:txXfrm>
        <a:off x="4310695" y="1087611"/>
        <a:ext cx="3917900" cy="23507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F01AF-56CA-429E-AC98-65A57843D8D3}" type="datetimeFigureOut">
              <a:rPr lang="es-GT" smtClean="0"/>
              <a:t>06/08/2018</a:t>
            </a:fld>
            <a:endParaRPr lang="es-GT"/>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592B1-205B-4B58-875D-4412A4150717}" type="slidenum">
              <a:rPr lang="es-GT" smtClean="0"/>
              <a:t>‹Nº›</a:t>
            </a:fld>
            <a:endParaRPr lang="es-GT"/>
          </a:p>
        </p:txBody>
      </p:sp>
    </p:spTree>
    <p:extLst>
      <p:ext uri="{BB962C8B-B14F-4D97-AF65-F5344CB8AC3E}">
        <p14:creationId xmlns:p14="http://schemas.microsoft.com/office/powerpoint/2010/main" val="169998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6E6CD4D8-1A0E-4CA6-96AC-C19B522A3481}" type="datetime1">
              <a:rPr lang="es-ES" smtClean="0"/>
              <a:t>06/08/2018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2465A7-F34A-A94F-BE4B-E3C407C9785A}" type="slidenum">
              <a:rPr lang="es-ES" smtClean="0"/>
              <a:t>‹Nº›</a:t>
            </a:fld>
            <a:endParaRPr lang="es-ES"/>
          </a:p>
        </p:txBody>
      </p:sp>
    </p:spTree>
    <p:extLst>
      <p:ext uri="{BB962C8B-B14F-4D97-AF65-F5344CB8AC3E}">
        <p14:creationId xmlns:p14="http://schemas.microsoft.com/office/powerpoint/2010/main" val="197589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36C483E-6CF4-48FD-90CF-9002AC3E9F7F}" type="datetime1">
              <a:rPr lang="es-ES" smtClean="0"/>
              <a:t>06/08/2018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2465A7-F34A-A94F-BE4B-E3C407C9785A}" type="slidenum">
              <a:rPr lang="es-ES" smtClean="0"/>
              <a:t>‹Nº›</a:t>
            </a:fld>
            <a:endParaRPr lang="es-ES"/>
          </a:p>
        </p:txBody>
      </p:sp>
    </p:spTree>
    <p:extLst>
      <p:ext uri="{BB962C8B-B14F-4D97-AF65-F5344CB8AC3E}">
        <p14:creationId xmlns:p14="http://schemas.microsoft.com/office/powerpoint/2010/main" val="49201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BFA1B1A-2099-4FA9-A9A4-B05641D71E82}" type="datetime1">
              <a:rPr lang="es-ES" smtClean="0"/>
              <a:t>06/08/2018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2465A7-F34A-A94F-BE4B-E3C407C9785A}" type="slidenum">
              <a:rPr lang="es-ES" smtClean="0"/>
              <a:t>‹Nº›</a:t>
            </a:fld>
            <a:endParaRPr lang="es-ES"/>
          </a:p>
        </p:txBody>
      </p:sp>
    </p:spTree>
    <p:extLst>
      <p:ext uri="{BB962C8B-B14F-4D97-AF65-F5344CB8AC3E}">
        <p14:creationId xmlns:p14="http://schemas.microsoft.com/office/powerpoint/2010/main" val="2214178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D59FB7B8-B229-4CD1-9B10-07764143689E}" type="datetime1">
              <a:rPr lang="es-ES" smtClean="0"/>
              <a:t>06/08/2018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2465A7-F34A-A94F-BE4B-E3C407C9785A}" type="slidenum">
              <a:rPr lang="es-ES" smtClean="0"/>
              <a:t>‹Nº›</a:t>
            </a:fld>
            <a:endParaRPr lang="es-ES"/>
          </a:p>
        </p:txBody>
      </p:sp>
    </p:spTree>
    <p:extLst>
      <p:ext uri="{BB962C8B-B14F-4D97-AF65-F5344CB8AC3E}">
        <p14:creationId xmlns:p14="http://schemas.microsoft.com/office/powerpoint/2010/main" val="276854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353E1621-220F-4809-9E74-6DFDB66579C1}" type="datetime1">
              <a:rPr lang="es-ES" smtClean="0"/>
              <a:t>06/08/2018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2465A7-F34A-A94F-BE4B-E3C407C9785A}" type="slidenum">
              <a:rPr lang="es-ES" smtClean="0"/>
              <a:t>‹Nº›</a:t>
            </a:fld>
            <a:endParaRPr lang="es-ES"/>
          </a:p>
        </p:txBody>
      </p:sp>
    </p:spTree>
    <p:extLst>
      <p:ext uri="{BB962C8B-B14F-4D97-AF65-F5344CB8AC3E}">
        <p14:creationId xmlns:p14="http://schemas.microsoft.com/office/powerpoint/2010/main" val="152492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CA1F091A-C245-4EDA-948D-057F9343B6A5}" type="datetime1">
              <a:rPr lang="es-ES" smtClean="0"/>
              <a:t>06/08/2018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A2465A7-F34A-A94F-BE4B-E3C407C9785A}" type="slidenum">
              <a:rPr lang="es-ES" smtClean="0"/>
              <a:t>‹Nº›</a:t>
            </a:fld>
            <a:endParaRPr lang="es-ES"/>
          </a:p>
        </p:txBody>
      </p:sp>
    </p:spTree>
    <p:extLst>
      <p:ext uri="{BB962C8B-B14F-4D97-AF65-F5344CB8AC3E}">
        <p14:creationId xmlns:p14="http://schemas.microsoft.com/office/powerpoint/2010/main" val="4107372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47591CED-BF9C-423F-ABD4-2270B7C39823}" type="datetime1">
              <a:rPr lang="es-ES" smtClean="0"/>
              <a:t>06/08/2018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A2465A7-F34A-A94F-BE4B-E3C407C9785A}" type="slidenum">
              <a:rPr lang="es-ES" smtClean="0"/>
              <a:t>‹Nº›</a:t>
            </a:fld>
            <a:endParaRPr lang="es-ES"/>
          </a:p>
        </p:txBody>
      </p:sp>
    </p:spTree>
    <p:extLst>
      <p:ext uri="{BB962C8B-B14F-4D97-AF65-F5344CB8AC3E}">
        <p14:creationId xmlns:p14="http://schemas.microsoft.com/office/powerpoint/2010/main" val="145322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97974188-965F-4FB3-904D-957F528C8F72}" type="datetime1">
              <a:rPr lang="es-ES" smtClean="0"/>
              <a:t>06/08/2018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A2465A7-F34A-A94F-BE4B-E3C407C9785A}" type="slidenum">
              <a:rPr lang="es-ES" smtClean="0"/>
              <a:t>‹Nº›</a:t>
            </a:fld>
            <a:endParaRPr lang="es-ES"/>
          </a:p>
        </p:txBody>
      </p:sp>
    </p:spTree>
    <p:extLst>
      <p:ext uri="{BB962C8B-B14F-4D97-AF65-F5344CB8AC3E}">
        <p14:creationId xmlns:p14="http://schemas.microsoft.com/office/powerpoint/2010/main" val="627737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454B897-27DB-47EA-BAD2-9545A0094266}" type="datetime1">
              <a:rPr lang="es-ES" smtClean="0"/>
              <a:t>06/08/2018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A2465A7-F34A-A94F-BE4B-E3C407C9785A}" type="slidenum">
              <a:rPr lang="es-ES" smtClean="0"/>
              <a:t>‹Nº›</a:t>
            </a:fld>
            <a:endParaRPr lang="es-ES"/>
          </a:p>
        </p:txBody>
      </p:sp>
    </p:spTree>
    <p:extLst>
      <p:ext uri="{BB962C8B-B14F-4D97-AF65-F5344CB8AC3E}">
        <p14:creationId xmlns:p14="http://schemas.microsoft.com/office/powerpoint/2010/main" val="161231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ADA9A24-9F44-4FC0-A0E4-763EA81B6013}" type="datetime1">
              <a:rPr lang="es-ES" smtClean="0"/>
              <a:t>06/08/2018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A2465A7-F34A-A94F-BE4B-E3C407C9785A}" type="slidenum">
              <a:rPr lang="es-ES" smtClean="0"/>
              <a:t>‹Nº›</a:t>
            </a:fld>
            <a:endParaRPr lang="es-ES"/>
          </a:p>
        </p:txBody>
      </p:sp>
    </p:spTree>
    <p:extLst>
      <p:ext uri="{BB962C8B-B14F-4D97-AF65-F5344CB8AC3E}">
        <p14:creationId xmlns:p14="http://schemas.microsoft.com/office/powerpoint/2010/main" val="344031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05CCA1D-F130-43E6-9DA5-AF9910AE7DC2}" type="datetime1">
              <a:rPr lang="es-ES" smtClean="0"/>
              <a:t>06/08/2018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A2465A7-F34A-A94F-BE4B-E3C407C9785A}" type="slidenum">
              <a:rPr lang="es-ES" smtClean="0"/>
              <a:t>‹Nº›</a:t>
            </a:fld>
            <a:endParaRPr lang="es-ES"/>
          </a:p>
        </p:txBody>
      </p:sp>
    </p:spTree>
    <p:extLst>
      <p:ext uri="{BB962C8B-B14F-4D97-AF65-F5344CB8AC3E}">
        <p14:creationId xmlns:p14="http://schemas.microsoft.com/office/powerpoint/2010/main" val="277499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AC2DE-328C-48AF-9BED-88A2B6E626E4}" type="datetime1">
              <a:rPr lang="es-ES" smtClean="0"/>
              <a:t>06/08/2018</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465A7-F34A-A94F-BE4B-E3C407C9785A}" type="slidenum">
              <a:rPr lang="es-ES" smtClean="0"/>
              <a:t>‹Nº›</a:t>
            </a:fld>
            <a:endParaRPr lang="es-ES"/>
          </a:p>
        </p:txBody>
      </p:sp>
    </p:spTree>
    <p:extLst>
      <p:ext uri="{BB962C8B-B14F-4D97-AF65-F5344CB8AC3E}">
        <p14:creationId xmlns:p14="http://schemas.microsoft.com/office/powerpoint/2010/main" val="2163958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alasala.c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025775"/>
            <a:ext cx="7772400" cy="1470025"/>
          </a:xfrm>
        </p:spPr>
        <p:txBody>
          <a:bodyPr>
            <a:normAutofit fontScale="90000"/>
          </a:bodyPr>
          <a:lstStyle/>
          <a:p>
            <a:r>
              <a:rPr lang="es-ES" sz="6000" b="1" dirty="0">
                <a:ln w="12700">
                  <a:solidFill>
                    <a:schemeClr val="tx2">
                      <a:lumMod val="75000"/>
                    </a:schemeClr>
                  </a:solidFill>
                  <a:prstDash val="solid"/>
                </a:ln>
                <a:solidFill>
                  <a:srgbClr val="FF3300"/>
                </a:solidFill>
                <a:effectLst>
                  <a:outerShdw dist="38100" dir="2640000" algn="bl" rotWithShape="0">
                    <a:schemeClr val="tx2">
                      <a:lumMod val="75000"/>
                    </a:schemeClr>
                  </a:outerShdw>
                </a:effectLst>
              </a:rPr>
              <a:t>METODO DE MULTIPLICAR CON LOS DEDOS</a:t>
            </a:r>
          </a:p>
        </p:txBody>
      </p:sp>
      <p:sp>
        <p:nvSpPr>
          <p:cNvPr id="3" name="Subtítulo 2"/>
          <p:cNvSpPr>
            <a:spLocks noGrp="1"/>
          </p:cNvSpPr>
          <p:nvPr>
            <p:ph type="subTitle" idx="1"/>
          </p:nvPr>
        </p:nvSpPr>
        <p:spPr>
          <a:xfrm>
            <a:off x="685800" y="4495800"/>
            <a:ext cx="7979898" cy="1752600"/>
          </a:xfrm>
        </p:spPr>
        <p:txBody>
          <a:bodyPr/>
          <a:lstStyle/>
          <a:p>
            <a:r>
              <a:rPr lang="es-ES" b="1" dirty="0">
                <a:solidFill>
                  <a:srgbClr val="002060"/>
                </a:solidFill>
              </a:rPr>
              <a:t>María Eugenia Reyes Escobar</a:t>
            </a:r>
          </a:p>
          <a:p>
            <a:r>
              <a:rPr lang="es-ES" b="1" dirty="0">
                <a:solidFill>
                  <a:srgbClr val="002060"/>
                </a:solidFill>
              </a:rPr>
              <a:t>Chile</a:t>
            </a:r>
          </a:p>
        </p:txBody>
      </p:sp>
    </p:spTree>
    <p:extLst>
      <p:ext uri="{BB962C8B-B14F-4D97-AF65-F5344CB8AC3E}">
        <p14:creationId xmlns:p14="http://schemas.microsoft.com/office/powerpoint/2010/main" val="223345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8FBED4B-1030-4E92-A647-216F6E8AC298}"/>
              </a:ext>
            </a:extLst>
          </p:cNvPr>
          <p:cNvSpPr>
            <a:spLocks noGrp="1"/>
          </p:cNvSpPr>
          <p:nvPr>
            <p:ph type="title"/>
          </p:nvPr>
        </p:nvSpPr>
        <p:spPr/>
        <p:txBody>
          <a:bodyPr/>
          <a:lstStyle/>
          <a:p>
            <a:r>
              <a:rPr lang="es-GT" b="1" dirty="0">
                <a:ln>
                  <a:solidFill>
                    <a:srgbClr val="990000"/>
                  </a:solidFill>
                </a:ln>
                <a:solidFill>
                  <a:srgbClr val="FF0000"/>
                </a:solidFill>
              </a:rPr>
              <a:t>CONCLUSIONES</a:t>
            </a:r>
            <a:endParaRPr lang="es-GT" dirty="0"/>
          </a:p>
        </p:txBody>
      </p:sp>
      <p:sp>
        <p:nvSpPr>
          <p:cNvPr id="3" name="Marcador de contenido 2">
            <a:extLst>
              <a:ext uri="{FF2B5EF4-FFF2-40B4-BE49-F238E27FC236}">
                <a16:creationId xmlns="" xmlns:a16="http://schemas.microsoft.com/office/drawing/2014/main" id="{F147957F-22B6-4CC0-A5BD-4577EDDEFF2A}"/>
              </a:ext>
            </a:extLst>
          </p:cNvPr>
          <p:cNvSpPr>
            <a:spLocks noGrp="1"/>
          </p:cNvSpPr>
          <p:nvPr>
            <p:ph idx="1"/>
          </p:nvPr>
        </p:nvSpPr>
        <p:spPr/>
        <p:txBody>
          <a:bodyPr>
            <a:normAutofit fontScale="92500" lnSpcReduction="20000"/>
          </a:bodyPr>
          <a:lstStyle/>
          <a:p>
            <a:r>
              <a:rPr lang="es-ES" dirty="0"/>
              <a:t> Se considera que el eje de números y operaciones es uno de los objetivos  de las bases curriculares que se aplica cotidianamente, las tablas de multiplicar se pueden trabajar de una manera concreta con los dedos, son útiles porque se aplican realmente en todas las actividades humanas. </a:t>
            </a:r>
          </a:p>
          <a:p>
            <a:r>
              <a:rPr lang="es-ES" dirty="0"/>
              <a:t>Con esta propuesta de aplicar el método de computación con los dedos  se pretende que los estudiantes que no tienen la capacidad de retener memorísticamente las tablas.</a:t>
            </a:r>
            <a:endParaRPr lang="es-GT" dirty="0"/>
          </a:p>
        </p:txBody>
      </p:sp>
    </p:spTree>
    <p:extLst>
      <p:ext uri="{BB962C8B-B14F-4D97-AF65-F5344CB8AC3E}">
        <p14:creationId xmlns:p14="http://schemas.microsoft.com/office/powerpoint/2010/main" val="3963434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E62627-7CA5-442D-8C47-B19449F2A0C4}"/>
              </a:ext>
            </a:extLst>
          </p:cNvPr>
          <p:cNvSpPr>
            <a:spLocks noGrp="1"/>
          </p:cNvSpPr>
          <p:nvPr>
            <p:ph type="title"/>
          </p:nvPr>
        </p:nvSpPr>
        <p:spPr/>
        <p:txBody>
          <a:bodyPr>
            <a:normAutofit/>
          </a:bodyPr>
          <a:lstStyle/>
          <a:p>
            <a:pPr algn="l"/>
            <a:r>
              <a:rPr lang="es-GT" sz="6000" b="1" dirty="0">
                <a:ln>
                  <a:solidFill>
                    <a:srgbClr val="990000"/>
                  </a:solidFill>
                </a:ln>
                <a:solidFill>
                  <a:srgbClr val="FF0000"/>
                </a:solidFill>
              </a:rPr>
              <a:t>GRACIAS:</a:t>
            </a:r>
          </a:p>
        </p:txBody>
      </p:sp>
      <p:sp>
        <p:nvSpPr>
          <p:cNvPr id="3" name="Marcador de contenido 2">
            <a:extLst>
              <a:ext uri="{FF2B5EF4-FFF2-40B4-BE49-F238E27FC236}">
                <a16:creationId xmlns="" xmlns:a16="http://schemas.microsoft.com/office/drawing/2014/main" id="{727B4C4B-AAF6-4EC2-9F4E-0F87917D56D9}"/>
              </a:ext>
            </a:extLst>
          </p:cNvPr>
          <p:cNvSpPr>
            <a:spLocks noGrp="1"/>
          </p:cNvSpPr>
          <p:nvPr>
            <p:ph idx="1"/>
          </p:nvPr>
        </p:nvSpPr>
        <p:spPr>
          <a:xfrm>
            <a:off x="457199" y="1437232"/>
            <a:ext cx="8399417" cy="4826726"/>
          </a:xfrm>
        </p:spPr>
        <p:txBody>
          <a:bodyPr>
            <a:normAutofit/>
          </a:bodyPr>
          <a:lstStyle/>
          <a:p>
            <a:r>
              <a:rPr lang="es-GT" dirty="0"/>
              <a:t>Los esperamos la próxima sesión </a:t>
            </a:r>
          </a:p>
          <a:p>
            <a:r>
              <a:rPr lang="es-GT" dirty="0"/>
              <a:t>Las tablas con los dedos hasta el 99 x 99</a:t>
            </a:r>
          </a:p>
        </p:txBody>
      </p:sp>
    </p:spTree>
    <p:extLst>
      <p:ext uri="{BB962C8B-B14F-4D97-AF65-F5344CB8AC3E}">
        <p14:creationId xmlns:p14="http://schemas.microsoft.com/office/powerpoint/2010/main" val="2622944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A827D0E-57D7-4596-9C89-B5EC4B023785}"/>
              </a:ext>
            </a:extLst>
          </p:cNvPr>
          <p:cNvSpPr>
            <a:spLocks noGrp="1"/>
          </p:cNvSpPr>
          <p:nvPr>
            <p:ph type="title"/>
          </p:nvPr>
        </p:nvSpPr>
        <p:spPr/>
        <p:txBody>
          <a:bodyPr/>
          <a:lstStyle/>
          <a:p>
            <a:r>
              <a:rPr lang="es-GT" b="1" dirty="0">
                <a:ln>
                  <a:solidFill>
                    <a:srgbClr val="990000"/>
                  </a:solidFill>
                </a:ln>
                <a:solidFill>
                  <a:srgbClr val="FF0000"/>
                </a:solidFill>
              </a:rPr>
              <a:t>REFERENCIAS</a:t>
            </a:r>
            <a:endParaRPr lang="es-GT" dirty="0"/>
          </a:p>
        </p:txBody>
      </p:sp>
      <p:sp>
        <p:nvSpPr>
          <p:cNvPr id="3" name="Marcador de contenido 2">
            <a:extLst>
              <a:ext uri="{FF2B5EF4-FFF2-40B4-BE49-F238E27FC236}">
                <a16:creationId xmlns="" xmlns:a16="http://schemas.microsoft.com/office/drawing/2014/main" id="{7A650DCD-7343-4786-B597-CB2BCE1CD5D1}"/>
              </a:ext>
            </a:extLst>
          </p:cNvPr>
          <p:cNvSpPr>
            <a:spLocks noGrp="1"/>
          </p:cNvSpPr>
          <p:nvPr>
            <p:ph idx="1"/>
          </p:nvPr>
        </p:nvSpPr>
        <p:spPr/>
        <p:txBody>
          <a:bodyPr>
            <a:normAutofit fontScale="70000" lnSpcReduction="20000"/>
          </a:bodyPr>
          <a:lstStyle/>
          <a:p>
            <a:r>
              <a:rPr lang="es-ES" dirty="0"/>
              <a:t>Álvarez, E., (1997) Enseñando a Pensar Jugando. Metodología aplicable a la enseñanza de las Matemáticas. Ediciones </a:t>
            </a:r>
            <a:r>
              <a:rPr lang="es-ES" dirty="0" err="1"/>
              <a:t>Gastbert</a:t>
            </a:r>
            <a:r>
              <a:rPr lang="es-ES" dirty="0"/>
              <a:t> Ltda. Santiago de Chile.</a:t>
            </a:r>
            <a:endParaRPr lang="es-GT" dirty="0"/>
          </a:p>
          <a:p>
            <a:r>
              <a:rPr lang="es-ES" dirty="0"/>
              <a:t>Cordero, F. (2003). Lo social en el conocimiento matemático: reconstrucción de argumentos y significados. </a:t>
            </a:r>
            <a:r>
              <a:rPr lang="es-ES" i="1" dirty="0"/>
              <a:t>Centro de investigación y estudios avanzados del IPN</a:t>
            </a:r>
            <a:r>
              <a:rPr lang="es-ES" dirty="0"/>
              <a:t> , 73-78.</a:t>
            </a:r>
            <a:endParaRPr lang="es-GT" dirty="0"/>
          </a:p>
          <a:p>
            <a:r>
              <a:rPr lang="es-ES" dirty="0"/>
              <a:t>Flores Eduardo </a:t>
            </a:r>
            <a:r>
              <a:rPr lang="es-ES" u="sng" dirty="0">
                <a:hlinkClick r:id="rId2"/>
              </a:rPr>
              <a:t>http://www.alasala.cl</a:t>
            </a:r>
            <a:r>
              <a:rPr lang="es-ES" b="1" dirty="0"/>
              <a:t> </a:t>
            </a:r>
            <a:endParaRPr lang="es-GT" dirty="0"/>
          </a:p>
          <a:p>
            <a:r>
              <a:rPr lang="es-ES" dirty="0"/>
              <a:t>Ministerio de Educación (2012) Bases Curriculares. Unidad de Currículum y Evaluación. Santiago de Chile; Autor.</a:t>
            </a:r>
            <a:endParaRPr lang="es-GT" dirty="0"/>
          </a:p>
          <a:p>
            <a:r>
              <a:rPr lang="es-ES_tradnl" dirty="0"/>
              <a:t>MINEDUC. (2012). </a:t>
            </a:r>
            <a:r>
              <a:rPr lang="es-ES_tradnl" i="1" dirty="0"/>
              <a:t>Bases Curriculares de educación matemática .</a:t>
            </a:r>
            <a:r>
              <a:rPr lang="es-ES_tradnl" dirty="0"/>
              <a:t> Santiago : MINEDUC.</a:t>
            </a:r>
            <a:endParaRPr lang="es-GT" dirty="0"/>
          </a:p>
          <a:p>
            <a:r>
              <a:rPr lang="es-ES" dirty="0"/>
              <a:t>STEWART, I. </a:t>
            </a:r>
            <a:r>
              <a:rPr lang="es-ES" i="1" dirty="0"/>
              <a:t>Historia de las Matemáticas</a:t>
            </a:r>
            <a:r>
              <a:rPr lang="es-ES" dirty="0"/>
              <a:t>. Editorial Crítica, 2008. 336 páginas. ISBN 848-43-23692.</a:t>
            </a:r>
            <a:br>
              <a:rPr lang="es-ES" dirty="0"/>
            </a:br>
            <a:r>
              <a:rPr lang="es-ES" b="1" dirty="0"/>
              <a:t> </a:t>
            </a:r>
            <a:endParaRPr lang="es-GT" dirty="0"/>
          </a:p>
          <a:p>
            <a:endParaRPr lang="es-GT" dirty="0"/>
          </a:p>
        </p:txBody>
      </p:sp>
    </p:spTree>
    <p:extLst>
      <p:ext uri="{BB962C8B-B14F-4D97-AF65-F5344CB8AC3E}">
        <p14:creationId xmlns:p14="http://schemas.microsoft.com/office/powerpoint/2010/main" val="354613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1267"/>
            <a:ext cx="8229600" cy="1143000"/>
          </a:xfrm>
        </p:spPr>
        <p:txBody>
          <a:bodyPr>
            <a:normAutofit/>
          </a:bodyPr>
          <a:lstStyle/>
          <a:p>
            <a:pPr algn="l"/>
            <a:endParaRPr lang="es-ES" sz="6000" b="1" dirty="0">
              <a:ln>
                <a:solidFill>
                  <a:sysClr val="windowText" lastClr="000000"/>
                </a:solidFill>
              </a:ln>
              <a:solidFill>
                <a:srgbClr val="FF0000"/>
              </a:solidFill>
            </a:endParaRPr>
          </a:p>
        </p:txBody>
      </p:sp>
      <p:sp>
        <p:nvSpPr>
          <p:cNvPr id="3" name="Marcador de contenido 2"/>
          <p:cNvSpPr>
            <a:spLocks noGrp="1"/>
          </p:cNvSpPr>
          <p:nvPr>
            <p:ph idx="1"/>
          </p:nvPr>
        </p:nvSpPr>
        <p:spPr>
          <a:xfrm>
            <a:off x="457200" y="1600201"/>
            <a:ext cx="8229600" cy="4786532"/>
          </a:xfrm>
        </p:spPr>
        <p:txBody>
          <a:bodyPr>
            <a:normAutofit/>
          </a:bodyPr>
          <a:lstStyle/>
          <a:p>
            <a:r>
              <a:rPr lang="es-ES" b="1" dirty="0"/>
              <a:t>Bienvenida</a:t>
            </a:r>
          </a:p>
          <a:p>
            <a:r>
              <a:rPr lang="es-ES" b="1" dirty="0"/>
              <a:t>Presentación</a:t>
            </a:r>
          </a:p>
          <a:p>
            <a:r>
              <a:rPr lang="es-ES" b="1" dirty="0"/>
              <a:t>Trabajo individual</a:t>
            </a:r>
          </a:p>
          <a:p>
            <a:r>
              <a:rPr lang="es-ES" b="1" dirty="0"/>
              <a:t>Trabajo grupal</a:t>
            </a:r>
          </a:p>
          <a:p>
            <a:r>
              <a:rPr lang="es-ES" b="1" dirty="0"/>
              <a:t>Reflexión pedagógica</a:t>
            </a:r>
          </a:p>
          <a:p>
            <a:endParaRPr lang="es-ES" dirty="0"/>
          </a:p>
          <a:p>
            <a:endParaRPr lang="es-ES" dirty="0"/>
          </a:p>
          <a:p>
            <a:endParaRPr lang="es-ES" dirty="0"/>
          </a:p>
          <a:p>
            <a:endParaRPr lang="es-ES" dirty="0"/>
          </a:p>
        </p:txBody>
      </p:sp>
    </p:spTree>
    <p:extLst>
      <p:ext uri="{BB962C8B-B14F-4D97-AF65-F5344CB8AC3E}">
        <p14:creationId xmlns:p14="http://schemas.microsoft.com/office/powerpoint/2010/main" val="1157729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6D8C2A7-7C36-4341-AD9D-B9964ABE5FA2}"/>
              </a:ext>
            </a:extLst>
          </p:cNvPr>
          <p:cNvSpPr>
            <a:spLocks noGrp="1"/>
          </p:cNvSpPr>
          <p:nvPr>
            <p:ph type="title"/>
          </p:nvPr>
        </p:nvSpPr>
        <p:spPr/>
        <p:txBody>
          <a:bodyPr>
            <a:normAutofit/>
          </a:bodyPr>
          <a:lstStyle/>
          <a:p>
            <a:r>
              <a:rPr lang="es-GT" sz="4800" b="1" dirty="0">
                <a:ln>
                  <a:solidFill>
                    <a:srgbClr val="990000"/>
                  </a:solidFill>
                </a:ln>
                <a:solidFill>
                  <a:srgbClr val="FF0000"/>
                </a:solidFill>
              </a:rPr>
              <a:t>INTRODUCCIÓN</a:t>
            </a:r>
            <a:endParaRPr lang="es-GT" sz="4800" dirty="0"/>
          </a:p>
        </p:txBody>
      </p:sp>
      <p:graphicFrame>
        <p:nvGraphicFramePr>
          <p:cNvPr id="4" name="Marcador de contenido 3">
            <a:extLst>
              <a:ext uri="{FF2B5EF4-FFF2-40B4-BE49-F238E27FC236}">
                <a16:creationId xmlns="" xmlns:a16="http://schemas.microsoft.com/office/drawing/2014/main" id="{0DF8AC9E-234F-4EB7-83F5-F7EB6955AD0B}"/>
              </a:ext>
            </a:extLst>
          </p:cNvPr>
          <p:cNvGraphicFramePr>
            <a:graphicFrameLocks noGrp="1"/>
          </p:cNvGraphicFramePr>
          <p:nvPr>
            <p:ph idx="1"/>
            <p:extLst>
              <p:ext uri="{D42A27DB-BD31-4B8C-83A1-F6EECF244321}">
                <p14:modId xmlns:p14="http://schemas.microsoft.com/office/powerpoint/2010/main" val="284139007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3929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1265235-8642-4AF5-9F80-37B684DD0DEC}"/>
              </a:ext>
            </a:extLst>
          </p:cNvPr>
          <p:cNvSpPr>
            <a:spLocks noGrp="1"/>
          </p:cNvSpPr>
          <p:nvPr>
            <p:ph type="title"/>
          </p:nvPr>
        </p:nvSpPr>
        <p:spPr/>
        <p:txBody>
          <a:bodyPr/>
          <a:lstStyle/>
          <a:p>
            <a:r>
              <a:rPr lang="es-GT" b="1" dirty="0">
                <a:ln>
                  <a:solidFill>
                    <a:srgbClr val="990000"/>
                  </a:solidFill>
                </a:ln>
                <a:solidFill>
                  <a:srgbClr val="FF0000"/>
                </a:solidFill>
              </a:rPr>
              <a:t>MARCO TEÓRICO</a:t>
            </a:r>
            <a:endParaRPr lang="es-GT" dirty="0"/>
          </a:p>
        </p:txBody>
      </p:sp>
      <p:graphicFrame>
        <p:nvGraphicFramePr>
          <p:cNvPr id="4" name="Marcador de contenido 3">
            <a:extLst>
              <a:ext uri="{FF2B5EF4-FFF2-40B4-BE49-F238E27FC236}">
                <a16:creationId xmlns="" xmlns:a16="http://schemas.microsoft.com/office/drawing/2014/main" id="{45DFC866-BFCD-4CF9-82CE-5BF1CC87A0A4}"/>
              </a:ext>
            </a:extLst>
          </p:cNvPr>
          <p:cNvGraphicFramePr>
            <a:graphicFrameLocks noGrp="1"/>
          </p:cNvGraphicFramePr>
          <p:nvPr>
            <p:ph idx="1"/>
            <p:extLst>
              <p:ext uri="{D42A27DB-BD31-4B8C-83A1-F6EECF244321}">
                <p14:modId xmlns:p14="http://schemas.microsoft.com/office/powerpoint/2010/main" val="24640220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4811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F327DE3-D068-48DC-A62E-F42957D46C47}"/>
              </a:ext>
            </a:extLst>
          </p:cNvPr>
          <p:cNvSpPr>
            <a:spLocks noGrp="1"/>
          </p:cNvSpPr>
          <p:nvPr>
            <p:ph type="title"/>
          </p:nvPr>
        </p:nvSpPr>
        <p:spPr>
          <a:xfrm>
            <a:off x="371790" y="972681"/>
            <a:ext cx="3263706" cy="2272030"/>
          </a:xfrm>
        </p:spPr>
        <p:txBody>
          <a:bodyPr>
            <a:normAutofit fontScale="90000"/>
          </a:bodyPr>
          <a:lstStyle/>
          <a:p>
            <a:pPr algn="l"/>
            <a:r>
              <a:rPr lang="es-GT" sz="4800" b="1" dirty="0">
                <a:ln>
                  <a:solidFill>
                    <a:srgbClr val="990000"/>
                  </a:solidFill>
                </a:ln>
                <a:solidFill>
                  <a:srgbClr val="FF0000"/>
                </a:solidFill>
              </a:rPr>
              <a:t>VALORES </a:t>
            </a:r>
            <a:br>
              <a:rPr lang="es-GT" sz="4800" b="1" dirty="0">
                <a:ln>
                  <a:solidFill>
                    <a:srgbClr val="990000"/>
                  </a:solidFill>
                </a:ln>
                <a:solidFill>
                  <a:srgbClr val="FF0000"/>
                </a:solidFill>
              </a:rPr>
            </a:br>
            <a:r>
              <a:rPr lang="es-GT" sz="4800" b="1" dirty="0">
                <a:ln>
                  <a:solidFill>
                    <a:srgbClr val="990000"/>
                  </a:solidFill>
                </a:ln>
                <a:solidFill>
                  <a:srgbClr val="FF0000"/>
                </a:solidFill>
              </a:rPr>
              <a:t/>
            </a:r>
            <a:br>
              <a:rPr lang="es-GT" sz="4800" b="1" dirty="0">
                <a:ln>
                  <a:solidFill>
                    <a:srgbClr val="990000"/>
                  </a:solidFill>
                </a:ln>
                <a:solidFill>
                  <a:srgbClr val="FF0000"/>
                </a:solidFill>
              </a:rPr>
            </a:br>
            <a:r>
              <a:rPr lang="es-GT" sz="4800" b="1" dirty="0">
                <a:ln>
                  <a:solidFill>
                    <a:srgbClr val="990000"/>
                  </a:solidFill>
                </a:ln>
                <a:solidFill>
                  <a:srgbClr val="FF0000"/>
                </a:solidFill>
              </a:rPr>
              <a:t/>
            </a:r>
            <a:br>
              <a:rPr lang="es-GT" sz="4800" b="1" dirty="0">
                <a:ln>
                  <a:solidFill>
                    <a:srgbClr val="990000"/>
                  </a:solidFill>
                </a:ln>
                <a:solidFill>
                  <a:srgbClr val="FF0000"/>
                </a:solidFill>
              </a:rPr>
            </a:br>
            <a:endParaRPr lang="es-GT" sz="4800" b="1" dirty="0">
              <a:ln>
                <a:solidFill>
                  <a:srgbClr val="990000"/>
                </a:solidFill>
              </a:ln>
              <a:solidFill>
                <a:srgbClr val="FF0000"/>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2318200005"/>
              </p:ext>
            </p:extLst>
          </p:nvPr>
        </p:nvGraphicFramePr>
        <p:xfrm>
          <a:off x="1107531" y="2638699"/>
          <a:ext cx="6534240" cy="3239586"/>
        </p:xfrm>
        <a:graphic>
          <a:graphicData uri="http://schemas.openxmlformats.org/drawingml/2006/table">
            <a:tbl>
              <a:tblPr firstRow="1" firstCol="1" bandRow="1">
                <a:tableStyleId>{5C22544A-7EE6-4342-B048-85BDC9FD1C3A}</a:tableStyleId>
              </a:tblPr>
              <a:tblGrid>
                <a:gridCol w="3267120"/>
                <a:gridCol w="3267120"/>
              </a:tblGrid>
              <a:tr h="539931">
                <a:tc>
                  <a:txBody>
                    <a:bodyPr/>
                    <a:lstStyle/>
                    <a:p>
                      <a:pPr marL="228600" algn="just"/>
                      <a:r>
                        <a:rPr lang="es-ES" sz="2000" dirty="0">
                          <a:effectLst/>
                        </a:rPr>
                        <a:t>Número asignado</a:t>
                      </a:r>
                      <a:endParaRPr lang="es-CL" sz="2000" dirty="0">
                        <a:effectLst/>
                        <a:latin typeface="Times New Roman"/>
                        <a:ea typeface="Calibri"/>
                      </a:endParaRPr>
                    </a:p>
                  </a:txBody>
                  <a:tcPr marL="68580" marR="68580" marT="0" marB="0"/>
                </a:tc>
                <a:tc>
                  <a:txBody>
                    <a:bodyPr/>
                    <a:lstStyle/>
                    <a:p>
                      <a:pPr marL="228600" algn="just"/>
                      <a:r>
                        <a:rPr lang="es-ES" sz="2000">
                          <a:effectLst/>
                        </a:rPr>
                        <a:t>Nombre del dedo</a:t>
                      </a:r>
                      <a:endParaRPr lang="es-CL" sz="2000">
                        <a:effectLst/>
                        <a:latin typeface="Times New Roman"/>
                        <a:ea typeface="Calibri"/>
                      </a:endParaRPr>
                    </a:p>
                  </a:txBody>
                  <a:tcPr marL="68580" marR="68580" marT="0" marB="0"/>
                </a:tc>
              </a:tr>
              <a:tr h="539931">
                <a:tc>
                  <a:txBody>
                    <a:bodyPr/>
                    <a:lstStyle/>
                    <a:p>
                      <a:pPr marL="228600" algn="just"/>
                      <a:r>
                        <a:rPr lang="es-ES" sz="2000">
                          <a:effectLst/>
                        </a:rPr>
                        <a:t>Seis</a:t>
                      </a:r>
                      <a:endParaRPr lang="es-CL" sz="2000">
                        <a:effectLst/>
                        <a:latin typeface="Times New Roman"/>
                        <a:ea typeface="Calibri"/>
                      </a:endParaRPr>
                    </a:p>
                  </a:txBody>
                  <a:tcPr marL="68580" marR="68580" marT="0" marB="0"/>
                </a:tc>
                <a:tc>
                  <a:txBody>
                    <a:bodyPr/>
                    <a:lstStyle/>
                    <a:p>
                      <a:pPr marL="228600" algn="just"/>
                      <a:r>
                        <a:rPr lang="es-ES" sz="2000">
                          <a:effectLst/>
                        </a:rPr>
                        <a:t>Pulgar</a:t>
                      </a:r>
                      <a:endParaRPr lang="es-CL" sz="2000">
                        <a:effectLst/>
                        <a:latin typeface="Times New Roman"/>
                        <a:ea typeface="Calibri"/>
                      </a:endParaRPr>
                    </a:p>
                  </a:txBody>
                  <a:tcPr marL="68580" marR="68580" marT="0" marB="0"/>
                </a:tc>
              </a:tr>
              <a:tr h="539931">
                <a:tc>
                  <a:txBody>
                    <a:bodyPr/>
                    <a:lstStyle/>
                    <a:p>
                      <a:pPr marL="228600" algn="just"/>
                      <a:r>
                        <a:rPr lang="es-ES" sz="2000">
                          <a:effectLst/>
                        </a:rPr>
                        <a:t>Siete</a:t>
                      </a:r>
                      <a:endParaRPr lang="es-CL" sz="2000">
                        <a:effectLst/>
                        <a:latin typeface="Times New Roman"/>
                        <a:ea typeface="Calibri"/>
                      </a:endParaRPr>
                    </a:p>
                  </a:txBody>
                  <a:tcPr marL="68580" marR="68580" marT="0" marB="0"/>
                </a:tc>
                <a:tc>
                  <a:txBody>
                    <a:bodyPr/>
                    <a:lstStyle/>
                    <a:p>
                      <a:pPr marL="228600" algn="just"/>
                      <a:r>
                        <a:rPr lang="es-ES" sz="2000">
                          <a:effectLst/>
                        </a:rPr>
                        <a:t>Índice</a:t>
                      </a:r>
                      <a:endParaRPr lang="es-CL" sz="2000">
                        <a:effectLst/>
                        <a:latin typeface="Times New Roman"/>
                        <a:ea typeface="Calibri"/>
                      </a:endParaRPr>
                    </a:p>
                  </a:txBody>
                  <a:tcPr marL="68580" marR="68580" marT="0" marB="0"/>
                </a:tc>
              </a:tr>
              <a:tr h="539931">
                <a:tc>
                  <a:txBody>
                    <a:bodyPr/>
                    <a:lstStyle/>
                    <a:p>
                      <a:pPr marL="228600" algn="just"/>
                      <a:r>
                        <a:rPr lang="es-ES" sz="2000">
                          <a:effectLst/>
                        </a:rPr>
                        <a:t>Ocho</a:t>
                      </a:r>
                      <a:endParaRPr lang="es-CL" sz="2000">
                        <a:effectLst/>
                        <a:latin typeface="Times New Roman"/>
                        <a:ea typeface="Calibri"/>
                      </a:endParaRPr>
                    </a:p>
                  </a:txBody>
                  <a:tcPr marL="68580" marR="68580" marT="0" marB="0"/>
                </a:tc>
                <a:tc>
                  <a:txBody>
                    <a:bodyPr/>
                    <a:lstStyle/>
                    <a:p>
                      <a:pPr marL="228600" algn="just"/>
                      <a:r>
                        <a:rPr lang="es-ES" sz="2000">
                          <a:effectLst/>
                        </a:rPr>
                        <a:t>Mayor</a:t>
                      </a:r>
                      <a:endParaRPr lang="es-CL" sz="2000">
                        <a:effectLst/>
                        <a:latin typeface="Times New Roman"/>
                        <a:ea typeface="Calibri"/>
                      </a:endParaRPr>
                    </a:p>
                  </a:txBody>
                  <a:tcPr marL="68580" marR="68580" marT="0" marB="0"/>
                </a:tc>
              </a:tr>
              <a:tr h="539931">
                <a:tc>
                  <a:txBody>
                    <a:bodyPr/>
                    <a:lstStyle/>
                    <a:p>
                      <a:pPr marL="228600" algn="just"/>
                      <a:r>
                        <a:rPr lang="es-ES" sz="2000">
                          <a:effectLst/>
                        </a:rPr>
                        <a:t>Nueve</a:t>
                      </a:r>
                      <a:endParaRPr lang="es-CL" sz="2000">
                        <a:effectLst/>
                        <a:latin typeface="Times New Roman"/>
                        <a:ea typeface="Calibri"/>
                      </a:endParaRPr>
                    </a:p>
                  </a:txBody>
                  <a:tcPr marL="68580" marR="68580" marT="0" marB="0"/>
                </a:tc>
                <a:tc>
                  <a:txBody>
                    <a:bodyPr/>
                    <a:lstStyle/>
                    <a:p>
                      <a:pPr marL="228600" algn="just"/>
                      <a:r>
                        <a:rPr lang="es-ES" sz="2000">
                          <a:effectLst/>
                        </a:rPr>
                        <a:t>Anular</a:t>
                      </a:r>
                      <a:endParaRPr lang="es-CL" sz="2000">
                        <a:effectLst/>
                        <a:latin typeface="Times New Roman"/>
                        <a:ea typeface="Calibri"/>
                      </a:endParaRPr>
                    </a:p>
                  </a:txBody>
                  <a:tcPr marL="68580" marR="68580" marT="0" marB="0"/>
                </a:tc>
              </a:tr>
              <a:tr h="539931">
                <a:tc>
                  <a:txBody>
                    <a:bodyPr/>
                    <a:lstStyle/>
                    <a:p>
                      <a:pPr marL="228600" algn="just"/>
                      <a:r>
                        <a:rPr lang="es-ES" sz="2000">
                          <a:effectLst/>
                        </a:rPr>
                        <a:t>Diez</a:t>
                      </a:r>
                      <a:endParaRPr lang="es-CL" sz="2000">
                        <a:effectLst/>
                        <a:latin typeface="Times New Roman"/>
                        <a:ea typeface="Calibri"/>
                      </a:endParaRPr>
                    </a:p>
                  </a:txBody>
                  <a:tcPr marL="68580" marR="68580" marT="0" marB="0"/>
                </a:tc>
                <a:tc>
                  <a:txBody>
                    <a:bodyPr/>
                    <a:lstStyle/>
                    <a:p>
                      <a:pPr marL="228600" algn="just"/>
                      <a:r>
                        <a:rPr lang="es-ES" sz="2000" dirty="0">
                          <a:effectLst/>
                        </a:rPr>
                        <a:t>Meñique</a:t>
                      </a:r>
                      <a:endParaRPr lang="es-CL" sz="2000" dirty="0">
                        <a:effectLst/>
                        <a:latin typeface="Times New Roman"/>
                        <a:ea typeface="Calibri"/>
                      </a:endParaRPr>
                    </a:p>
                  </a:txBody>
                  <a:tcPr marL="68580" marR="68580" marT="0" marB="0"/>
                </a:tc>
              </a:tr>
            </a:tbl>
          </a:graphicData>
        </a:graphic>
      </p:graphicFrame>
    </p:spTree>
    <p:extLst>
      <p:ext uri="{BB962C8B-B14F-4D97-AF65-F5344CB8AC3E}">
        <p14:creationId xmlns:p14="http://schemas.microsoft.com/office/powerpoint/2010/main" val="85402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7DDDE0C-9857-467A-B856-63F78B99D7AF}"/>
              </a:ext>
            </a:extLst>
          </p:cNvPr>
          <p:cNvSpPr>
            <a:spLocks noGrp="1"/>
          </p:cNvSpPr>
          <p:nvPr>
            <p:ph type="title"/>
          </p:nvPr>
        </p:nvSpPr>
        <p:spPr/>
        <p:txBody>
          <a:bodyPr/>
          <a:lstStyle/>
          <a:p>
            <a:endParaRPr lang="es-GT"/>
          </a:p>
        </p:txBody>
      </p:sp>
      <p:pic>
        <p:nvPicPr>
          <p:cNvPr id="4" name="Marcador de contenido 3" descr="C:\Users\Cristian\Desktop\tabla imagen.jpg">
            <a:extLst>
              <a:ext uri="{FF2B5EF4-FFF2-40B4-BE49-F238E27FC236}">
                <a16:creationId xmlns="" xmlns:a16="http://schemas.microsoft.com/office/drawing/2014/main" id="{944D15B8-F00A-4E85-9A35-6F93B8208D74}"/>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66426" y="2180492"/>
            <a:ext cx="5050300" cy="3376246"/>
          </a:xfrm>
          <a:prstGeom prst="rect">
            <a:avLst/>
          </a:prstGeom>
          <a:noFill/>
          <a:ln>
            <a:noFill/>
          </a:ln>
        </p:spPr>
      </p:pic>
    </p:spTree>
    <p:extLst>
      <p:ext uri="{BB962C8B-B14F-4D97-AF65-F5344CB8AC3E}">
        <p14:creationId xmlns:p14="http://schemas.microsoft.com/office/powerpoint/2010/main" val="2302760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170BE1F-A73E-45B6-93F6-63156CCC2540}"/>
              </a:ext>
            </a:extLst>
          </p:cNvPr>
          <p:cNvSpPr>
            <a:spLocks noGrp="1"/>
          </p:cNvSpPr>
          <p:nvPr>
            <p:ph type="title"/>
          </p:nvPr>
        </p:nvSpPr>
        <p:spPr/>
        <p:txBody>
          <a:bodyPr>
            <a:normAutofit fontScale="90000"/>
          </a:bodyPr>
          <a:lstStyle/>
          <a:p>
            <a:r>
              <a:rPr lang="es-ES" b="1" dirty="0"/>
              <a:t/>
            </a:r>
            <a:br>
              <a:rPr lang="es-ES" b="1" dirty="0"/>
            </a:br>
            <a:r>
              <a:rPr lang="es-ES" b="1" dirty="0"/>
              <a:t/>
            </a:r>
            <a:br>
              <a:rPr lang="es-ES" b="1" dirty="0"/>
            </a:br>
            <a:r>
              <a:rPr lang="es-GT" b="1" dirty="0">
                <a:ln>
                  <a:solidFill>
                    <a:srgbClr val="990000"/>
                  </a:solidFill>
                </a:ln>
                <a:solidFill>
                  <a:srgbClr val="FF0000"/>
                </a:solidFill>
              </a:rPr>
              <a:t>PROPUESTA  DE ENSEÑANZA</a:t>
            </a:r>
            <a:r>
              <a:rPr lang="es-GT" dirty="0"/>
              <a:t/>
            </a:r>
            <a:br>
              <a:rPr lang="es-GT" dirty="0"/>
            </a:br>
            <a:endParaRPr lang="es-GT" dirty="0"/>
          </a:p>
        </p:txBody>
      </p:sp>
      <p:graphicFrame>
        <p:nvGraphicFramePr>
          <p:cNvPr id="4" name="Marcador de contenido 3">
            <a:extLst>
              <a:ext uri="{FF2B5EF4-FFF2-40B4-BE49-F238E27FC236}">
                <a16:creationId xmlns="" xmlns:a16="http://schemas.microsoft.com/office/drawing/2014/main" id="{11BBFDF3-2E71-4A5A-BFD0-6AC36458B569}"/>
              </a:ext>
            </a:extLst>
          </p:cNvPr>
          <p:cNvGraphicFramePr>
            <a:graphicFrameLocks noGrp="1"/>
          </p:cNvGraphicFramePr>
          <p:nvPr>
            <p:ph idx="1"/>
            <p:extLst>
              <p:ext uri="{D42A27DB-BD31-4B8C-83A1-F6EECF244321}">
                <p14:modId xmlns:p14="http://schemas.microsoft.com/office/powerpoint/2010/main" val="12920913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67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82D9261-7CFC-412A-954B-00F605EEB464}"/>
              </a:ext>
            </a:extLst>
          </p:cNvPr>
          <p:cNvSpPr>
            <a:spLocks noGrp="1"/>
          </p:cNvSpPr>
          <p:nvPr>
            <p:ph type="title"/>
          </p:nvPr>
        </p:nvSpPr>
        <p:spPr>
          <a:xfrm>
            <a:off x="585536" y="1285291"/>
            <a:ext cx="8229600" cy="1143000"/>
          </a:xfrm>
        </p:spPr>
        <p:txBody>
          <a:bodyPr>
            <a:normAutofit fontScale="90000"/>
          </a:bodyPr>
          <a:lstStyle/>
          <a:p>
            <a:pPr algn="l"/>
            <a:r>
              <a:rPr lang="es-GT" sz="6000" b="1" dirty="0">
                <a:ln>
                  <a:solidFill>
                    <a:srgbClr val="990000"/>
                  </a:solidFill>
                </a:ln>
                <a:solidFill>
                  <a:srgbClr val="FF0000"/>
                </a:solidFill>
              </a:rPr>
              <a:t>Practiquemos…</a:t>
            </a:r>
            <a:br>
              <a:rPr lang="es-GT" sz="6000" b="1" dirty="0">
                <a:ln>
                  <a:solidFill>
                    <a:srgbClr val="990000"/>
                  </a:solidFill>
                </a:ln>
                <a:solidFill>
                  <a:srgbClr val="FF0000"/>
                </a:solidFill>
              </a:rPr>
            </a:br>
            <a:endParaRPr lang="es-GT" sz="6000" b="1" dirty="0">
              <a:ln>
                <a:solidFill>
                  <a:srgbClr val="990000"/>
                </a:solidFill>
              </a:ln>
              <a:solidFill>
                <a:srgbClr val="FF0000"/>
              </a:solidFill>
            </a:endParaRPr>
          </a:p>
        </p:txBody>
      </p:sp>
      <p:sp>
        <p:nvSpPr>
          <p:cNvPr id="3" name="Marcador de contenido 2">
            <a:extLst>
              <a:ext uri="{FF2B5EF4-FFF2-40B4-BE49-F238E27FC236}">
                <a16:creationId xmlns="" xmlns:a16="http://schemas.microsoft.com/office/drawing/2014/main" id="{FF578253-E6FD-4423-8897-F986949D850B}"/>
              </a:ext>
            </a:extLst>
          </p:cNvPr>
          <p:cNvSpPr>
            <a:spLocks noGrp="1"/>
          </p:cNvSpPr>
          <p:nvPr>
            <p:ph idx="1"/>
          </p:nvPr>
        </p:nvSpPr>
        <p:spPr>
          <a:xfrm>
            <a:off x="737936" y="2561681"/>
            <a:ext cx="8229600" cy="4525963"/>
          </a:xfrm>
        </p:spPr>
        <p:txBody>
          <a:bodyPr>
            <a:normAutofit/>
          </a:bodyPr>
          <a:lstStyle/>
          <a:p>
            <a:pPr marL="0" indent="0" algn="ctr">
              <a:buNone/>
            </a:pPr>
            <a:endParaRPr lang="es-GT" sz="6000" b="1" dirty="0" smtClean="0">
              <a:solidFill>
                <a:srgbClr val="0070C0"/>
              </a:solidFill>
            </a:endParaRPr>
          </a:p>
          <a:p>
            <a:pPr marL="0" indent="0" algn="ctr">
              <a:buNone/>
            </a:pPr>
            <a:r>
              <a:rPr lang="es-GT" sz="6000" b="1" dirty="0" smtClean="0">
                <a:solidFill>
                  <a:srgbClr val="0070C0"/>
                </a:solidFill>
              </a:rPr>
              <a:t>7 </a:t>
            </a:r>
            <a:r>
              <a:rPr lang="es-GT" sz="6000" b="1" dirty="0">
                <a:solidFill>
                  <a:srgbClr val="0070C0"/>
                </a:solidFill>
              </a:rPr>
              <a:t>X 7 =  4 </a:t>
            </a:r>
            <a:r>
              <a:rPr lang="es-GT" sz="6000" b="1" dirty="0" smtClean="0">
                <a:solidFill>
                  <a:srgbClr val="0070C0"/>
                </a:solidFill>
              </a:rPr>
              <a:t> dedos son 40</a:t>
            </a:r>
            <a:endParaRPr lang="es-GT" sz="6000" b="1" dirty="0">
              <a:solidFill>
                <a:srgbClr val="0070C0"/>
              </a:solidFill>
            </a:endParaRPr>
          </a:p>
          <a:p>
            <a:pPr marL="0" indent="0" algn="ctr">
              <a:buNone/>
            </a:pPr>
            <a:r>
              <a:rPr lang="es-GT" sz="6000" b="1" dirty="0">
                <a:solidFill>
                  <a:srgbClr val="0070C0"/>
                </a:solidFill>
              </a:rPr>
              <a:t>3X3 UNIDADES</a:t>
            </a:r>
          </a:p>
          <a:p>
            <a:pPr marL="0" indent="0" algn="ctr">
              <a:buNone/>
            </a:pPr>
            <a:r>
              <a:rPr lang="es-GT" sz="6000" b="1" dirty="0">
                <a:solidFill>
                  <a:srgbClr val="0070C0"/>
                </a:solidFill>
              </a:rPr>
              <a:t>40 + 9 = 49</a:t>
            </a:r>
          </a:p>
        </p:txBody>
      </p:sp>
      <p:pic>
        <p:nvPicPr>
          <p:cNvPr id="4" name="3 Imagen" descr="C:\Users\Cristian\Desktop\Redipe\7x7 (2).jpg"/>
          <p:cNvPicPr/>
          <p:nvPr/>
        </p:nvPicPr>
        <p:blipFill>
          <a:blip r:embed="rId2">
            <a:extLst>
              <a:ext uri="{28A0092B-C50C-407E-A947-70E740481C1C}">
                <a14:useLocalDpi xmlns:a14="http://schemas.microsoft.com/office/drawing/2010/main" val="0"/>
              </a:ext>
            </a:extLst>
          </a:blip>
          <a:srcRect/>
          <a:stretch>
            <a:fillRect/>
          </a:stretch>
        </p:blipFill>
        <p:spPr bwMode="auto">
          <a:xfrm>
            <a:off x="5485311" y="1575526"/>
            <a:ext cx="2961640" cy="1972310"/>
          </a:xfrm>
          <a:prstGeom prst="rect">
            <a:avLst/>
          </a:prstGeom>
          <a:noFill/>
          <a:ln>
            <a:noFill/>
          </a:ln>
        </p:spPr>
      </p:pic>
      <p:graphicFrame>
        <p:nvGraphicFramePr>
          <p:cNvPr id="5" name="4 Tabla"/>
          <p:cNvGraphicFramePr>
            <a:graphicFrameLocks noGrp="1"/>
          </p:cNvGraphicFramePr>
          <p:nvPr>
            <p:extLst>
              <p:ext uri="{D42A27DB-BD31-4B8C-83A1-F6EECF244321}">
                <p14:modId xmlns:p14="http://schemas.microsoft.com/office/powerpoint/2010/main" val="1934291839"/>
              </p:ext>
            </p:extLst>
          </p:nvPr>
        </p:nvGraphicFramePr>
        <p:xfrm>
          <a:off x="585536" y="2561681"/>
          <a:ext cx="4789170" cy="834662"/>
        </p:xfrm>
        <a:graphic>
          <a:graphicData uri="http://schemas.openxmlformats.org/drawingml/2006/table">
            <a:tbl>
              <a:tblPr firstRow="1" firstCol="1" bandRow="1">
                <a:tableStyleId>{5C22544A-7EE6-4342-B048-85BDC9FD1C3A}</a:tableStyleId>
              </a:tblPr>
              <a:tblGrid>
                <a:gridCol w="1596390"/>
                <a:gridCol w="1596390"/>
                <a:gridCol w="1596390"/>
              </a:tblGrid>
              <a:tr h="420132">
                <a:tc>
                  <a:txBody>
                    <a:bodyPr/>
                    <a:lstStyle/>
                    <a:p>
                      <a:pPr algn="ctr">
                        <a:spcAft>
                          <a:spcPts val="0"/>
                        </a:spcAft>
                      </a:pPr>
                      <a:r>
                        <a:rPr lang="es-ES" sz="1000" dirty="0" err="1">
                          <a:effectLst/>
                        </a:rPr>
                        <a:t>Semidecenas</a:t>
                      </a:r>
                      <a:endParaRPr lang="es-CL" sz="1100" dirty="0">
                        <a:effectLst/>
                        <a:latin typeface="Times New Roman"/>
                        <a:ea typeface="Calibri"/>
                      </a:endParaRPr>
                    </a:p>
                  </a:txBody>
                  <a:tcPr marL="53975" marR="53975" marT="17780" marB="17780" anchor="ctr"/>
                </a:tc>
                <a:tc>
                  <a:txBody>
                    <a:bodyPr/>
                    <a:lstStyle/>
                    <a:p>
                      <a:pPr algn="ctr">
                        <a:spcAft>
                          <a:spcPts val="0"/>
                        </a:spcAft>
                      </a:pPr>
                      <a:r>
                        <a:rPr lang="es-ES" sz="1000">
                          <a:effectLst/>
                        </a:rPr>
                        <a:t>Valor de los Dedos</a:t>
                      </a:r>
                      <a:endParaRPr lang="es-CL" sz="1100">
                        <a:effectLst/>
                        <a:latin typeface="Times New Roman"/>
                        <a:ea typeface="Calibri"/>
                      </a:endParaRPr>
                    </a:p>
                  </a:txBody>
                  <a:tcPr marL="53975" marR="53975" marT="17780" marB="17780" anchor="ctr"/>
                </a:tc>
                <a:tc>
                  <a:txBody>
                    <a:bodyPr/>
                    <a:lstStyle/>
                    <a:p>
                      <a:pPr algn="ctr">
                        <a:spcAft>
                          <a:spcPts val="0"/>
                        </a:spcAft>
                      </a:pPr>
                      <a:r>
                        <a:rPr lang="es-ES" sz="1000">
                          <a:effectLst/>
                        </a:rPr>
                        <a:t>Constante Aditiva</a:t>
                      </a:r>
                      <a:endParaRPr lang="es-CL" sz="1100">
                        <a:effectLst/>
                        <a:latin typeface="Times New Roman"/>
                        <a:ea typeface="Calibri"/>
                      </a:endParaRPr>
                    </a:p>
                  </a:txBody>
                  <a:tcPr marL="53975" marR="53975" marT="17780" marB="17780" anchor="ctr"/>
                </a:tc>
              </a:tr>
              <a:tr h="414530">
                <a:tc>
                  <a:txBody>
                    <a:bodyPr/>
                    <a:lstStyle/>
                    <a:p>
                      <a:pPr algn="l">
                        <a:spcAft>
                          <a:spcPts val="0"/>
                        </a:spcAft>
                      </a:pPr>
                      <a:r>
                        <a:rPr lang="es-ES" sz="1000">
                          <a:effectLst/>
                        </a:rPr>
                        <a:t>Seis al Diez</a:t>
                      </a:r>
                      <a:endParaRPr lang="es-CL" sz="1100">
                        <a:effectLst/>
                        <a:latin typeface="Times New Roman"/>
                        <a:ea typeface="Calibri"/>
                      </a:endParaRPr>
                    </a:p>
                  </a:txBody>
                  <a:tcPr marL="53975" marR="53975" marT="17780" marB="17780" anchor="ctr"/>
                </a:tc>
                <a:tc>
                  <a:txBody>
                    <a:bodyPr/>
                    <a:lstStyle/>
                    <a:p>
                      <a:pPr algn="ctr">
                        <a:spcAft>
                          <a:spcPts val="0"/>
                        </a:spcAft>
                      </a:pPr>
                      <a:r>
                        <a:rPr lang="es-ES" sz="1000">
                          <a:effectLst/>
                        </a:rPr>
                        <a:t>10</a:t>
                      </a:r>
                      <a:endParaRPr lang="es-CL" sz="1100">
                        <a:effectLst/>
                        <a:latin typeface="Times New Roman"/>
                        <a:ea typeface="Calibri"/>
                      </a:endParaRPr>
                    </a:p>
                  </a:txBody>
                  <a:tcPr marL="53975" marR="53975" marT="17780" marB="17780" anchor="ctr"/>
                </a:tc>
                <a:tc>
                  <a:txBody>
                    <a:bodyPr/>
                    <a:lstStyle/>
                    <a:p>
                      <a:pPr algn="ctr">
                        <a:spcAft>
                          <a:spcPts val="0"/>
                        </a:spcAft>
                      </a:pPr>
                      <a:r>
                        <a:rPr lang="es-ES" sz="1000" dirty="0">
                          <a:effectLst/>
                        </a:rPr>
                        <a:t>0</a:t>
                      </a:r>
                      <a:endParaRPr lang="es-CL" sz="1100" dirty="0">
                        <a:effectLst/>
                        <a:latin typeface="Times New Roman"/>
                        <a:ea typeface="Calibri"/>
                      </a:endParaRPr>
                    </a:p>
                  </a:txBody>
                  <a:tcPr marL="53975" marR="53975" marT="17780" marB="17780" anchor="ctr"/>
                </a:tc>
              </a:tr>
            </a:tbl>
          </a:graphicData>
        </a:graphic>
      </p:graphicFrame>
    </p:spTree>
    <p:extLst>
      <p:ext uri="{BB962C8B-B14F-4D97-AF65-F5344CB8AC3E}">
        <p14:creationId xmlns:p14="http://schemas.microsoft.com/office/powerpoint/2010/main" val="109269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82D9261-7CFC-412A-954B-00F605EEB464}"/>
              </a:ext>
            </a:extLst>
          </p:cNvPr>
          <p:cNvSpPr>
            <a:spLocks noGrp="1"/>
          </p:cNvSpPr>
          <p:nvPr>
            <p:ph type="title"/>
          </p:nvPr>
        </p:nvSpPr>
        <p:spPr>
          <a:xfrm>
            <a:off x="585536" y="1285291"/>
            <a:ext cx="8229600" cy="1143000"/>
          </a:xfrm>
        </p:spPr>
        <p:txBody>
          <a:bodyPr>
            <a:normAutofit/>
          </a:bodyPr>
          <a:lstStyle/>
          <a:p>
            <a:pPr algn="l"/>
            <a:r>
              <a:rPr lang="es-GT" sz="6000" b="1" dirty="0">
                <a:ln>
                  <a:solidFill>
                    <a:srgbClr val="990000"/>
                  </a:solidFill>
                </a:ln>
                <a:solidFill>
                  <a:srgbClr val="FF0000"/>
                </a:solidFill>
              </a:rPr>
              <a:t>Practiquemos…</a:t>
            </a:r>
          </a:p>
        </p:txBody>
      </p:sp>
      <p:sp>
        <p:nvSpPr>
          <p:cNvPr id="3" name="Marcador de contenido 2">
            <a:extLst>
              <a:ext uri="{FF2B5EF4-FFF2-40B4-BE49-F238E27FC236}">
                <a16:creationId xmlns="" xmlns:a16="http://schemas.microsoft.com/office/drawing/2014/main" id="{FF578253-E6FD-4423-8897-F986949D850B}"/>
              </a:ext>
            </a:extLst>
          </p:cNvPr>
          <p:cNvSpPr>
            <a:spLocks noGrp="1"/>
          </p:cNvSpPr>
          <p:nvPr>
            <p:ph idx="1"/>
          </p:nvPr>
        </p:nvSpPr>
        <p:spPr>
          <a:xfrm>
            <a:off x="737936" y="2561681"/>
            <a:ext cx="8229600" cy="4525963"/>
          </a:xfrm>
        </p:spPr>
        <p:txBody>
          <a:bodyPr>
            <a:normAutofit/>
          </a:bodyPr>
          <a:lstStyle/>
          <a:p>
            <a:pPr marL="0" indent="0" algn="ctr">
              <a:buNone/>
            </a:pPr>
            <a:r>
              <a:rPr lang="es-GT" sz="6000" b="1" dirty="0">
                <a:solidFill>
                  <a:srgbClr val="0070C0"/>
                </a:solidFill>
              </a:rPr>
              <a:t>8 x 8 =</a:t>
            </a:r>
          </a:p>
          <a:p>
            <a:pPr marL="0" indent="0" algn="ctr">
              <a:buNone/>
            </a:pPr>
            <a:r>
              <a:rPr lang="es-GT" sz="6000" b="1" dirty="0">
                <a:solidFill>
                  <a:srgbClr val="0070C0"/>
                </a:solidFill>
              </a:rPr>
              <a:t>6 x 6=</a:t>
            </a:r>
          </a:p>
          <a:p>
            <a:pPr marL="0" indent="0" algn="ctr">
              <a:buNone/>
            </a:pPr>
            <a:r>
              <a:rPr lang="es-GT" sz="6000" b="1" dirty="0">
                <a:solidFill>
                  <a:srgbClr val="0070C0"/>
                </a:solidFill>
              </a:rPr>
              <a:t>9 x7 =</a:t>
            </a:r>
          </a:p>
        </p:txBody>
      </p:sp>
    </p:spTree>
    <p:extLst>
      <p:ext uri="{BB962C8B-B14F-4D97-AF65-F5344CB8AC3E}">
        <p14:creationId xmlns:p14="http://schemas.microsoft.com/office/powerpoint/2010/main" val="187807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406</Words>
  <Application>Microsoft Office PowerPoint</Application>
  <PresentationFormat>Presentación en pantalla (4:3)</PresentationFormat>
  <Paragraphs>62</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METODO DE MULTIPLICAR CON LOS DEDOS</vt:lpstr>
      <vt:lpstr>Presentación de PowerPoint</vt:lpstr>
      <vt:lpstr>INTRODUCCIÓN</vt:lpstr>
      <vt:lpstr>MARCO TEÓRICO</vt:lpstr>
      <vt:lpstr>VALORES    </vt:lpstr>
      <vt:lpstr>Presentación de PowerPoint</vt:lpstr>
      <vt:lpstr>  PROPUESTA  DE ENSEÑANZA </vt:lpstr>
      <vt:lpstr>Practiquemos… </vt:lpstr>
      <vt:lpstr>Practiquemos…</vt:lpstr>
      <vt:lpstr>CONCLUSIONES</vt:lpstr>
      <vt:lpstr>GRACIAS:</vt:lpstr>
      <vt:lpstr>REFERENCIAS</vt:lpstr>
    </vt:vector>
  </TitlesOfParts>
  <Company>udem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Natalia  Gonzalez</dc:creator>
  <cp:lastModifiedBy>Cristian</cp:lastModifiedBy>
  <cp:revision>45</cp:revision>
  <dcterms:created xsi:type="dcterms:W3CDTF">2018-06-12T16:03:16Z</dcterms:created>
  <dcterms:modified xsi:type="dcterms:W3CDTF">2018-08-07T00:49:04Z</dcterms:modified>
</cp:coreProperties>
</file>