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5" r:id="rId3"/>
    <p:sldId id="286" r:id="rId4"/>
    <p:sldId id="287" r:id="rId5"/>
    <p:sldId id="289" r:id="rId6"/>
    <p:sldId id="297" r:id="rId7"/>
    <p:sldId id="290" r:id="rId8"/>
    <p:sldId id="291" r:id="rId9"/>
    <p:sldId id="292" r:id="rId10"/>
    <p:sldId id="296" r:id="rId11"/>
    <p:sldId id="294" r:id="rId12"/>
    <p:sldId id="293" r:id="rId13"/>
    <p:sldId id="29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7/25/2019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D02DB0-5277-4087-9B30-4CCBCA96F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Taller sobre evaluación de aprendizajes (con materiales y apoyos).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4EFBBD-A862-44C3-A73D-82B4A9FE12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Presentación sugerida para el desarrollo de reflexión entre pares</a:t>
            </a:r>
          </a:p>
        </p:txBody>
      </p:sp>
    </p:spTree>
    <p:extLst>
      <p:ext uri="{BB962C8B-B14F-4D97-AF65-F5344CB8AC3E}">
        <p14:creationId xmlns:p14="http://schemas.microsoft.com/office/powerpoint/2010/main" val="3303095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4B5601C-D584-49C6-8E27-8F1C7E6604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63782" y="130438"/>
            <a:ext cx="9573491" cy="667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616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D6C68-6AE1-4C1B-BDD7-E4664B8CC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Trabajo grupal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0B0F9D-7ABD-44F0-AA28-EEFAB8CD2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1.  Elegir una de las dos teorías y llenar los cuadros respectivos</a:t>
            </a:r>
          </a:p>
        </p:txBody>
      </p:sp>
    </p:spTree>
    <p:extLst>
      <p:ext uri="{BB962C8B-B14F-4D97-AF65-F5344CB8AC3E}">
        <p14:creationId xmlns:p14="http://schemas.microsoft.com/office/powerpoint/2010/main" val="2255966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2A83A-64EB-4200-AFF7-E15ADFB66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Trabajo grupal (Base)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343A01-E84D-4065-B87A-EF0D96C65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640504DB-8C72-4885-A489-56AB38CBD1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8775851"/>
              </p:ext>
            </p:extLst>
          </p:nvPr>
        </p:nvGraphicFramePr>
        <p:xfrm>
          <a:off x="819150" y="2222500"/>
          <a:ext cx="105537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342132030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4244989850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405967942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185868970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1053479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Objetivo Fundamental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Contenido Mínimo Obligatorio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Aprendizaje esperado (EREC)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27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NB 4</a:t>
                      </a:r>
                    </a:p>
                    <a:p>
                      <a:r>
                        <a:rPr lang="es-CL" dirty="0"/>
                        <a:t>(6to año básico)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Comunitaria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Practicar algunas actitudes fundamentales que el Señor Jesús señaló para su comunidad de seguidores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La Eucaristía, centro del Día del Señor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Valoran la Eucaristía como momento privilegiado para encontrarse con Jesús, Hijo, Hermano y Señor.</a:t>
                      </a:r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1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36AE5-BEE0-4A86-B977-52766DB3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AE36D8-FBC1-4CE9-AE07-F3EA8FD65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48515262-7061-4E3A-BBA8-41C1E655A9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302304"/>
              </p:ext>
            </p:extLst>
          </p:nvPr>
        </p:nvGraphicFramePr>
        <p:xfrm>
          <a:off x="810000" y="1888692"/>
          <a:ext cx="10957215" cy="458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686">
                  <a:extLst>
                    <a:ext uri="{9D8B030D-6E8A-4147-A177-3AD203B41FA5}">
                      <a16:colId xmlns:a16="http://schemas.microsoft.com/office/drawing/2014/main" val="3421320308"/>
                    </a:ext>
                  </a:extLst>
                </a:gridCol>
                <a:gridCol w="1648691">
                  <a:extLst>
                    <a:ext uri="{9D8B030D-6E8A-4147-A177-3AD203B41FA5}">
                      <a16:colId xmlns:a16="http://schemas.microsoft.com/office/drawing/2014/main" val="4244989850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4059679422"/>
                    </a:ext>
                  </a:extLst>
                </a:gridCol>
                <a:gridCol w="2854037">
                  <a:extLst>
                    <a:ext uri="{9D8B030D-6E8A-4147-A177-3AD203B41FA5}">
                      <a16:colId xmlns:a16="http://schemas.microsoft.com/office/drawing/2014/main" val="1858689708"/>
                    </a:ext>
                  </a:extLst>
                </a:gridCol>
                <a:gridCol w="3075710">
                  <a:extLst>
                    <a:ext uri="{9D8B030D-6E8A-4147-A177-3AD203B41FA5}">
                      <a16:colId xmlns:a16="http://schemas.microsoft.com/office/drawing/2014/main" val="1053479535"/>
                    </a:ext>
                  </a:extLst>
                </a:gridCol>
              </a:tblGrid>
              <a:tr h="886520">
                <a:tc>
                  <a:txBody>
                    <a:bodyPr/>
                    <a:lstStyle/>
                    <a:p>
                      <a:r>
                        <a:rPr lang="es-CL" dirty="0"/>
                        <a:t>Contenido Mínimo Obligatorio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Aprendizaje esperado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Actividad de aprendizaje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Actividad de evaluación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Criterio de verificación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27804"/>
                  </a:ext>
                </a:extLst>
              </a:tr>
              <a:tr h="3667151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95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880796D-BE90-4E88-B9E0-192396BB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Evaluación en Religión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1A18B46-4171-4874-ACDA-7683420B4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s-CL" dirty="0"/>
              <a:t>Teoría Tradicional: Evaluación de Contenidos.</a:t>
            </a:r>
          </a:p>
          <a:p>
            <a:endParaRPr lang="es-CL" dirty="0"/>
          </a:p>
          <a:p>
            <a:r>
              <a:rPr lang="es-CL" dirty="0"/>
              <a:t>Se enseñan contenidos verificables.</a:t>
            </a:r>
          </a:p>
          <a:p>
            <a:r>
              <a:rPr lang="es-CL" dirty="0"/>
              <a:t>Se construyen instrumentos acordes a los contenidos.</a:t>
            </a:r>
          </a:p>
          <a:p>
            <a:r>
              <a:rPr lang="es-CL" dirty="0"/>
              <a:t>Se asocia a funciones de repetición y reproducción.</a:t>
            </a:r>
          </a:p>
          <a:p>
            <a:r>
              <a:rPr lang="es-CL" dirty="0"/>
              <a:t>Se objetiva a través de pauta.</a:t>
            </a:r>
          </a:p>
          <a:p>
            <a:endParaRPr lang="es-CL" dirty="0"/>
          </a:p>
          <a:p>
            <a:r>
              <a:rPr lang="es-CL" dirty="0"/>
              <a:t>Teoría de Respuesta al Ítem:  Evaluación de Habilidades.</a:t>
            </a:r>
          </a:p>
          <a:p>
            <a:endParaRPr lang="es-CL" dirty="0"/>
          </a:p>
          <a:p>
            <a:r>
              <a:rPr lang="es-CL" dirty="0"/>
              <a:t>No se enseña,  se provocan aprendizajes complejos.</a:t>
            </a:r>
          </a:p>
          <a:p>
            <a:r>
              <a:rPr lang="es-CL" dirty="0"/>
              <a:t>Se construyen instrumentos con tareas acordes a lo aprendido.</a:t>
            </a:r>
          </a:p>
          <a:p>
            <a:r>
              <a:rPr lang="es-CL" dirty="0"/>
              <a:t>Se generan escenarios de demostración.</a:t>
            </a:r>
          </a:p>
          <a:p>
            <a:r>
              <a:rPr lang="es-CL" dirty="0"/>
              <a:t>Se objetiva a través de listas de cotejo o Rúbricas.</a:t>
            </a:r>
          </a:p>
        </p:txBody>
      </p:sp>
    </p:spTree>
    <p:extLst>
      <p:ext uri="{BB962C8B-B14F-4D97-AF65-F5344CB8AC3E}">
        <p14:creationId xmlns:p14="http://schemas.microsoft.com/office/powerpoint/2010/main" val="643914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CC645A2-EFC8-49EF-95FC-11104E25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Teoría Tradicional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7624290-3A7A-447F-A8C7-1EAA07434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/>
              <a:t>Como el énfasis está puesto en los contenidos, lo que importa es el nivel de dominio de los contenidos, cuestión que favorece habilidades de memorización y repetición.  Es el estilo tradicional de aprendizajes, asociado a clases expositivas y a actividades de ejecución directa.  Es el tipo de actividades tradicionales asociados a fiestas religiosas (pintar vía crucis, crucifijos, pesebres) que permiten reforzar cuánto aprehendieron los alumnos sobre los temas presentados.</a:t>
            </a:r>
          </a:p>
        </p:txBody>
      </p:sp>
    </p:spTree>
    <p:extLst>
      <p:ext uri="{BB962C8B-B14F-4D97-AF65-F5344CB8AC3E}">
        <p14:creationId xmlns:p14="http://schemas.microsoft.com/office/powerpoint/2010/main" val="4138450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3353CA9-9BBB-43DA-BEC4-189872352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Teoría Moderna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FE543206-D368-4386-AED0-3AF14856F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Como el énfasis está puesto en las habilidades, lo que se releva es lo que el alumno comprende sobre determinados elementos, ya sea temas, procesos, historias y abstracciones.  La importancia radica en la comprensión del mismo alumno, dejándose a un segundo lugar la retención de conceptos o repetición de funciones.  Se releva la creación y el levantamiento de discursos en sus diversos soportes (discurso escrito, discurso verbal, discurso visual).</a:t>
            </a:r>
          </a:p>
        </p:txBody>
      </p:sp>
    </p:spTree>
    <p:extLst>
      <p:ext uri="{BB962C8B-B14F-4D97-AF65-F5344CB8AC3E}">
        <p14:creationId xmlns:p14="http://schemas.microsoft.com/office/powerpoint/2010/main" val="198646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1745FD-7554-4C83-848D-A576AA7F5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447188"/>
            <a:ext cx="10841673" cy="970450"/>
          </a:xfrm>
        </p:spPr>
        <p:txBody>
          <a:bodyPr/>
          <a:lstStyle/>
          <a:p>
            <a:r>
              <a:rPr lang="es-CL" dirty="0"/>
              <a:t>Las consecuencias de esta diferenciación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A6F1C3-561F-4345-9697-E43D588F9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Como la diferenciación está puesta en el tipo de aprendizaje relevado,  cualquier aprendizaje puede ser enfrentado desde una de las dos </a:t>
            </a:r>
            <a:r>
              <a:rPr lang="es-CL" dirty="0" err="1"/>
              <a:t>posiblidades</a:t>
            </a:r>
            <a:r>
              <a:rPr lang="es-CL" dirty="0"/>
              <a:t>, modificándose en coherencia el tipo de actividad a desarrollar, el tipo de instrumento de evaluación a construir y los criterios de evaluación.</a:t>
            </a:r>
          </a:p>
        </p:txBody>
      </p:sp>
    </p:spTree>
    <p:extLst>
      <p:ext uri="{BB962C8B-B14F-4D97-AF65-F5344CB8AC3E}">
        <p14:creationId xmlns:p14="http://schemas.microsoft.com/office/powerpoint/2010/main" val="95917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B771002F-BD87-42F5-B20E-E27B342DB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 de la diferencia de las perspectivas en la Planificación de la Enseñanza.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9F35DB2-8DC8-4AE5-AEDD-63AC202004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8401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5F4C1A-AC60-46B0-8D5C-450BA96B2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Ejemplo:  Estructura general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B0B6519E-D724-4BEE-9912-D779C3C13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091610"/>
              </p:ext>
            </p:extLst>
          </p:nvPr>
        </p:nvGraphicFramePr>
        <p:xfrm>
          <a:off x="819150" y="2222500"/>
          <a:ext cx="105537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0740">
                  <a:extLst>
                    <a:ext uri="{9D8B030D-6E8A-4147-A177-3AD203B41FA5}">
                      <a16:colId xmlns:a16="http://schemas.microsoft.com/office/drawing/2014/main" val="342132030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4244989850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4059679422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1858689708"/>
                    </a:ext>
                  </a:extLst>
                </a:gridCol>
                <a:gridCol w="2110740">
                  <a:extLst>
                    <a:ext uri="{9D8B030D-6E8A-4147-A177-3AD203B41FA5}">
                      <a16:colId xmlns:a16="http://schemas.microsoft.com/office/drawing/2014/main" val="1053479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Área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Objetivo Fundamental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Contenido Mínimo Obligatorio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Aprendizaje esperado (EREC)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27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NB 3 </a:t>
                      </a:r>
                    </a:p>
                    <a:p>
                      <a:r>
                        <a:rPr lang="es-CL" dirty="0"/>
                        <a:t>5to año básico)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Testimonial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Demostrar que a lo largo de toda la Historia de la Salvación, el Señor se ha manifestado fiel y poderoso con su Pueblo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La Biblia nos narra la historia del Pueblo de Dios.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Identifican los momentos centrales de la Historia de la Salvación.</a:t>
                      </a:r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79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49B58E-DB4D-4766-BDB0-A51128A3F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Planificación desde la Teoría tradicional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B6EE14-17CC-4C07-9A6A-E6734E3AF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F29A3CA3-6560-4EB6-AC08-01ABCB017E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286200"/>
              </p:ext>
            </p:extLst>
          </p:nvPr>
        </p:nvGraphicFramePr>
        <p:xfrm>
          <a:off x="819150" y="2222499"/>
          <a:ext cx="10957215" cy="4440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05">
                  <a:extLst>
                    <a:ext uri="{9D8B030D-6E8A-4147-A177-3AD203B41FA5}">
                      <a16:colId xmlns:a16="http://schemas.microsoft.com/office/drawing/2014/main" val="3421320308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4244989850"/>
                    </a:ext>
                  </a:extLst>
                </a:gridCol>
                <a:gridCol w="1939636">
                  <a:extLst>
                    <a:ext uri="{9D8B030D-6E8A-4147-A177-3AD203B41FA5}">
                      <a16:colId xmlns:a16="http://schemas.microsoft.com/office/drawing/2014/main" val="4059679422"/>
                    </a:ext>
                  </a:extLst>
                </a:gridCol>
                <a:gridCol w="2521528">
                  <a:extLst>
                    <a:ext uri="{9D8B030D-6E8A-4147-A177-3AD203B41FA5}">
                      <a16:colId xmlns:a16="http://schemas.microsoft.com/office/drawing/2014/main" val="1858689708"/>
                    </a:ext>
                  </a:extLst>
                </a:gridCol>
                <a:gridCol w="2715492">
                  <a:extLst>
                    <a:ext uri="{9D8B030D-6E8A-4147-A177-3AD203B41FA5}">
                      <a16:colId xmlns:a16="http://schemas.microsoft.com/office/drawing/2014/main" val="1053479535"/>
                    </a:ext>
                  </a:extLst>
                </a:gridCol>
              </a:tblGrid>
              <a:tr h="1083158">
                <a:tc>
                  <a:txBody>
                    <a:bodyPr/>
                    <a:lstStyle/>
                    <a:p>
                      <a:r>
                        <a:rPr lang="es-CL" dirty="0"/>
                        <a:t>Contenido Mínimo Obligatorio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Aprendizaje esperado (EREC)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Actividad de aprendizaje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Actividad de evaluación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Criterio de verificación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27804"/>
                  </a:ext>
                </a:extLst>
              </a:tr>
              <a:tr h="3357789">
                <a:tc>
                  <a:txBody>
                    <a:bodyPr/>
                    <a:lstStyle/>
                    <a:p>
                      <a:r>
                        <a:rPr lang="es-MX" dirty="0"/>
                        <a:t>La Biblia nos narra la historia del Pueblo de Dios.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Identifican los momentos centrales de la Historia de la Salvación.</a:t>
                      </a:r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 construye una línea dinámica de tiempo con la ayuda de los alumnos (láminas,  ilustraciones, dibujos temáticos, cortos)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 presenta una línea de tiempo  desordenada y la deben ordenar en una línea temporal marcada.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Organización secuencial.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Correspondencia con los años.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Identificación de personajes.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Justificación de organización.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Limpieza, pulcritud, puntualidad.</a:t>
                      </a:r>
                    </a:p>
                    <a:p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63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65228-5C41-47A2-89A6-AE8083FF6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Planificación desde la Teoría Moderna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E855A3-753D-41AB-B9F5-391C68D92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316C9EF-8D34-4967-B86D-385AC88FB6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5996651"/>
              </p:ext>
            </p:extLst>
          </p:nvPr>
        </p:nvGraphicFramePr>
        <p:xfrm>
          <a:off x="810000" y="1888692"/>
          <a:ext cx="10957215" cy="4581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686">
                  <a:extLst>
                    <a:ext uri="{9D8B030D-6E8A-4147-A177-3AD203B41FA5}">
                      <a16:colId xmlns:a16="http://schemas.microsoft.com/office/drawing/2014/main" val="3421320308"/>
                    </a:ext>
                  </a:extLst>
                </a:gridCol>
                <a:gridCol w="1648691">
                  <a:extLst>
                    <a:ext uri="{9D8B030D-6E8A-4147-A177-3AD203B41FA5}">
                      <a16:colId xmlns:a16="http://schemas.microsoft.com/office/drawing/2014/main" val="4244989850"/>
                    </a:ext>
                  </a:extLst>
                </a:gridCol>
                <a:gridCol w="1801091">
                  <a:extLst>
                    <a:ext uri="{9D8B030D-6E8A-4147-A177-3AD203B41FA5}">
                      <a16:colId xmlns:a16="http://schemas.microsoft.com/office/drawing/2014/main" val="4059679422"/>
                    </a:ext>
                  </a:extLst>
                </a:gridCol>
                <a:gridCol w="2854037">
                  <a:extLst>
                    <a:ext uri="{9D8B030D-6E8A-4147-A177-3AD203B41FA5}">
                      <a16:colId xmlns:a16="http://schemas.microsoft.com/office/drawing/2014/main" val="1858689708"/>
                    </a:ext>
                  </a:extLst>
                </a:gridCol>
                <a:gridCol w="3075710">
                  <a:extLst>
                    <a:ext uri="{9D8B030D-6E8A-4147-A177-3AD203B41FA5}">
                      <a16:colId xmlns:a16="http://schemas.microsoft.com/office/drawing/2014/main" val="1053479535"/>
                    </a:ext>
                  </a:extLst>
                </a:gridCol>
              </a:tblGrid>
              <a:tr h="886520">
                <a:tc>
                  <a:txBody>
                    <a:bodyPr/>
                    <a:lstStyle/>
                    <a:p>
                      <a:r>
                        <a:rPr lang="es-CL" dirty="0"/>
                        <a:t>Contenido Mínimo Obligatorio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Aprendizaje esperado (EREC)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Actividad de aprendizaje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Actividad de evaluación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Criterio de verificación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727804"/>
                  </a:ext>
                </a:extLst>
              </a:tr>
              <a:tr h="3667151">
                <a:tc>
                  <a:txBody>
                    <a:bodyPr/>
                    <a:lstStyle/>
                    <a:p>
                      <a:r>
                        <a:rPr lang="es-MX" dirty="0"/>
                        <a:t>La Biblia nos narra la historia del Pueblo de Dios.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Fundamentan la presencia de Dios en los momentos centrales de la Historia de la Salvación.</a:t>
                      </a:r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 comparte la biografía de personaje relevantes y el proceso en que van descubriendo la acción de Dios desde ellos y para todos.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Comparan momentos de su vida personal con la historia de personajes sagrados.</a:t>
                      </a:r>
                    </a:p>
                    <a:p>
                      <a:r>
                        <a:rPr lang="es-CL" dirty="0"/>
                        <a:t>Proyectan cómo su historia personal puede ser un ejemplo o mensaje para otros.  </a:t>
                      </a:r>
                    </a:p>
                    <a:p>
                      <a:r>
                        <a:rPr lang="es-CL" dirty="0"/>
                        <a:t>Eligen un soporte para compartir estas conclusiones.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Reconocen momentos relevantes de la presencia de Dios en sus vidas.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Relacionan correctamente personajes sagrados.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s-CL" dirty="0"/>
                        <a:t>Declaran conocer la noción de pueblo como sujeto colectivo.</a:t>
                      </a: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es-CL" dirty="0"/>
                        <a:t>Limpieza, pulcritud, puntualidad.</a:t>
                      </a:r>
                    </a:p>
                    <a:p>
                      <a:endParaRPr lang="es-CL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0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335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1089</TotalTime>
  <Words>744</Words>
  <Application>Microsoft Office PowerPoint</Application>
  <PresentationFormat>Panorámica</PresentationFormat>
  <Paragraphs>85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Citable</vt:lpstr>
      <vt:lpstr>Taller sobre evaluación de aprendizajes (con materiales y apoyos).</vt:lpstr>
      <vt:lpstr>Evaluación en Religión</vt:lpstr>
      <vt:lpstr>Teoría Tradicional</vt:lpstr>
      <vt:lpstr>Teoría Moderna</vt:lpstr>
      <vt:lpstr>Las consecuencias de esta diferenciación</vt:lpstr>
      <vt:lpstr>Ejemplo de la diferencia de las perspectivas en la Planificación de la Enseñanza.</vt:lpstr>
      <vt:lpstr>Ejemplo:  Estructura general</vt:lpstr>
      <vt:lpstr>Planificación desde la Teoría tradicional</vt:lpstr>
      <vt:lpstr>Planificación desde la Teoría Moderna</vt:lpstr>
      <vt:lpstr>Presentación de PowerPoint</vt:lpstr>
      <vt:lpstr>Trabajo grupal</vt:lpstr>
      <vt:lpstr>Trabajo grupal (Base)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Red de Profesores de Religión Católica</dc:title>
  <dc:creator>Javier Vega</dc:creator>
  <cp:lastModifiedBy>javier.vega@uach.cl</cp:lastModifiedBy>
  <cp:revision>34</cp:revision>
  <dcterms:created xsi:type="dcterms:W3CDTF">2018-03-16T02:17:41Z</dcterms:created>
  <dcterms:modified xsi:type="dcterms:W3CDTF">2019-07-26T04:26:13Z</dcterms:modified>
</cp:coreProperties>
</file>