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6" r:id="rId18"/>
    <p:sldId id="364" r:id="rId19"/>
    <p:sldId id="365" r:id="rId20"/>
    <p:sldId id="367" r:id="rId21"/>
    <p:sldId id="272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4BE24-862D-4C10-B1DB-08BEBFD1AFC5}" type="datetimeFigureOut">
              <a:rPr lang="es-CL" smtClean="0"/>
              <a:pPr/>
              <a:t>07-05-2021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35B83-0A67-46A4-9A30-A4AAAA5B176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5B83-0A67-46A4-9A30-A4AAAA5B176C}" type="slidenum">
              <a:rPr lang="es-CL" smtClean="0"/>
              <a:pPr/>
              <a:t>1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07/05/2021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470025"/>
          </a:xfrm>
        </p:spPr>
        <p:txBody>
          <a:bodyPr/>
          <a:lstStyle/>
          <a:p>
            <a:r>
              <a:rPr lang="es-CL" dirty="0" smtClean="0"/>
              <a:t>5° Básico</a:t>
            </a:r>
            <a:br>
              <a:rPr lang="es-CL" dirty="0" smtClean="0"/>
            </a:br>
            <a:r>
              <a:rPr lang="es-CL" dirty="0" smtClean="0"/>
              <a:t>Educación Matemática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138230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Profesora Sandra Fuentes M.</a:t>
            </a:r>
          </a:p>
          <a:p>
            <a:r>
              <a:rPr lang="es-CL" dirty="0" smtClean="0"/>
              <a:t>E-mail: sandrafuentesm@gmail.com</a:t>
            </a:r>
            <a:endParaRPr lang="es-CL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928670"/>
            <a:ext cx="14933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 descr="Escuela Alemana Paillaco"/>
          <p:cNvPicPr>
            <a:picLocks noChangeAspect="1" noChangeArrowheads="1"/>
          </p:cNvPicPr>
          <p:nvPr/>
        </p:nvPicPr>
        <p:blipFill>
          <a:blip r:embed="rId4"/>
          <a:srcRect r="71090"/>
          <a:stretch>
            <a:fillRect/>
          </a:stretch>
        </p:blipFill>
        <p:spPr bwMode="auto">
          <a:xfrm>
            <a:off x="0" y="0"/>
            <a:ext cx="9144000" cy="957250"/>
          </a:xfrm>
          <a:prstGeom prst="rect">
            <a:avLst/>
          </a:prstGeom>
          <a:noFill/>
        </p:spPr>
      </p:pic>
      <p:pic>
        <p:nvPicPr>
          <p:cNvPr id="15" name="Picture 10" descr="Escuela Alemana Paillaco"/>
          <p:cNvPicPr>
            <a:picLocks noChangeAspect="1" noChangeArrowheads="1"/>
          </p:cNvPicPr>
          <p:nvPr/>
        </p:nvPicPr>
        <p:blipFill>
          <a:blip r:embed="rId4"/>
          <a:srcRect r="71090"/>
          <a:stretch>
            <a:fillRect/>
          </a:stretch>
        </p:blipFill>
        <p:spPr bwMode="auto">
          <a:xfrm rot="10800000">
            <a:off x="0" y="5900750"/>
            <a:ext cx="9144000" cy="9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301</a:t>
            </a:r>
            <a:endParaRPr lang="es-CL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8288009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301</a:t>
            </a:r>
            <a:endParaRPr lang="es-CL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822960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302</a:t>
            </a:r>
            <a:endParaRPr lang="es-CL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0"/>
            <a:ext cx="885526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302</a:t>
            </a:r>
            <a:endParaRPr lang="es-CL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357298"/>
            <a:ext cx="887736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302</a:t>
            </a:r>
            <a:endParaRPr lang="es-CL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81568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302</a:t>
            </a:r>
            <a:endParaRPr lang="es-CL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0"/>
            <a:ext cx="894205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303</a:t>
            </a:r>
            <a:endParaRPr lang="es-CL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3" y="1285860"/>
            <a:ext cx="8813519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303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lphaLcPeriod"/>
            </a:pPr>
            <a:r>
              <a:rPr lang="es-CL" sz="1600" dirty="0" smtClean="0"/>
              <a:t>El promedio de la masa de 2 mesas es 16 kg. La masa de una de las mesas es 12 kg. ¿Cuál es la masa de la otra mesa? </a:t>
            </a:r>
          </a:p>
          <a:p>
            <a:pPr>
              <a:buAutoNum type="alphaLcPeriod"/>
            </a:pPr>
            <a:endParaRPr lang="es-CL" sz="1600" dirty="0" smtClean="0"/>
          </a:p>
          <a:p>
            <a:pPr>
              <a:buAutoNum type="alphaLcPeriod"/>
            </a:pPr>
            <a:endParaRPr lang="es-CL" sz="1600" dirty="0" smtClean="0"/>
          </a:p>
          <a:p>
            <a:pPr>
              <a:buAutoNum type="alphaLcPeriod"/>
            </a:pPr>
            <a:endParaRPr lang="es-CL" sz="1600" dirty="0" smtClean="0"/>
          </a:p>
          <a:p>
            <a:pPr>
              <a:buAutoNum type="alphaLcPeriod"/>
            </a:pPr>
            <a:endParaRPr lang="es-CL" sz="1600" dirty="0" smtClean="0"/>
          </a:p>
          <a:p>
            <a:pPr>
              <a:buAutoNum type="alphaLcPeriod"/>
            </a:pPr>
            <a:endParaRPr lang="es-CL" sz="1600" dirty="0" smtClean="0"/>
          </a:p>
          <a:p>
            <a:pPr marL="0" indent="0">
              <a:buNone/>
            </a:pPr>
            <a:r>
              <a:rPr lang="es-CL" sz="1600" dirty="0" smtClean="0"/>
              <a:t>b. El promedio de los puntos que obtuvo Sara en cuatro videojuegos es 7 500. ¿Cuántos puntos deberá obtener en el quinto videojuego para que el promedio sea 7 700?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303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1600" dirty="0" smtClean="0"/>
              <a:t>c. Francisco compró pollo, pescado y camarones en el mercado. El promedio de la masa de los tres productos fue 7 kg. La masa del pollo fue de 8 kg y la del pescado 4 kg. ¿Cuál es la masa de los camarones que compró Francisco?</a:t>
            </a:r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r>
              <a:rPr lang="es-CL" sz="1600" dirty="0" smtClean="0"/>
              <a:t>d. Carlos compró 20 libros en una feria del libro. El promedio del precio de 15 de ellos fue $12000. El precio total de los otros 5 libros fue $ 40 000. ¿Cuál es el precio de los 20 libros?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303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1600" dirty="0" smtClean="0"/>
              <a:t>e. María compró 18 rollos de cinta. El largo promedio de cada rollo de cinta es 6 m. ¿Cuál es el largo total de todos los rollos de cinta?</a:t>
            </a:r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r>
              <a:rPr lang="es-CL" sz="1600" dirty="0" smtClean="0"/>
              <a:t>f. En 4 juegos, un equipo de básquetbol anotó un total de 224 puntos. ¿Cuál fue el promedio del puntaje del equipo en los 4 juegos?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PROMEDIO O MEDIA ARITMETICA</a:t>
            </a:r>
            <a:endParaRPr lang="es-C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19" y="1142984"/>
            <a:ext cx="8600761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303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1600" dirty="0" smtClean="0"/>
              <a:t>g. La masa total de 18 ladrillos es 28 kg 800 g. ¿Cuál es la masa promedio de los ladrillos?</a:t>
            </a:r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endParaRPr lang="es-CL" sz="1600" dirty="0" smtClean="0"/>
          </a:p>
          <a:p>
            <a:pPr marL="0" indent="0">
              <a:buNone/>
            </a:pPr>
            <a:r>
              <a:rPr lang="es-CL" sz="1600" dirty="0" smtClean="0"/>
              <a:t>h. El promedio de la masa corporal de un pollo y de un pato es 5 kg. La masa corporal del pato es 2 kg mayor que la del pollo. ¿Cuál es la masa corporal del pato?</a:t>
            </a:r>
            <a:endParaRPr lang="es-C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470025"/>
          </a:xfrm>
        </p:spPr>
        <p:txBody>
          <a:bodyPr/>
          <a:lstStyle/>
          <a:p>
            <a:r>
              <a:rPr lang="es-CL" dirty="0" smtClean="0"/>
              <a:t>5</a:t>
            </a:r>
            <a:r>
              <a:rPr lang="es-CL" smtClean="0"/>
              <a:t>° </a:t>
            </a:r>
            <a:r>
              <a:rPr lang="es-CL" dirty="0" smtClean="0"/>
              <a:t>Básico</a:t>
            </a:r>
            <a:br>
              <a:rPr lang="es-CL" dirty="0" smtClean="0"/>
            </a:br>
            <a:r>
              <a:rPr lang="es-CL" dirty="0" smtClean="0"/>
              <a:t>Educación Matemática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709602"/>
          </a:xfrm>
        </p:spPr>
        <p:txBody>
          <a:bodyPr/>
          <a:lstStyle/>
          <a:p>
            <a:r>
              <a:rPr lang="es-CL" dirty="0" smtClean="0"/>
              <a:t>Profesora Sandra Fuentes M.</a:t>
            </a:r>
            <a:endParaRPr lang="es-CL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14933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 descr="Escuela Alemana Paillaco"/>
          <p:cNvPicPr>
            <a:picLocks noChangeAspect="1" noChangeArrowheads="1"/>
          </p:cNvPicPr>
          <p:nvPr/>
        </p:nvPicPr>
        <p:blipFill>
          <a:blip r:embed="rId3"/>
          <a:srcRect r="71090"/>
          <a:stretch>
            <a:fillRect/>
          </a:stretch>
        </p:blipFill>
        <p:spPr bwMode="auto">
          <a:xfrm>
            <a:off x="0" y="0"/>
            <a:ext cx="9144000" cy="957250"/>
          </a:xfrm>
          <a:prstGeom prst="rect">
            <a:avLst/>
          </a:prstGeom>
          <a:noFill/>
        </p:spPr>
      </p:pic>
      <p:pic>
        <p:nvPicPr>
          <p:cNvPr id="15" name="Picture 10" descr="Escuela Alemana Paillaco"/>
          <p:cNvPicPr>
            <a:picLocks noChangeAspect="1" noChangeArrowheads="1"/>
          </p:cNvPicPr>
          <p:nvPr/>
        </p:nvPicPr>
        <p:blipFill>
          <a:blip r:embed="rId3"/>
          <a:srcRect r="71090"/>
          <a:stretch>
            <a:fillRect/>
          </a:stretch>
        </p:blipFill>
        <p:spPr bwMode="auto">
          <a:xfrm rot="10800000">
            <a:off x="0" y="5900750"/>
            <a:ext cx="9144000" cy="9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15338" y="274638"/>
            <a:ext cx="928662" cy="1296974"/>
          </a:xfrm>
        </p:spPr>
        <p:txBody>
          <a:bodyPr>
            <a:normAutofit/>
          </a:bodyPr>
          <a:lstStyle/>
          <a:p>
            <a:r>
              <a:rPr lang="es-CL" sz="3600" dirty="0" err="1" smtClean="0"/>
              <a:t>Pág</a:t>
            </a:r>
            <a:r>
              <a:rPr lang="es-CL" sz="3600" dirty="0" smtClean="0"/>
              <a:t> </a:t>
            </a:r>
            <a:r>
              <a:rPr lang="es-CL" sz="3600" dirty="0" smtClean="0"/>
              <a:t>298</a:t>
            </a:r>
            <a:endParaRPr lang="es-CL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7643866" cy="625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299</a:t>
            </a:r>
            <a:endParaRPr lang="es-C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8229600" cy="85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3" y="2571745"/>
            <a:ext cx="6858047" cy="1877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429132"/>
            <a:ext cx="6858049" cy="2191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299</a:t>
            </a:r>
            <a:endParaRPr lang="es-C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859579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300</a:t>
            </a:r>
            <a:endParaRPr lang="es-CL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793432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52"/>
            <a:ext cx="7239000" cy="660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301</a:t>
            </a:r>
            <a:endParaRPr lang="es-CL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36110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Pág</a:t>
            </a:r>
            <a:r>
              <a:rPr lang="es-CL" dirty="0" smtClean="0"/>
              <a:t> </a:t>
            </a:r>
            <a:r>
              <a:rPr lang="es-CL" dirty="0" smtClean="0"/>
              <a:t>301</a:t>
            </a:r>
            <a:endParaRPr lang="es-CL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418323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41792</TotalTime>
  <Words>356</Words>
  <PresentationFormat>Presentación en pantalla (4:3)</PresentationFormat>
  <Paragraphs>53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5° Básico Educación Matemática</vt:lpstr>
      <vt:lpstr>PROMEDIO O MEDIA ARITMETICA</vt:lpstr>
      <vt:lpstr>Pág 298</vt:lpstr>
      <vt:lpstr>Pág 299</vt:lpstr>
      <vt:lpstr>Pág 299</vt:lpstr>
      <vt:lpstr>Pág 300</vt:lpstr>
      <vt:lpstr>Diapositiva 7</vt:lpstr>
      <vt:lpstr>Pág 301</vt:lpstr>
      <vt:lpstr>Pág 301</vt:lpstr>
      <vt:lpstr>Pág 301</vt:lpstr>
      <vt:lpstr>Pág 301</vt:lpstr>
      <vt:lpstr>Pág 302</vt:lpstr>
      <vt:lpstr>Pág 302</vt:lpstr>
      <vt:lpstr>Pág 302</vt:lpstr>
      <vt:lpstr>Pág 302</vt:lpstr>
      <vt:lpstr>Pág 303</vt:lpstr>
      <vt:lpstr>Pág 303</vt:lpstr>
      <vt:lpstr>Pág 303</vt:lpstr>
      <vt:lpstr>Pág 303</vt:lpstr>
      <vt:lpstr>Pág 303</vt:lpstr>
      <vt:lpstr>5° Básico Educación Matemática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5° Básico Educación Matemática</dc:title>
  <dc:creator>Sandra Fuentes</dc:creator>
  <cp:lastModifiedBy>Sandra Fuentes</cp:lastModifiedBy>
  <cp:revision>699</cp:revision>
  <dcterms:created xsi:type="dcterms:W3CDTF">2020-05-06T00:48:09Z</dcterms:created>
  <dcterms:modified xsi:type="dcterms:W3CDTF">2021-05-07T19:05:10Z</dcterms:modified>
</cp:coreProperties>
</file>