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59" r:id="rId6"/>
    <p:sldId id="260" r:id="rId7"/>
    <p:sldId id="262" r:id="rId8"/>
    <p:sldId id="263" r:id="rId9"/>
    <p:sldId id="273" r:id="rId10"/>
    <p:sldId id="274" r:id="rId11"/>
    <p:sldId id="265" r:id="rId12"/>
    <p:sldId id="27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hildos Arabic" panose="020B0604020202020204" charset="-78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Jorick" panose="020B0604020202020204" charset="0"/>
      <p:regular r:id="rId23"/>
    </p:embeddedFont>
    <p:embeddedFont>
      <p:font typeface="Sansation Bold" panose="020B0604020202020204"/>
      <p:regular r:id="rId24"/>
    </p:embeddedFont>
    <p:embeddedFont>
      <p:font typeface="TC Mil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FF66"/>
    <a:srgbClr val="E70FDD"/>
    <a:srgbClr val="F7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6" autoAdjust="0"/>
    <p:restoredTop sz="94622" autoAdjust="0"/>
  </p:normalViewPr>
  <p:slideViewPr>
    <p:cSldViewPr>
      <p:cViewPr>
        <p:scale>
          <a:sx n="53" d="100"/>
          <a:sy n="53" d="100"/>
        </p:scale>
        <p:origin x="3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17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8.png"/><Relationship Id="rId5" Type="http://schemas.openxmlformats.org/officeDocument/2006/relationships/image" Target="../media/image36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5.sv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17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 rot="-10772740">
            <a:off x="3184984" y="1805286"/>
            <a:ext cx="12414659" cy="7600229"/>
          </a:xfrm>
          <a:custGeom>
            <a:avLst/>
            <a:gdLst/>
            <a:ahLst/>
            <a:cxnLst/>
            <a:rect l="l" t="t" r="r" b="b"/>
            <a:pathLst>
              <a:path w="12414659" h="7600229">
                <a:moveTo>
                  <a:pt x="0" y="0"/>
                </a:moveTo>
                <a:lnTo>
                  <a:pt x="12414659" y="0"/>
                </a:lnTo>
                <a:lnTo>
                  <a:pt x="12414659" y="7600229"/>
                </a:lnTo>
                <a:lnTo>
                  <a:pt x="0" y="7600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9" b="-469"/>
            </a:stretch>
          </a:blipFill>
        </p:spPr>
      </p:sp>
      <p:sp>
        <p:nvSpPr>
          <p:cNvPr id="4" name="Freeform 4"/>
          <p:cNvSpPr/>
          <p:nvPr/>
        </p:nvSpPr>
        <p:spPr>
          <a:xfrm rot="27259">
            <a:off x="8680763" y="1851073"/>
            <a:ext cx="926474" cy="944178"/>
          </a:xfrm>
          <a:custGeom>
            <a:avLst/>
            <a:gdLst/>
            <a:ahLst/>
            <a:cxnLst/>
            <a:rect l="l" t="t" r="r" b="b"/>
            <a:pathLst>
              <a:path w="926474" h="944178">
                <a:moveTo>
                  <a:pt x="0" y="0"/>
                </a:moveTo>
                <a:lnTo>
                  <a:pt x="926474" y="0"/>
                </a:lnTo>
                <a:lnTo>
                  <a:pt x="926474" y="944178"/>
                </a:lnTo>
                <a:lnTo>
                  <a:pt x="0" y="944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54734" y="8470540"/>
            <a:ext cx="1095565" cy="1081622"/>
          </a:xfrm>
          <a:custGeom>
            <a:avLst/>
            <a:gdLst/>
            <a:ahLst/>
            <a:cxnLst/>
            <a:rect l="l" t="t" r="r" b="b"/>
            <a:pathLst>
              <a:path w="1095565" h="1081622">
                <a:moveTo>
                  <a:pt x="0" y="0"/>
                </a:moveTo>
                <a:lnTo>
                  <a:pt x="1095565" y="0"/>
                </a:lnTo>
                <a:lnTo>
                  <a:pt x="1095565" y="1081622"/>
                </a:lnTo>
                <a:lnTo>
                  <a:pt x="0" y="1081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360081" flipH="1">
            <a:off x="13432985" y="7327902"/>
            <a:ext cx="4551836" cy="1357275"/>
          </a:xfrm>
          <a:custGeom>
            <a:avLst/>
            <a:gdLst/>
            <a:ahLst/>
            <a:cxnLst/>
            <a:rect l="l" t="t" r="r" b="b"/>
            <a:pathLst>
              <a:path w="4551836" h="1357275">
                <a:moveTo>
                  <a:pt x="4551836" y="0"/>
                </a:moveTo>
                <a:lnTo>
                  <a:pt x="0" y="0"/>
                </a:lnTo>
                <a:lnTo>
                  <a:pt x="0" y="1357275"/>
                </a:lnTo>
                <a:lnTo>
                  <a:pt x="4551836" y="1357275"/>
                </a:lnTo>
                <a:lnTo>
                  <a:pt x="455183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575803">
            <a:off x="545111" y="965778"/>
            <a:ext cx="3456302" cy="2714768"/>
          </a:xfrm>
          <a:custGeom>
            <a:avLst/>
            <a:gdLst/>
            <a:ahLst/>
            <a:cxnLst/>
            <a:rect l="l" t="t" r="r" b="b"/>
            <a:pathLst>
              <a:path w="3456302" h="2714768">
                <a:moveTo>
                  <a:pt x="0" y="0"/>
                </a:moveTo>
                <a:lnTo>
                  <a:pt x="3456302" y="0"/>
                </a:lnTo>
                <a:lnTo>
                  <a:pt x="3456302" y="2714768"/>
                </a:lnTo>
                <a:lnTo>
                  <a:pt x="0" y="27147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37701" y="2899837"/>
            <a:ext cx="8612598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6000" dirty="0">
                <a:solidFill>
                  <a:srgbClr val="000000"/>
                </a:solidFill>
                <a:latin typeface="TC Milo"/>
              </a:rPr>
              <a:t>REFLEXIÓN PEDAGÓGICA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61638" y="2620150"/>
            <a:ext cx="10162412" cy="337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9"/>
              </a:lnSpc>
            </a:pPr>
            <a:r>
              <a:rPr lang="en-US" sz="10000" dirty="0">
                <a:solidFill>
                  <a:srgbClr val="000000"/>
                </a:solidFill>
                <a:latin typeface="TC Milo"/>
              </a:rPr>
              <a:t>Aprendizaje profundo</a:t>
            </a:r>
          </a:p>
        </p:txBody>
      </p:sp>
      <p:sp>
        <p:nvSpPr>
          <p:cNvPr id="11" name="Freeform 11"/>
          <p:cNvSpPr/>
          <p:nvPr/>
        </p:nvSpPr>
        <p:spPr>
          <a:xfrm rot="1217250">
            <a:off x="1149491" y="5613285"/>
            <a:ext cx="3041765" cy="1855477"/>
          </a:xfrm>
          <a:custGeom>
            <a:avLst/>
            <a:gdLst/>
            <a:ahLst/>
            <a:cxnLst/>
            <a:rect l="l" t="t" r="r" b="b"/>
            <a:pathLst>
              <a:path w="3041765" h="1855477">
                <a:moveTo>
                  <a:pt x="0" y="0"/>
                </a:moveTo>
                <a:lnTo>
                  <a:pt x="3041765" y="0"/>
                </a:lnTo>
                <a:lnTo>
                  <a:pt x="3041765" y="1855476"/>
                </a:lnTo>
                <a:lnTo>
                  <a:pt x="0" y="18554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88280" y="751843"/>
            <a:ext cx="1195621" cy="1180404"/>
          </a:xfrm>
          <a:custGeom>
            <a:avLst/>
            <a:gdLst/>
            <a:ahLst/>
            <a:cxnLst/>
            <a:rect l="l" t="t" r="r" b="b"/>
            <a:pathLst>
              <a:path w="1195621" h="1180404">
                <a:moveTo>
                  <a:pt x="0" y="0"/>
                </a:moveTo>
                <a:lnTo>
                  <a:pt x="1195621" y="0"/>
                </a:lnTo>
                <a:lnTo>
                  <a:pt x="1195621" y="1180404"/>
                </a:lnTo>
                <a:lnTo>
                  <a:pt x="0" y="1180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81533">
            <a:off x="12345993" y="217932"/>
            <a:ext cx="7469768" cy="1504495"/>
          </a:xfrm>
          <a:custGeom>
            <a:avLst/>
            <a:gdLst/>
            <a:ahLst/>
            <a:cxnLst/>
            <a:rect l="l" t="t" r="r" b="b"/>
            <a:pathLst>
              <a:path w="7469768" h="1504495">
                <a:moveTo>
                  <a:pt x="0" y="0"/>
                </a:moveTo>
                <a:lnTo>
                  <a:pt x="7469768" y="0"/>
                </a:lnTo>
                <a:lnTo>
                  <a:pt x="7469768" y="1504494"/>
                </a:lnTo>
                <a:lnTo>
                  <a:pt x="0" y="1504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32324" flipH="1">
            <a:off x="-1517869" y="8532130"/>
            <a:ext cx="6997436" cy="1521056"/>
          </a:xfrm>
          <a:custGeom>
            <a:avLst/>
            <a:gdLst/>
            <a:ahLst/>
            <a:cxnLst/>
            <a:rect l="l" t="t" r="r" b="b"/>
            <a:pathLst>
              <a:path w="6997436" h="1521056">
                <a:moveTo>
                  <a:pt x="6997435" y="0"/>
                </a:moveTo>
                <a:lnTo>
                  <a:pt x="0" y="0"/>
                </a:lnTo>
                <a:lnTo>
                  <a:pt x="0" y="1521056"/>
                </a:lnTo>
                <a:lnTo>
                  <a:pt x="6997435" y="1521056"/>
                </a:lnTo>
                <a:lnTo>
                  <a:pt x="6997435" y="0"/>
                </a:lnTo>
                <a:close/>
              </a:path>
            </a:pathLst>
          </a:custGeom>
          <a:blipFill>
            <a:blip r:embed="rId13"/>
            <a:stretch>
              <a:fillRect t="-9469" b="-946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233919" y="7395567"/>
            <a:ext cx="8612598" cy="582217"/>
          </a:xfrm>
          <a:custGeom>
            <a:avLst/>
            <a:gdLst>
              <a:gd name="connsiteX0" fmla="*/ 0 w 8612598"/>
              <a:gd name="connsiteY0" fmla="*/ 97038 h 582217"/>
              <a:gd name="connsiteX1" fmla="*/ 97038 w 8612598"/>
              <a:gd name="connsiteY1" fmla="*/ 0 h 582217"/>
              <a:gd name="connsiteX2" fmla="*/ 742458 w 8612598"/>
              <a:gd name="connsiteY2" fmla="*/ 0 h 582217"/>
              <a:gd name="connsiteX3" fmla="*/ 1303693 w 8612598"/>
              <a:gd name="connsiteY3" fmla="*/ 0 h 582217"/>
              <a:gd name="connsiteX4" fmla="*/ 1864928 w 8612598"/>
              <a:gd name="connsiteY4" fmla="*/ 0 h 582217"/>
              <a:gd name="connsiteX5" fmla="*/ 2426162 w 8612598"/>
              <a:gd name="connsiteY5" fmla="*/ 0 h 582217"/>
              <a:gd name="connsiteX6" fmla="*/ 2903212 w 8612598"/>
              <a:gd name="connsiteY6" fmla="*/ 0 h 582217"/>
              <a:gd name="connsiteX7" fmla="*/ 3464447 w 8612598"/>
              <a:gd name="connsiteY7" fmla="*/ 0 h 582217"/>
              <a:gd name="connsiteX8" fmla="*/ 3857311 w 8612598"/>
              <a:gd name="connsiteY8" fmla="*/ 0 h 582217"/>
              <a:gd name="connsiteX9" fmla="*/ 4250176 w 8612598"/>
              <a:gd name="connsiteY9" fmla="*/ 0 h 582217"/>
              <a:gd name="connsiteX10" fmla="*/ 4727225 w 8612598"/>
              <a:gd name="connsiteY10" fmla="*/ 0 h 582217"/>
              <a:gd name="connsiteX11" fmla="*/ 5456830 w 8612598"/>
              <a:gd name="connsiteY11" fmla="*/ 0 h 582217"/>
              <a:gd name="connsiteX12" fmla="*/ 6018065 w 8612598"/>
              <a:gd name="connsiteY12" fmla="*/ 0 h 582217"/>
              <a:gd name="connsiteX13" fmla="*/ 6663485 w 8612598"/>
              <a:gd name="connsiteY13" fmla="*/ 0 h 582217"/>
              <a:gd name="connsiteX14" fmla="*/ 6972164 w 8612598"/>
              <a:gd name="connsiteY14" fmla="*/ 0 h 582217"/>
              <a:gd name="connsiteX15" fmla="*/ 7533399 w 8612598"/>
              <a:gd name="connsiteY15" fmla="*/ 0 h 582217"/>
              <a:gd name="connsiteX16" fmla="*/ 8515560 w 8612598"/>
              <a:gd name="connsiteY16" fmla="*/ 0 h 582217"/>
              <a:gd name="connsiteX17" fmla="*/ 8612598 w 8612598"/>
              <a:gd name="connsiteY17" fmla="*/ 97038 h 582217"/>
              <a:gd name="connsiteX18" fmla="*/ 8612598 w 8612598"/>
              <a:gd name="connsiteY18" fmla="*/ 485179 h 582217"/>
              <a:gd name="connsiteX19" fmla="*/ 8515560 w 8612598"/>
              <a:gd name="connsiteY19" fmla="*/ 582217 h 582217"/>
              <a:gd name="connsiteX20" fmla="*/ 7954325 w 8612598"/>
              <a:gd name="connsiteY20" fmla="*/ 582217 h 582217"/>
              <a:gd name="connsiteX21" fmla="*/ 7561461 w 8612598"/>
              <a:gd name="connsiteY21" fmla="*/ 582217 h 582217"/>
              <a:gd name="connsiteX22" fmla="*/ 7168596 w 8612598"/>
              <a:gd name="connsiteY22" fmla="*/ 582217 h 582217"/>
              <a:gd name="connsiteX23" fmla="*/ 6438991 w 8612598"/>
              <a:gd name="connsiteY23" fmla="*/ 582217 h 582217"/>
              <a:gd name="connsiteX24" fmla="*/ 6046127 w 8612598"/>
              <a:gd name="connsiteY24" fmla="*/ 582217 h 582217"/>
              <a:gd name="connsiteX25" fmla="*/ 5653263 w 8612598"/>
              <a:gd name="connsiteY25" fmla="*/ 582217 h 582217"/>
              <a:gd name="connsiteX26" fmla="*/ 5176213 w 8612598"/>
              <a:gd name="connsiteY26" fmla="*/ 582217 h 582217"/>
              <a:gd name="connsiteX27" fmla="*/ 4530793 w 8612598"/>
              <a:gd name="connsiteY27" fmla="*/ 582217 h 582217"/>
              <a:gd name="connsiteX28" fmla="*/ 4053743 w 8612598"/>
              <a:gd name="connsiteY28" fmla="*/ 582217 h 582217"/>
              <a:gd name="connsiteX29" fmla="*/ 3408323 w 8612598"/>
              <a:gd name="connsiteY29" fmla="*/ 582217 h 582217"/>
              <a:gd name="connsiteX30" fmla="*/ 3099644 w 8612598"/>
              <a:gd name="connsiteY30" fmla="*/ 582217 h 582217"/>
              <a:gd name="connsiteX31" fmla="*/ 2370039 w 8612598"/>
              <a:gd name="connsiteY31" fmla="*/ 582217 h 582217"/>
              <a:gd name="connsiteX32" fmla="*/ 1640434 w 8612598"/>
              <a:gd name="connsiteY32" fmla="*/ 582217 h 582217"/>
              <a:gd name="connsiteX33" fmla="*/ 1247569 w 8612598"/>
              <a:gd name="connsiteY33" fmla="*/ 582217 h 582217"/>
              <a:gd name="connsiteX34" fmla="*/ 854705 w 8612598"/>
              <a:gd name="connsiteY34" fmla="*/ 582217 h 582217"/>
              <a:gd name="connsiteX35" fmla="*/ 97038 w 8612598"/>
              <a:gd name="connsiteY35" fmla="*/ 582217 h 582217"/>
              <a:gd name="connsiteX36" fmla="*/ 0 w 8612598"/>
              <a:gd name="connsiteY36" fmla="*/ 485179 h 582217"/>
              <a:gd name="connsiteX37" fmla="*/ 0 w 8612598"/>
              <a:gd name="connsiteY37" fmla="*/ 97038 h 5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12598" h="582217" fill="none" extrusionOk="0">
                <a:moveTo>
                  <a:pt x="0" y="97038"/>
                </a:moveTo>
                <a:cubicBezTo>
                  <a:pt x="15238" y="42365"/>
                  <a:pt x="34925" y="6208"/>
                  <a:pt x="97038" y="0"/>
                </a:cubicBezTo>
                <a:cubicBezTo>
                  <a:pt x="343026" y="-53535"/>
                  <a:pt x="474567" y="43063"/>
                  <a:pt x="742458" y="0"/>
                </a:cubicBezTo>
                <a:cubicBezTo>
                  <a:pt x="1010349" y="-43063"/>
                  <a:pt x="1084982" y="7165"/>
                  <a:pt x="1303693" y="0"/>
                </a:cubicBezTo>
                <a:cubicBezTo>
                  <a:pt x="1522405" y="-7165"/>
                  <a:pt x="1693601" y="10088"/>
                  <a:pt x="1864928" y="0"/>
                </a:cubicBezTo>
                <a:cubicBezTo>
                  <a:pt x="2036256" y="-10088"/>
                  <a:pt x="2299170" y="43090"/>
                  <a:pt x="2426162" y="0"/>
                </a:cubicBezTo>
                <a:cubicBezTo>
                  <a:pt x="2553154" y="-43090"/>
                  <a:pt x="2685692" y="34190"/>
                  <a:pt x="2903212" y="0"/>
                </a:cubicBezTo>
                <a:cubicBezTo>
                  <a:pt x="3120732" y="-34190"/>
                  <a:pt x="3218794" y="18271"/>
                  <a:pt x="3464447" y="0"/>
                </a:cubicBezTo>
                <a:cubicBezTo>
                  <a:pt x="3710100" y="-18271"/>
                  <a:pt x="3692913" y="19547"/>
                  <a:pt x="3857311" y="0"/>
                </a:cubicBezTo>
                <a:cubicBezTo>
                  <a:pt x="4021709" y="-19547"/>
                  <a:pt x="4122952" y="15393"/>
                  <a:pt x="4250176" y="0"/>
                </a:cubicBezTo>
                <a:cubicBezTo>
                  <a:pt x="4377401" y="-15393"/>
                  <a:pt x="4525521" y="12807"/>
                  <a:pt x="4727225" y="0"/>
                </a:cubicBezTo>
                <a:cubicBezTo>
                  <a:pt x="4928929" y="-12807"/>
                  <a:pt x="5242413" y="53332"/>
                  <a:pt x="5456830" y="0"/>
                </a:cubicBezTo>
                <a:cubicBezTo>
                  <a:pt x="5671248" y="-53332"/>
                  <a:pt x="5820179" y="17524"/>
                  <a:pt x="6018065" y="0"/>
                </a:cubicBezTo>
                <a:cubicBezTo>
                  <a:pt x="6215952" y="-17524"/>
                  <a:pt x="6366091" y="43124"/>
                  <a:pt x="6663485" y="0"/>
                </a:cubicBezTo>
                <a:cubicBezTo>
                  <a:pt x="6960879" y="-43124"/>
                  <a:pt x="6849452" y="3477"/>
                  <a:pt x="6972164" y="0"/>
                </a:cubicBezTo>
                <a:cubicBezTo>
                  <a:pt x="7094876" y="-3477"/>
                  <a:pt x="7261806" y="11744"/>
                  <a:pt x="7533399" y="0"/>
                </a:cubicBezTo>
                <a:cubicBezTo>
                  <a:pt x="7804993" y="-11744"/>
                  <a:pt x="8179286" y="45227"/>
                  <a:pt x="8515560" y="0"/>
                </a:cubicBezTo>
                <a:cubicBezTo>
                  <a:pt x="8563542" y="-5933"/>
                  <a:pt x="8608034" y="56191"/>
                  <a:pt x="8612598" y="97038"/>
                </a:cubicBezTo>
                <a:cubicBezTo>
                  <a:pt x="8644646" y="277736"/>
                  <a:pt x="8578860" y="356778"/>
                  <a:pt x="8612598" y="485179"/>
                </a:cubicBezTo>
                <a:cubicBezTo>
                  <a:pt x="8615495" y="537138"/>
                  <a:pt x="8574354" y="589294"/>
                  <a:pt x="8515560" y="582217"/>
                </a:cubicBezTo>
                <a:cubicBezTo>
                  <a:pt x="8284340" y="635033"/>
                  <a:pt x="8149331" y="542008"/>
                  <a:pt x="7954325" y="582217"/>
                </a:cubicBezTo>
                <a:cubicBezTo>
                  <a:pt x="7759320" y="622426"/>
                  <a:pt x="7687739" y="567976"/>
                  <a:pt x="7561461" y="582217"/>
                </a:cubicBezTo>
                <a:cubicBezTo>
                  <a:pt x="7435183" y="596458"/>
                  <a:pt x="7323341" y="581779"/>
                  <a:pt x="7168596" y="582217"/>
                </a:cubicBezTo>
                <a:cubicBezTo>
                  <a:pt x="7013851" y="582655"/>
                  <a:pt x="6649096" y="576826"/>
                  <a:pt x="6438991" y="582217"/>
                </a:cubicBezTo>
                <a:cubicBezTo>
                  <a:pt x="6228886" y="587608"/>
                  <a:pt x="6167363" y="543917"/>
                  <a:pt x="6046127" y="582217"/>
                </a:cubicBezTo>
                <a:cubicBezTo>
                  <a:pt x="5924891" y="620517"/>
                  <a:pt x="5831467" y="572108"/>
                  <a:pt x="5653263" y="582217"/>
                </a:cubicBezTo>
                <a:cubicBezTo>
                  <a:pt x="5475059" y="592326"/>
                  <a:pt x="5402978" y="572286"/>
                  <a:pt x="5176213" y="582217"/>
                </a:cubicBezTo>
                <a:cubicBezTo>
                  <a:pt x="4949448" y="592148"/>
                  <a:pt x="4751360" y="564319"/>
                  <a:pt x="4530793" y="582217"/>
                </a:cubicBezTo>
                <a:cubicBezTo>
                  <a:pt x="4310226" y="600115"/>
                  <a:pt x="4156434" y="579693"/>
                  <a:pt x="4053743" y="582217"/>
                </a:cubicBezTo>
                <a:cubicBezTo>
                  <a:pt x="3951052" y="584741"/>
                  <a:pt x="3703674" y="529153"/>
                  <a:pt x="3408323" y="582217"/>
                </a:cubicBezTo>
                <a:cubicBezTo>
                  <a:pt x="3112972" y="635281"/>
                  <a:pt x="3223170" y="563102"/>
                  <a:pt x="3099644" y="582217"/>
                </a:cubicBezTo>
                <a:cubicBezTo>
                  <a:pt x="2976118" y="601332"/>
                  <a:pt x="2611342" y="578984"/>
                  <a:pt x="2370039" y="582217"/>
                </a:cubicBezTo>
                <a:cubicBezTo>
                  <a:pt x="2128737" y="585450"/>
                  <a:pt x="1990071" y="541590"/>
                  <a:pt x="1640434" y="582217"/>
                </a:cubicBezTo>
                <a:cubicBezTo>
                  <a:pt x="1290798" y="622844"/>
                  <a:pt x="1395235" y="578363"/>
                  <a:pt x="1247569" y="582217"/>
                </a:cubicBezTo>
                <a:cubicBezTo>
                  <a:pt x="1099903" y="586071"/>
                  <a:pt x="1018601" y="537586"/>
                  <a:pt x="854705" y="582217"/>
                </a:cubicBezTo>
                <a:cubicBezTo>
                  <a:pt x="690809" y="626848"/>
                  <a:pt x="327796" y="563772"/>
                  <a:pt x="97038" y="582217"/>
                </a:cubicBezTo>
                <a:cubicBezTo>
                  <a:pt x="45226" y="582582"/>
                  <a:pt x="-10824" y="532497"/>
                  <a:pt x="0" y="485179"/>
                </a:cubicBezTo>
                <a:cubicBezTo>
                  <a:pt x="-9705" y="363228"/>
                  <a:pt x="29043" y="241058"/>
                  <a:pt x="0" y="97038"/>
                </a:cubicBezTo>
                <a:close/>
              </a:path>
              <a:path w="8612598" h="582217" stroke="0" extrusionOk="0">
                <a:moveTo>
                  <a:pt x="0" y="97038"/>
                </a:moveTo>
                <a:cubicBezTo>
                  <a:pt x="-11131" y="36998"/>
                  <a:pt x="43894" y="11627"/>
                  <a:pt x="97038" y="0"/>
                </a:cubicBezTo>
                <a:cubicBezTo>
                  <a:pt x="207485" y="-15984"/>
                  <a:pt x="314561" y="19837"/>
                  <a:pt x="405717" y="0"/>
                </a:cubicBezTo>
                <a:cubicBezTo>
                  <a:pt x="496873" y="-19837"/>
                  <a:pt x="886947" y="16526"/>
                  <a:pt x="1051137" y="0"/>
                </a:cubicBezTo>
                <a:cubicBezTo>
                  <a:pt x="1215327" y="-16526"/>
                  <a:pt x="1262425" y="2377"/>
                  <a:pt x="1444002" y="0"/>
                </a:cubicBezTo>
                <a:cubicBezTo>
                  <a:pt x="1625579" y="-2377"/>
                  <a:pt x="2017188" y="25999"/>
                  <a:pt x="2173607" y="0"/>
                </a:cubicBezTo>
                <a:cubicBezTo>
                  <a:pt x="2330026" y="-25999"/>
                  <a:pt x="2667523" y="33522"/>
                  <a:pt x="2903212" y="0"/>
                </a:cubicBezTo>
                <a:cubicBezTo>
                  <a:pt x="3138902" y="-33522"/>
                  <a:pt x="3094046" y="19323"/>
                  <a:pt x="3211891" y="0"/>
                </a:cubicBezTo>
                <a:cubicBezTo>
                  <a:pt x="3329736" y="-19323"/>
                  <a:pt x="3582122" y="20836"/>
                  <a:pt x="3773126" y="0"/>
                </a:cubicBezTo>
                <a:cubicBezTo>
                  <a:pt x="3964131" y="-20836"/>
                  <a:pt x="4097489" y="14965"/>
                  <a:pt x="4418546" y="0"/>
                </a:cubicBezTo>
                <a:cubicBezTo>
                  <a:pt x="4739603" y="-14965"/>
                  <a:pt x="4884467" y="17541"/>
                  <a:pt x="5063966" y="0"/>
                </a:cubicBezTo>
                <a:cubicBezTo>
                  <a:pt x="5243465" y="-17541"/>
                  <a:pt x="5305290" y="30512"/>
                  <a:pt x="5456830" y="0"/>
                </a:cubicBezTo>
                <a:cubicBezTo>
                  <a:pt x="5608370" y="-30512"/>
                  <a:pt x="5869936" y="29304"/>
                  <a:pt x="6102250" y="0"/>
                </a:cubicBezTo>
                <a:cubicBezTo>
                  <a:pt x="6334564" y="-29304"/>
                  <a:pt x="6512915" y="72288"/>
                  <a:pt x="6831856" y="0"/>
                </a:cubicBezTo>
                <a:cubicBezTo>
                  <a:pt x="7150797" y="-72288"/>
                  <a:pt x="7163090" y="6085"/>
                  <a:pt x="7477276" y="0"/>
                </a:cubicBezTo>
                <a:cubicBezTo>
                  <a:pt x="7791462" y="-6085"/>
                  <a:pt x="7877570" y="48541"/>
                  <a:pt x="8038510" y="0"/>
                </a:cubicBezTo>
                <a:cubicBezTo>
                  <a:pt x="8199450" y="-48541"/>
                  <a:pt x="8334865" y="7039"/>
                  <a:pt x="8515560" y="0"/>
                </a:cubicBezTo>
                <a:cubicBezTo>
                  <a:pt x="8554209" y="-105"/>
                  <a:pt x="8601779" y="49366"/>
                  <a:pt x="8612598" y="97038"/>
                </a:cubicBezTo>
                <a:cubicBezTo>
                  <a:pt x="8655139" y="227742"/>
                  <a:pt x="8598483" y="331177"/>
                  <a:pt x="8612598" y="485179"/>
                </a:cubicBezTo>
                <a:cubicBezTo>
                  <a:pt x="8616017" y="540172"/>
                  <a:pt x="8569272" y="585456"/>
                  <a:pt x="8515560" y="582217"/>
                </a:cubicBezTo>
                <a:cubicBezTo>
                  <a:pt x="8383575" y="638963"/>
                  <a:pt x="8187085" y="556062"/>
                  <a:pt x="7870140" y="582217"/>
                </a:cubicBezTo>
                <a:cubicBezTo>
                  <a:pt x="7553195" y="608372"/>
                  <a:pt x="7653719" y="559755"/>
                  <a:pt x="7561461" y="582217"/>
                </a:cubicBezTo>
                <a:cubicBezTo>
                  <a:pt x="7469203" y="604679"/>
                  <a:pt x="7030917" y="581982"/>
                  <a:pt x="6831856" y="582217"/>
                </a:cubicBezTo>
                <a:cubicBezTo>
                  <a:pt x="6632795" y="582452"/>
                  <a:pt x="6459426" y="569509"/>
                  <a:pt x="6186436" y="582217"/>
                </a:cubicBezTo>
                <a:cubicBezTo>
                  <a:pt x="5913446" y="594925"/>
                  <a:pt x="5812267" y="538782"/>
                  <a:pt x="5625201" y="582217"/>
                </a:cubicBezTo>
                <a:cubicBezTo>
                  <a:pt x="5438135" y="625652"/>
                  <a:pt x="5416362" y="554990"/>
                  <a:pt x="5316522" y="582217"/>
                </a:cubicBezTo>
                <a:cubicBezTo>
                  <a:pt x="5216682" y="609444"/>
                  <a:pt x="5072831" y="579765"/>
                  <a:pt x="4923657" y="582217"/>
                </a:cubicBezTo>
                <a:cubicBezTo>
                  <a:pt x="4774484" y="584669"/>
                  <a:pt x="4591279" y="553732"/>
                  <a:pt x="4446608" y="582217"/>
                </a:cubicBezTo>
                <a:cubicBezTo>
                  <a:pt x="4301937" y="610702"/>
                  <a:pt x="4239808" y="554229"/>
                  <a:pt x="4137929" y="582217"/>
                </a:cubicBezTo>
                <a:cubicBezTo>
                  <a:pt x="4036050" y="610205"/>
                  <a:pt x="3927599" y="555226"/>
                  <a:pt x="3745064" y="582217"/>
                </a:cubicBezTo>
                <a:cubicBezTo>
                  <a:pt x="3562530" y="609208"/>
                  <a:pt x="3320136" y="559151"/>
                  <a:pt x="3015459" y="582217"/>
                </a:cubicBezTo>
                <a:cubicBezTo>
                  <a:pt x="2710782" y="605283"/>
                  <a:pt x="2654692" y="570332"/>
                  <a:pt x="2454224" y="582217"/>
                </a:cubicBezTo>
                <a:cubicBezTo>
                  <a:pt x="2253756" y="594102"/>
                  <a:pt x="2239176" y="570188"/>
                  <a:pt x="2145545" y="582217"/>
                </a:cubicBezTo>
                <a:cubicBezTo>
                  <a:pt x="2051914" y="594246"/>
                  <a:pt x="1656589" y="506385"/>
                  <a:pt x="1500125" y="582217"/>
                </a:cubicBezTo>
                <a:cubicBezTo>
                  <a:pt x="1343661" y="658049"/>
                  <a:pt x="1060805" y="562390"/>
                  <a:pt x="854705" y="582217"/>
                </a:cubicBezTo>
                <a:cubicBezTo>
                  <a:pt x="648605" y="602044"/>
                  <a:pt x="314470" y="498630"/>
                  <a:pt x="97038" y="582217"/>
                </a:cubicBezTo>
                <a:cubicBezTo>
                  <a:pt x="45297" y="583575"/>
                  <a:pt x="9152" y="543528"/>
                  <a:pt x="0" y="485179"/>
                </a:cubicBezTo>
                <a:cubicBezTo>
                  <a:pt x="-19723" y="373999"/>
                  <a:pt x="44442" y="252811"/>
                  <a:pt x="0" y="97038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09165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2989" dirty="0">
                <a:solidFill>
                  <a:srgbClr val="000000"/>
                </a:solidFill>
                <a:latin typeface="Jorick"/>
              </a:rPr>
              <a:t>Profesora: Débora Sepúlveda Salinas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89295" y="2824394"/>
            <a:ext cx="9861695" cy="2534004"/>
          </a:xfrm>
          <a:custGeom>
            <a:avLst/>
            <a:gdLst/>
            <a:ahLst/>
            <a:cxnLst/>
            <a:rect l="l" t="t" r="r" b="b"/>
            <a:pathLst>
              <a:path w="8247742" h="2201990">
                <a:moveTo>
                  <a:pt x="0" y="0"/>
                </a:moveTo>
                <a:lnTo>
                  <a:pt x="8247742" y="0"/>
                </a:lnTo>
                <a:lnTo>
                  <a:pt x="8247742" y="2201989"/>
                </a:lnTo>
                <a:lnTo>
                  <a:pt x="0" y="22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560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509452" y="3066792"/>
            <a:ext cx="7861955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9"/>
              </a:lnSpc>
            </a:pPr>
            <a:r>
              <a:rPr lang="en-US" sz="8000" dirty="0">
                <a:solidFill>
                  <a:srgbClr val="000000"/>
                </a:solidFill>
                <a:latin typeface="TC Milo"/>
              </a:rPr>
              <a:t>PENSAMIENTO CRÍTICO</a:t>
            </a:r>
          </a:p>
        </p:txBody>
      </p:sp>
      <p:sp>
        <p:nvSpPr>
          <p:cNvPr id="6" name="Freeform 6"/>
          <p:cNvSpPr/>
          <p:nvPr/>
        </p:nvSpPr>
        <p:spPr>
          <a:xfrm rot="3664715">
            <a:off x="-4388282" y="6277702"/>
            <a:ext cx="9229209" cy="1858866"/>
          </a:xfrm>
          <a:custGeom>
            <a:avLst/>
            <a:gdLst/>
            <a:ahLst/>
            <a:cxnLst/>
            <a:rect l="l" t="t" r="r" b="b"/>
            <a:pathLst>
              <a:path w="9229209" h="1858866">
                <a:moveTo>
                  <a:pt x="0" y="0"/>
                </a:moveTo>
                <a:lnTo>
                  <a:pt x="9229209" y="0"/>
                </a:lnTo>
                <a:lnTo>
                  <a:pt x="9229209" y="1858866"/>
                </a:lnTo>
                <a:lnTo>
                  <a:pt x="0" y="1858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6158" y="1028701"/>
            <a:ext cx="6620723" cy="8552300"/>
          </a:xfrm>
          <a:custGeom>
            <a:avLst/>
            <a:gdLst/>
            <a:ahLst/>
            <a:cxnLst/>
            <a:rect l="l" t="t" r="r" b="b"/>
            <a:pathLst>
              <a:path w="7587842" h="8229600">
                <a:moveTo>
                  <a:pt x="0" y="0"/>
                </a:moveTo>
                <a:lnTo>
                  <a:pt x="7587842" y="0"/>
                </a:lnTo>
                <a:lnTo>
                  <a:pt x="75878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76881" y="8265390"/>
            <a:ext cx="1332571" cy="1315611"/>
          </a:xfrm>
          <a:custGeom>
            <a:avLst/>
            <a:gdLst/>
            <a:ahLst/>
            <a:cxnLst/>
            <a:rect l="l" t="t" r="r" b="b"/>
            <a:pathLst>
              <a:path w="1332571" h="1315611">
                <a:moveTo>
                  <a:pt x="0" y="0"/>
                </a:moveTo>
                <a:lnTo>
                  <a:pt x="1332571" y="0"/>
                </a:lnTo>
                <a:lnTo>
                  <a:pt x="1332571" y="1315611"/>
                </a:lnTo>
                <a:lnTo>
                  <a:pt x="0" y="13156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4827973">
            <a:off x="14578975" y="-736870"/>
            <a:ext cx="3583036" cy="3368054"/>
          </a:xfrm>
          <a:custGeom>
            <a:avLst/>
            <a:gdLst/>
            <a:ahLst/>
            <a:cxnLst/>
            <a:rect l="l" t="t" r="r" b="b"/>
            <a:pathLst>
              <a:path w="3583036" h="3368054">
                <a:moveTo>
                  <a:pt x="0" y="0"/>
                </a:moveTo>
                <a:lnTo>
                  <a:pt x="3583036" y="0"/>
                </a:lnTo>
                <a:lnTo>
                  <a:pt x="3583036" y="3368054"/>
                </a:lnTo>
                <a:lnTo>
                  <a:pt x="0" y="3368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A52494-8F6E-4DF0-8CC2-7EA1FE545B7E}"/>
              </a:ext>
            </a:extLst>
          </p:cNvPr>
          <p:cNvSpPr txBox="1"/>
          <p:nvPr/>
        </p:nvSpPr>
        <p:spPr>
          <a:xfrm>
            <a:off x="2218256" y="2635121"/>
            <a:ext cx="56938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Evaluar información y argumentos.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 Realizar conexiones e identificar patrones.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Resolver problemas complejos.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 Construir conocimiento profundo.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Experimentar, reflexionar y tomar decisiones en el mundo real.</a:t>
            </a:r>
            <a:endParaRPr lang="es-CL" sz="3200" dirty="0">
              <a:latin typeface="Comic Sans MS" panose="030F0702030302020204" pitchFamily="66" charset="0"/>
            </a:endParaRPr>
          </a:p>
        </p:txBody>
      </p:sp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DE0E8FE1-33BB-4524-93B9-CAABB5D2609A}"/>
              </a:ext>
            </a:extLst>
          </p:cNvPr>
          <p:cNvSpPr/>
          <p:nvPr/>
        </p:nvSpPr>
        <p:spPr>
          <a:xfrm rot="3546643">
            <a:off x="9493914" y="4532425"/>
            <a:ext cx="1938241" cy="4785518"/>
          </a:xfrm>
          <a:prstGeom prst="curvedLeftArrow">
            <a:avLst>
              <a:gd name="adj1" fmla="val 25000"/>
              <a:gd name="adj2" fmla="val 50000"/>
              <a:gd name="adj3" fmla="val 4227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85A4F5-A5BB-4229-A0E2-B3118F7B69BE}"/>
              </a:ext>
            </a:extLst>
          </p:cNvPr>
          <p:cNvSpPr txBox="1"/>
          <p:nvPr/>
        </p:nvSpPr>
        <p:spPr>
          <a:xfrm>
            <a:off x="12039600" y="9052289"/>
            <a:ext cx="511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/>
              <a:t>Fuente</a:t>
            </a:r>
            <a:r>
              <a:rPr lang="es-CL" sz="2400" i="1" dirty="0"/>
              <a:t>: Fullan et al., 2018.</a:t>
            </a:r>
          </a:p>
        </p:txBody>
      </p:sp>
    </p:spTree>
    <p:extLst>
      <p:ext uri="{BB962C8B-B14F-4D97-AF65-F5344CB8AC3E}">
        <p14:creationId xmlns:p14="http://schemas.microsoft.com/office/powerpoint/2010/main" val="35735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7663" y="533610"/>
            <a:ext cx="15082893" cy="9674787"/>
          </a:xfrm>
          <a:custGeom>
            <a:avLst/>
            <a:gdLst/>
            <a:ahLst/>
            <a:cxnLst/>
            <a:rect l="l" t="t" r="r" b="b"/>
            <a:pathLst>
              <a:path w="15082893" h="8908375">
                <a:moveTo>
                  <a:pt x="0" y="0"/>
                </a:moveTo>
                <a:lnTo>
                  <a:pt x="15082893" y="0"/>
                </a:lnTo>
                <a:lnTo>
                  <a:pt x="15082893" y="8908376"/>
                </a:lnTo>
                <a:lnTo>
                  <a:pt x="0" y="8908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70449" y="1033610"/>
            <a:ext cx="12037320" cy="191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38"/>
              </a:lnSpc>
            </a:pPr>
            <a:r>
              <a:rPr lang="en-US" sz="12840" dirty="0" err="1">
                <a:solidFill>
                  <a:srgbClr val="000000"/>
                </a:solidFill>
                <a:latin typeface="TC Milo"/>
              </a:rPr>
              <a:t>actividad</a:t>
            </a:r>
            <a:endParaRPr lang="en-US" sz="12840" dirty="0">
              <a:solidFill>
                <a:srgbClr val="000000"/>
              </a:solidFill>
              <a:latin typeface="TC Mil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301559" y="680660"/>
            <a:ext cx="3684882" cy="1658197"/>
          </a:xfrm>
          <a:custGeom>
            <a:avLst/>
            <a:gdLst/>
            <a:ahLst/>
            <a:cxnLst/>
            <a:rect l="l" t="t" r="r" b="b"/>
            <a:pathLst>
              <a:path w="3684882" h="1658197">
                <a:moveTo>
                  <a:pt x="0" y="0"/>
                </a:moveTo>
                <a:lnTo>
                  <a:pt x="3684882" y="0"/>
                </a:lnTo>
                <a:lnTo>
                  <a:pt x="3684882" y="1658197"/>
                </a:lnTo>
                <a:lnTo>
                  <a:pt x="0" y="1658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67000" y="2946774"/>
            <a:ext cx="13115587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0" lang="en" sz="3600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Comic Sans MS" panose="030F0702030302020204" pitchFamily="66" charset="0"/>
                <a:sym typeface="Delius"/>
              </a:rPr>
              <a:t>1.- Formar grupos para reflexionar en torno a las siguientes preguntas</a:t>
            </a: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Comic Sans MS" panose="030F0702030302020204" pitchFamily="66" charset="0"/>
                <a:sym typeface="Delius"/>
              </a:rPr>
              <a:t>:</a:t>
            </a:r>
          </a:p>
          <a:p>
            <a:pPr>
              <a:lnSpc>
                <a:spcPts val="3919"/>
              </a:lnSpc>
            </a:pPr>
            <a:endParaRPr lang="en" sz="2800" b="1" kern="0" dirty="0">
              <a:solidFill>
                <a:srgbClr val="2F1932"/>
              </a:solidFill>
              <a:latin typeface="Comic Sans MS" panose="030F0702030302020204" pitchFamily="66" charset="0"/>
              <a:sym typeface="Delius"/>
            </a:endParaRPr>
          </a:p>
          <a:p>
            <a:pPr>
              <a:lnSpc>
                <a:spcPts val="3919"/>
              </a:lnSpc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Comic Sans MS" panose="030F0702030302020204" pitchFamily="66" charset="0"/>
                <a:sym typeface="Delius"/>
              </a:rPr>
              <a:t>¿</a:t>
            </a:r>
            <a:r>
              <a:rPr kumimoji="0" lang="es-MX" sz="2800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Comic Sans MS" panose="030F0702030302020204" pitchFamily="66" charset="0"/>
                <a:sym typeface="Delius"/>
              </a:rPr>
              <a:t>Qué tarea de aprendizaje hemos implementado para desarrollar estas competencias en las y los estudiantes?</a:t>
            </a:r>
          </a:p>
          <a:p>
            <a:pPr>
              <a:lnSpc>
                <a:spcPts val="3919"/>
              </a:lnSpc>
            </a:pPr>
            <a:endParaRPr kumimoji="0" lang="es-MX" sz="2800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Comic Sans MS" panose="030F0702030302020204" pitchFamily="66" charset="0"/>
              <a:sym typeface="Delius"/>
            </a:endParaRPr>
          </a:p>
          <a:p>
            <a:pPr>
              <a:lnSpc>
                <a:spcPts val="3919"/>
              </a:lnSpc>
            </a:pPr>
            <a:r>
              <a:rPr lang="es-MX" sz="2800" kern="0" dirty="0">
                <a:solidFill>
                  <a:srgbClr val="2F1932"/>
                </a:solidFill>
                <a:latin typeface="Comic Sans MS" panose="030F0702030302020204" pitchFamily="66" charset="0"/>
                <a:sym typeface="Delius"/>
              </a:rPr>
              <a:t> ¿Cuál de estas competencias requiere ser desarrollada de manera prioritaria por las y los estudiantes?, ¿por qué pensamos eso?, ¿qué evidencias poseemos?</a:t>
            </a:r>
            <a:endParaRPr lang="en" sz="2800" kern="0" dirty="0">
              <a:solidFill>
                <a:srgbClr val="2F1932"/>
              </a:solidFill>
              <a:latin typeface="Comic Sans MS" panose="030F0702030302020204" pitchFamily="66" charset="0"/>
              <a:sym typeface="Delius"/>
            </a:endParaRPr>
          </a:p>
          <a:p>
            <a:pPr>
              <a:lnSpc>
                <a:spcPts val="3919"/>
              </a:lnSpc>
            </a:pPr>
            <a:b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Comic Sans MS" panose="030F0702030302020204" pitchFamily="66" charset="0"/>
                <a:sym typeface="Delius"/>
              </a:rPr>
            </a:br>
            <a:r>
              <a:rPr lang="en" sz="3600" b="1" kern="0" dirty="0">
                <a:solidFill>
                  <a:srgbClr val="2F1932"/>
                </a:solidFill>
                <a:latin typeface="Comic Sans MS" panose="030F0702030302020204" pitchFamily="66" charset="0"/>
                <a:sym typeface="Delius"/>
              </a:rPr>
              <a:t>2</a:t>
            </a:r>
            <a:r>
              <a:rPr kumimoji="0" lang="en" sz="3600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Comic Sans MS" panose="030F0702030302020204" pitchFamily="66" charset="0"/>
                <a:sym typeface="Delius"/>
              </a:rPr>
              <a:t>.- Plenario</a:t>
            </a:r>
            <a:endParaRPr lang="en-US" sz="3600" dirty="0">
              <a:solidFill>
                <a:srgbClr val="000000"/>
              </a:solidFill>
              <a:latin typeface="Sansation Bold"/>
            </a:endParaRPr>
          </a:p>
        </p:txBody>
      </p:sp>
      <p:sp>
        <p:nvSpPr>
          <p:cNvPr id="8" name="Freeform 8"/>
          <p:cNvSpPr/>
          <p:nvPr/>
        </p:nvSpPr>
        <p:spPr>
          <a:xfrm rot="17280813" flipH="1">
            <a:off x="-890291" y="5328251"/>
            <a:ext cx="4675908" cy="1394271"/>
          </a:xfrm>
          <a:custGeom>
            <a:avLst/>
            <a:gdLst/>
            <a:ahLst/>
            <a:cxnLst/>
            <a:rect l="l" t="t" r="r" b="b"/>
            <a:pathLst>
              <a:path w="4675908" h="1394271">
                <a:moveTo>
                  <a:pt x="4675908" y="0"/>
                </a:moveTo>
                <a:lnTo>
                  <a:pt x="0" y="0"/>
                </a:lnTo>
                <a:lnTo>
                  <a:pt x="0" y="1394271"/>
                </a:lnTo>
                <a:lnTo>
                  <a:pt x="4675908" y="1394271"/>
                </a:lnTo>
                <a:lnTo>
                  <a:pt x="467590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9" name="Freeform 9"/>
          <p:cNvSpPr/>
          <p:nvPr/>
        </p:nvSpPr>
        <p:spPr>
          <a:xfrm rot="-3575803">
            <a:off x="15045589" y="828147"/>
            <a:ext cx="3159060" cy="2481298"/>
          </a:xfrm>
          <a:custGeom>
            <a:avLst/>
            <a:gdLst/>
            <a:ahLst/>
            <a:cxnLst/>
            <a:rect l="l" t="t" r="r" b="b"/>
            <a:pathLst>
              <a:path w="3159060" h="2481298">
                <a:moveTo>
                  <a:pt x="0" y="0"/>
                </a:moveTo>
                <a:lnTo>
                  <a:pt x="3159059" y="0"/>
                </a:lnTo>
                <a:lnTo>
                  <a:pt x="3159059" y="2481298"/>
                </a:lnTo>
                <a:lnTo>
                  <a:pt x="0" y="248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026264">
            <a:off x="-607964" y="617463"/>
            <a:ext cx="5879661" cy="1118677"/>
          </a:xfrm>
          <a:custGeom>
            <a:avLst/>
            <a:gdLst/>
            <a:ahLst/>
            <a:cxnLst/>
            <a:rect l="l" t="t" r="r" b="b"/>
            <a:pathLst>
              <a:path w="5879661" h="1118677">
                <a:moveTo>
                  <a:pt x="0" y="0"/>
                </a:moveTo>
                <a:lnTo>
                  <a:pt x="5879661" y="0"/>
                </a:lnTo>
                <a:lnTo>
                  <a:pt x="5879661" y="1118677"/>
                </a:lnTo>
                <a:lnTo>
                  <a:pt x="0" y="11186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865" r="-29036" b="-865"/>
            </a:stretch>
          </a:blipFill>
        </p:spPr>
      </p:sp>
      <p:sp>
        <p:nvSpPr>
          <p:cNvPr id="11" name="Freeform 11"/>
          <p:cNvSpPr/>
          <p:nvPr/>
        </p:nvSpPr>
        <p:spPr>
          <a:xfrm rot="-967198">
            <a:off x="15635887" y="6759872"/>
            <a:ext cx="2537307" cy="4071553"/>
          </a:xfrm>
          <a:custGeom>
            <a:avLst/>
            <a:gdLst/>
            <a:ahLst/>
            <a:cxnLst/>
            <a:rect l="l" t="t" r="r" b="b"/>
            <a:pathLst>
              <a:path w="3842598" h="5682716">
                <a:moveTo>
                  <a:pt x="0" y="0"/>
                </a:moveTo>
                <a:lnTo>
                  <a:pt x="3842598" y="0"/>
                </a:lnTo>
                <a:lnTo>
                  <a:pt x="3842598" y="5682716"/>
                </a:lnTo>
                <a:lnTo>
                  <a:pt x="0" y="56827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 rot="-10772740">
            <a:off x="3184983" y="1663388"/>
            <a:ext cx="12414659" cy="7600229"/>
          </a:xfrm>
          <a:custGeom>
            <a:avLst/>
            <a:gdLst/>
            <a:ahLst/>
            <a:cxnLst/>
            <a:rect l="l" t="t" r="r" b="b"/>
            <a:pathLst>
              <a:path w="12414659" h="7600229">
                <a:moveTo>
                  <a:pt x="0" y="0"/>
                </a:moveTo>
                <a:lnTo>
                  <a:pt x="12414659" y="0"/>
                </a:lnTo>
                <a:lnTo>
                  <a:pt x="12414659" y="7600229"/>
                </a:lnTo>
                <a:lnTo>
                  <a:pt x="0" y="7600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9" b="-469"/>
            </a:stretch>
          </a:blipFill>
        </p:spPr>
      </p:sp>
      <p:sp>
        <p:nvSpPr>
          <p:cNvPr id="4" name="Freeform 4"/>
          <p:cNvSpPr/>
          <p:nvPr/>
        </p:nvSpPr>
        <p:spPr>
          <a:xfrm rot="27259">
            <a:off x="8680763" y="1851073"/>
            <a:ext cx="926474" cy="944178"/>
          </a:xfrm>
          <a:custGeom>
            <a:avLst/>
            <a:gdLst/>
            <a:ahLst/>
            <a:cxnLst/>
            <a:rect l="l" t="t" r="r" b="b"/>
            <a:pathLst>
              <a:path w="926474" h="944178">
                <a:moveTo>
                  <a:pt x="0" y="0"/>
                </a:moveTo>
                <a:lnTo>
                  <a:pt x="926474" y="0"/>
                </a:lnTo>
                <a:lnTo>
                  <a:pt x="926474" y="944178"/>
                </a:lnTo>
                <a:lnTo>
                  <a:pt x="0" y="944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85860" y="3520903"/>
            <a:ext cx="1810518" cy="1837242"/>
          </a:xfrm>
          <a:custGeom>
            <a:avLst/>
            <a:gdLst/>
            <a:ahLst/>
            <a:cxnLst/>
            <a:rect l="l" t="t" r="r" b="b"/>
            <a:pathLst>
              <a:path w="1810518" h="1837242">
                <a:moveTo>
                  <a:pt x="0" y="0"/>
                </a:moveTo>
                <a:lnTo>
                  <a:pt x="1810519" y="0"/>
                </a:lnTo>
                <a:lnTo>
                  <a:pt x="1810519" y="1837242"/>
                </a:lnTo>
                <a:lnTo>
                  <a:pt x="0" y="1837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37252" y="8470540"/>
            <a:ext cx="853035" cy="842178"/>
          </a:xfrm>
          <a:custGeom>
            <a:avLst/>
            <a:gdLst/>
            <a:ahLst/>
            <a:cxnLst/>
            <a:rect l="l" t="t" r="r" b="b"/>
            <a:pathLst>
              <a:path w="853035" h="842178">
                <a:moveTo>
                  <a:pt x="0" y="0"/>
                </a:moveTo>
                <a:lnTo>
                  <a:pt x="853035" y="0"/>
                </a:lnTo>
                <a:lnTo>
                  <a:pt x="853035" y="842179"/>
                </a:lnTo>
                <a:lnTo>
                  <a:pt x="0" y="84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360081" flipH="1">
            <a:off x="13146834" y="8082092"/>
            <a:ext cx="4351596" cy="1297567"/>
          </a:xfrm>
          <a:custGeom>
            <a:avLst/>
            <a:gdLst/>
            <a:ahLst/>
            <a:cxnLst/>
            <a:rect l="l" t="t" r="r" b="b"/>
            <a:pathLst>
              <a:path w="4351596" h="1297567">
                <a:moveTo>
                  <a:pt x="4351595" y="0"/>
                </a:moveTo>
                <a:lnTo>
                  <a:pt x="0" y="0"/>
                </a:lnTo>
                <a:lnTo>
                  <a:pt x="0" y="1297566"/>
                </a:lnTo>
                <a:lnTo>
                  <a:pt x="4351595" y="1297566"/>
                </a:lnTo>
                <a:lnTo>
                  <a:pt x="43515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575803">
            <a:off x="769241" y="749543"/>
            <a:ext cx="3159060" cy="2481298"/>
          </a:xfrm>
          <a:custGeom>
            <a:avLst/>
            <a:gdLst/>
            <a:ahLst/>
            <a:cxnLst/>
            <a:rect l="l" t="t" r="r" b="b"/>
            <a:pathLst>
              <a:path w="3159060" h="2481298">
                <a:moveTo>
                  <a:pt x="0" y="0"/>
                </a:moveTo>
                <a:lnTo>
                  <a:pt x="3159059" y="0"/>
                </a:lnTo>
                <a:lnTo>
                  <a:pt x="3159059" y="2481298"/>
                </a:lnTo>
                <a:lnTo>
                  <a:pt x="0" y="24812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17250">
            <a:off x="1149491" y="5613285"/>
            <a:ext cx="3041765" cy="1855477"/>
          </a:xfrm>
          <a:custGeom>
            <a:avLst/>
            <a:gdLst/>
            <a:ahLst/>
            <a:cxnLst/>
            <a:rect l="l" t="t" r="r" b="b"/>
            <a:pathLst>
              <a:path w="3041765" h="1855477">
                <a:moveTo>
                  <a:pt x="0" y="0"/>
                </a:moveTo>
                <a:lnTo>
                  <a:pt x="3041765" y="0"/>
                </a:lnTo>
                <a:lnTo>
                  <a:pt x="3041765" y="1855476"/>
                </a:lnTo>
                <a:lnTo>
                  <a:pt x="0" y="1855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50249" y="885347"/>
            <a:ext cx="974470" cy="962068"/>
          </a:xfrm>
          <a:custGeom>
            <a:avLst/>
            <a:gdLst/>
            <a:ahLst/>
            <a:cxnLst/>
            <a:rect l="l" t="t" r="r" b="b"/>
            <a:pathLst>
              <a:path w="974470" h="962068">
                <a:moveTo>
                  <a:pt x="0" y="0"/>
                </a:moveTo>
                <a:lnTo>
                  <a:pt x="974470" y="0"/>
                </a:lnTo>
                <a:lnTo>
                  <a:pt x="974470" y="962068"/>
                </a:lnTo>
                <a:lnTo>
                  <a:pt x="0" y="9620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781533">
            <a:off x="12345993" y="217932"/>
            <a:ext cx="7469768" cy="1504495"/>
          </a:xfrm>
          <a:custGeom>
            <a:avLst/>
            <a:gdLst/>
            <a:ahLst/>
            <a:cxnLst/>
            <a:rect l="l" t="t" r="r" b="b"/>
            <a:pathLst>
              <a:path w="7469768" h="1504495">
                <a:moveTo>
                  <a:pt x="0" y="0"/>
                </a:moveTo>
                <a:lnTo>
                  <a:pt x="7469768" y="0"/>
                </a:lnTo>
                <a:lnTo>
                  <a:pt x="7469768" y="1504494"/>
                </a:lnTo>
                <a:lnTo>
                  <a:pt x="0" y="1504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32324" flipH="1">
            <a:off x="-1517869" y="8532130"/>
            <a:ext cx="6997436" cy="1521056"/>
          </a:xfrm>
          <a:custGeom>
            <a:avLst/>
            <a:gdLst/>
            <a:ahLst/>
            <a:cxnLst/>
            <a:rect l="l" t="t" r="r" b="b"/>
            <a:pathLst>
              <a:path w="6997436" h="1521056">
                <a:moveTo>
                  <a:pt x="6997435" y="0"/>
                </a:moveTo>
                <a:lnTo>
                  <a:pt x="0" y="0"/>
                </a:lnTo>
                <a:lnTo>
                  <a:pt x="0" y="1521056"/>
                </a:lnTo>
                <a:lnTo>
                  <a:pt x="6997435" y="1521056"/>
                </a:lnTo>
                <a:lnTo>
                  <a:pt x="6997435" y="0"/>
                </a:lnTo>
                <a:close/>
              </a:path>
            </a:pathLst>
          </a:custGeom>
          <a:blipFill>
            <a:blip r:embed="rId15"/>
            <a:stretch>
              <a:fillRect t="-9469" b="-946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20985" y="3114417"/>
            <a:ext cx="11142656" cy="385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9"/>
              </a:lnSpc>
            </a:pPr>
            <a:r>
              <a:rPr lang="en-US" sz="22200">
                <a:solidFill>
                  <a:srgbClr val="000000"/>
                </a:solidFill>
                <a:latin typeface="TC Milo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0796" y="3811642"/>
            <a:ext cx="5580087" cy="6052035"/>
          </a:xfrm>
          <a:custGeom>
            <a:avLst/>
            <a:gdLst/>
            <a:ahLst/>
            <a:cxnLst/>
            <a:rect l="l" t="t" r="r" b="b"/>
            <a:pathLst>
              <a:path w="5580087" h="6052035">
                <a:moveTo>
                  <a:pt x="0" y="0"/>
                </a:moveTo>
                <a:lnTo>
                  <a:pt x="5580088" y="0"/>
                </a:lnTo>
                <a:lnTo>
                  <a:pt x="5580088" y="6052035"/>
                </a:lnTo>
                <a:lnTo>
                  <a:pt x="0" y="605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53956" y="3811642"/>
            <a:ext cx="5580087" cy="6052035"/>
          </a:xfrm>
          <a:custGeom>
            <a:avLst/>
            <a:gdLst/>
            <a:ahLst/>
            <a:cxnLst/>
            <a:rect l="l" t="t" r="r" b="b"/>
            <a:pathLst>
              <a:path w="5580087" h="6052035">
                <a:moveTo>
                  <a:pt x="0" y="0"/>
                </a:moveTo>
                <a:lnTo>
                  <a:pt x="5580088" y="0"/>
                </a:lnTo>
                <a:lnTo>
                  <a:pt x="5580088" y="6052035"/>
                </a:lnTo>
                <a:lnTo>
                  <a:pt x="0" y="605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02453" y="5046729"/>
            <a:ext cx="4201852" cy="405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97"/>
              </a:lnSpc>
            </a:pPr>
            <a:r>
              <a:rPr lang="es-MX" sz="2400" dirty="0">
                <a:latin typeface="Comic Sans MS" panose="030F0702030302020204" pitchFamily="66" charset="0"/>
              </a:rPr>
              <a:t>Conjuntos de habilidades que todos y cada uno de las niñas, niños, y adolescentes deben alcanzar para manejarse y florecer en el complejo mundo de hoy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l">
              <a:lnSpc>
                <a:spcPts val="2897"/>
              </a:lnSpc>
            </a:pP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ts val="2897"/>
              </a:lnSpc>
            </a:pP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ts val="2897"/>
              </a:lnSpc>
            </a:pPr>
            <a:r>
              <a:rPr lang="en-US" i="1" dirty="0">
                <a:solidFill>
                  <a:srgbClr val="000000"/>
                </a:solidFill>
                <a:latin typeface="Comic Sans MS" panose="030F0702030302020204" pitchFamily="66" charset="0"/>
              </a:rPr>
              <a:t>“Desarrollando habilidades para el Aprendizaje Profundo” PUCV Líderes Educativos</a:t>
            </a:r>
          </a:p>
        </p:txBody>
      </p:sp>
      <p:sp>
        <p:nvSpPr>
          <p:cNvPr id="7" name="Freeform 7"/>
          <p:cNvSpPr/>
          <p:nvPr/>
        </p:nvSpPr>
        <p:spPr>
          <a:xfrm>
            <a:off x="11791811" y="3897162"/>
            <a:ext cx="5580087" cy="6052035"/>
          </a:xfrm>
          <a:custGeom>
            <a:avLst/>
            <a:gdLst/>
            <a:ahLst/>
            <a:cxnLst/>
            <a:rect l="l" t="t" r="r" b="b"/>
            <a:pathLst>
              <a:path w="5580087" h="6052035">
                <a:moveTo>
                  <a:pt x="0" y="0"/>
                </a:moveTo>
                <a:lnTo>
                  <a:pt x="5580087" y="0"/>
                </a:lnTo>
                <a:lnTo>
                  <a:pt x="5580087" y="6052035"/>
                </a:lnTo>
                <a:lnTo>
                  <a:pt x="0" y="605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1989" y="1465022"/>
            <a:ext cx="14714872" cy="20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52"/>
              </a:lnSpc>
            </a:pPr>
            <a:endParaRPr lang="en-US" sz="13321" dirty="0">
              <a:solidFill>
                <a:srgbClr val="000000"/>
              </a:solidFill>
              <a:latin typeface="TC Milo"/>
            </a:endParaRPr>
          </a:p>
        </p:txBody>
      </p:sp>
      <p:sp>
        <p:nvSpPr>
          <p:cNvPr id="13" name="Freeform 13"/>
          <p:cNvSpPr/>
          <p:nvPr/>
        </p:nvSpPr>
        <p:spPr>
          <a:xfrm rot="1217250">
            <a:off x="14348950" y="972768"/>
            <a:ext cx="3041765" cy="1855477"/>
          </a:xfrm>
          <a:custGeom>
            <a:avLst/>
            <a:gdLst/>
            <a:ahLst/>
            <a:cxnLst/>
            <a:rect l="l" t="t" r="r" b="b"/>
            <a:pathLst>
              <a:path w="3041765" h="1855477">
                <a:moveTo>
                  <a:pt x="0" y="0"/>
                </a:moveTo>
                <a:lnTo>
                  <a:pt x="3041765" y="0"/>
                </a:lnTo>
                <a:lnTo>
                  <a:pt x="3041765" y="1855477"/>
                </a:lnTo>
                <a:lnTo>
                  <a:pt x="0" y="185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8379687" flipH="1">
            <a:off x="-1442103" y="475977"/>
            <a:ext cx="5877440" cy="1277599"/>
          </a:xfrm>
          <a:custGeom>
            <a:avLst/>
            <a:gdLst/>
            <a:ahLst/>
            <a:cxnLst/>
            <a:rect l="l" t="t" r="r" b="b"/>
            <a:pathLst>
              <a:path w="5877440" h="1277599">
                <a:moveTo>
                  <a:pt x="5877439" y="0"/>
                </a:moveTo>
                <a:lnTo>
                  <a:pt x="0" y="0"/>
                </a:lnTo>
                <a:lnTo>
                  <a:pt x="0" y="1277598"/>
                </a:lnTo>
                <a:lnTo>
                  <a:pt x="5877439" y="1277598"/>
                </a:lnTo>
                <a:lnTo>
                  <a:pt x="5877439" y="0"/>
                </a:lnTo>
                <a:close/>
              </a:path>
            </a:pathLst>
          </a:custGeom>
          <a:blipFill>
            <a:blip r:embed="rId5"/>
            <a:stretch>
              <a:fillRect t="-9469" b="-9469"/>
            </a:stretch>
          </a:blipFill>
        </p:spPr>
      </p:sp>
      <p:sp>
        <p:nvSpPr>
          <p:cNvPr id="15" name="Freeform 15"/>
          <p:cNvSpPr/>
          <p:nvPr/>
        </p:nvSpPr>
        <p:spPr>
          <a:xfrm rot="-3575803">
            <a:off x="1097694" y="1172393"/>
            <a:ext cx="2808087" cy="2205625"/>
          </a:xfrm>
          <a:custGeom>
            <a:avLst/>
            <a:gdLst/>
            <a:ahLst/>
            <a:cxnLst/>
            <a:rect l="l" t="t" r="r" b="b"/>
            <a:pathLst>
              <a:path w="2808087" h="2205625">
                <a:moveTo>
                  <a:pt x="0" y="0"/>
                </a:moveTo>
                <a:lnTo>
                  <a:pt x="2808087" y="0"/>
                </a:lnTo>
                <a:lnTo>
                  <a:pt x="2808087" y="2205625"/>
                </a:lnTo>
                <a:lnTo>
                  <a:pt x="0" y="2205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860B59B-ACF4-4F07-9CC4-310F6198FBBE}"/>
              </a:ext>
            </a:extLst>
          </p:cNvPr>
          <p:cNvSpPr txBox="1"/>
          <p:nvPr/>
        </p:nvSpPr>
        <p:spPr>
          <a:xfrm>
            <a:off x="1451002" y="5024269"/>
            <a:ext cx="4569145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El aprendizaje profundo apunta a que los estudiantes se conviertan en líderes de su propio aprendizaje, desarrollando habilidades meta-cognitivas para ir monitoreando su progreso y concebirse como aprendices para toda la vida. </a:t>
            </a:r>
          </a:p>
          <a:p>
            <a:pPr algn="ctr"/>
            <a:endParaRPr lang="es-MX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(Huberman, Bitter, Anthony y O’Day, 2014).</a:t>
            </a:r>
            <a:endParaRPr lang="en-US" sz="2000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84379BE9-8650-45BD-BE25-F57636EAF54E}"/>
              </a:ext>
            </a:extLst>
          </p:cNvPr>
          <p:cNvSpPr txBox="1"/>
          <p:nvPr/>
        </p:nvSpPr>
        <p:spPr>
          <a:xfrm>
            <a:off x="3125340" y="1913430"/>
            <a:ext cx="12037320" cy="189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38"/>
              </a:lnSpc>
            </a:pPr>
            <a:r>
              <a:rPr lang="en-US" sz="12840" b="1" dirty="0">
                <a:latin typeface="TC Milo"/>
              </a:rPr>
              <a:t>¿</a:t>
            </a:r>
            <a:r>
              <a:rPr lang="en-US" sz="8000" b="1" dirty="0">
                <a:latin typeface="TC Milo"/>
              </a:rPr>
              <a:t>Qué es aprendizaje profundo?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31808F92-E9C9-43AC-8F97-1F1311C19DD1}"/>
              </a:ext>
            </a:extLst>
          </p:cNvPr>
          <p:cNvSpPr txBox="1"/>
          <p:nvPr/>
        </p:nvSpPr>
        <p:spPr>
          <a:xfrm>
            <a:off x="12201075" y="4859306"/>
            <a:ext cx="4777692" cy="443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97"/>
              </a:lnSpc>
            </a:pPr>
            <a:r>
              <a:rPr lang="es-MX" sz="2069" dirty="0">
                <a:solidFill>
                  <a:srgbClr val="000000"/>
                </a:solidFill>
                <a:latin typeface="Comic Sans MS" panose="030F0702030302020204" pitchFamily="66" charset="0"/>
              </a:rPr>
              <a:t>Es definido , en términos de desempeños flexibles. En este caso se esperaría que la persona que aprende, frente a un tópico determinado, pueda realizar múltiples operaciones tales como explicar, definir, describir, justificar, argumentar, comparar, buscar pruebas, contraejemplos, aplicar esos conocimientos en forma flexible y según las circunstancias</a:t>
            </a:r>
            <a:r>
              <a:rPr lang="es-MX" sz="2069" dirty="0">
                <a:solidFill>
                  <a:srgbClr val="000000"/>
                </a:solidFill>
                <a:latin typeface="Sansation Bold"/>
              </a:rPr>
              <a:t>.</a:t>
            </a:r>
          </a:p>
          <a:p>
            <a:pPr algn="l">
              <a:lnSpc>
                <a:spcPts val="2897"/>
              </a:lnSpc>
            </a:pPr>
            <a:endParaRPr lang="es-MX" sz="2069" dirty="0">
              <a:solidFill>
                <a:srgbClr val="000000"/>
              </a:solidFill>
              <a:latin typeface="Sansation Bold"/>
            </a:endParaRPr>
          </a:p>
          <a:p>
            <a:pPr algn="l">
              <a:lnSpc>
                <a:spcPts val="2897"/>
              </a:lnSpc>
            </a:pPr>
            <a:r>
              <a:rPr lang="en-US" i="1" dirty="0">
                <a:solidFill>
                  <a:srgbClr val="000000"/>
                </a:solidFill>
                <a:latin typeface="Comic Sans MS" panose="030F0702030302020204" pitchFamily="66" charset="0"/>
              </a:rPr>
              <a:t>David Perkins (1999)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57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5781" y="3395462"/>
            <a:ext cx="1418663" cy="1134930"/>
            <a:chOff x="0" y="0"/>
            <a:chExt cx="1891550" cy="15132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91550" cy="1513240"/>
            </a:xfrm>
            <a:custGeom>
              <a:avLst/>
              <a:gdLst/>
              <a:ahLst/>
              <a:cxnLst/>
              <a:rect l="l" t="t" r="r" b="b"/>
              <a:pathLst>
                <a:path w="1891550" h="1513240">
                  <a:moveTo>
                    <a:pt x="0" y="0"/>
                  </a:moveTo>
                  <a:lnTo>
                    <a:pt x="1891550" y="0"/>
                  </a:lnTo>
                  <a:lnTo>
                    <a:pt x="1891550" y="1513240"/>
                  </a:lnTo>
                  <a:lnTo>
                    <a:pt x="0" y="1513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237782" y="254477"/>
              <a:ext cx="1511283" cy="1083041"/>
            </a:xfrm>
            <a:prstGeom prst="rect">
              <a:avLst/>
            </a:prstGeom>
            <a:solidFill>
              <a:srgbClr val="FF6699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68"/>
                </a:lnSpc>
              </a:pPr>
              <a:r>
                <a:rPr lang="en-US" sz="4691" spc="309" dirty="0">
                  <a:solidFill>
                    <a:srgbClr val="000000"/>
                  </a:solidFill>
                  <a:latin typeface="Childos Arabic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65359" y="5037714"/>
            <a:ext cx="1418663" cy="1134930"/>
            <a:chOff x="0" y="0"/>
            <a:chExt cx="1891550" cy="15132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1550" cy="1513240"/>
            </a:xfrm>
            <a:custGeom>
              <a:avLst/>
              <a:gdLst/>
              <a:ahLst/>
              <a:cxnLst/>
              <a:rect l="l" t="t" r="r" b="b"/>
              <a:pathLst>
                <a:path w="1891550" h="1513240">
                  <a:moveTo>
                    <a:pt x="0" y="0"/>
                  </a:moveTo>
                  <a:lnTo>
                    <a:pt x="1891550" y="0"/>
                  </a:lnTo>
                  <a:lnTo>
                    <a:pt x="1891550" y="1513240"/>
                  </a:lnTo>
                  <a:lnTo>
                    <a:pt x="0" y="1513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90134" y="227373"/>
              <a:ext cx="1511283" cy="1083041"/>
            </a:xfrm>
            <a:prstGeom prst="rect">
              <a:avLst/>
            </a:prstGeom>
            <a:solidFill>
              <a:srgbClr val="FF6699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68"/>
                </a:lnSpc>
              </a:pPr>
              <a:r>
                <a:rPr lang="en-US" sz="4691" spc="309" dirty="0">
                  <a:solidFill>
                    <a:srgbClr val="000000"/>
                  </a:solidFill>
                  <a:latin typeface="Childos Arabic"/>
                </a:rPr>
                <a:t>02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45478" y="6992021"/>
            <a:ext cx="1418663" cy="1134930"/>
            <a:chOff x="0" y="0"/>
            <a:chExt cx="1891550" cy="15132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1550" cy="1513240"/>
            </a:xfrm>
            <a:custGeom>
              <a:avLst/>
              <a:gdLst/>
              <a:ahLst/>
              <a:cxnLst/>
              <a:rect l="l" t="t" r="r" b="b"/>
              <a:pathLst>
                <a:path w="1891550" h="1513240">
                  <a:moveTo>
                    <a:pt x="0" y="0"/>
                  </a:moveTo>
                  <a:lnTo>
                    <a:pt x="1891550" y="0"/>
                  </a:lnTo>
                  <a:lnTo>
                    <a:pt x="1891550" y="1513240"/>
                  </a:lnTo>
                  <a:lnTo>
                    <a:pt x="0" y="1513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42485" y="173677"/>
              <a:ext cx="1511283" cy="1083041"/>
            </a:xfrm>
            <a:prstGeom prst="rect">
              <a:avLst/>
            </a:prstGeom>
            <a:solidFill>
              <a:srgbClr val="FF6699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68"/>
                </a:lnSpc>
              </a:pPr>
              <a:r>
                <a:rPr lang="en-US" sz="4691" spc="309" dirty="0">
                  <a:solidFill>
                    <a:srgbClr val="000000"/>
                  </a:solidFill>
                  <a:latin typeface="Childos Arabic"/>
                </a:rPr>
                <a:t>03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47800" y="495300"/>
            <a:ext cx="13479693" cy="2419695"/>
          </a:xfrm>
          <a:custGeom>
            <a:avLst/>
            <a:gdLst/>
            <a:ahLst/>
            <a:cxnLst/>
            <a:rect l="l" t="t" r="r" b="b"/>
            <a:pathLst>
              <a:path w="8461296" h="2734746">
                <a:moveTo>
                  <a:pt x="0" y="0"/>
                </a:moveTo>
                <a:lnTo>
                  <a:pt x="8461296" y="0"/>
                </a:lnTo>
                <a:lnTo>
                  <a:pt x="8461296" y="2734747"/>
                </a:lnTo>
                <a:lnTo>
                  <a:pt x="0" y="2734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0279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3822102" y="1104626"/>
            <a:ext cx="4465898" cy="6336282"/>
            <a:chOff x="0" y="0"/>
            <a:chExt cx="5954531" cy="8448376"/>
          </a:xfrm>
        </p:grpSpPr>
        <p:sp>
          <p:nvSpPr>
            <p:cNvPr id="23" name="Freeform 23"/>
            <p:cNvSpPr/>
            <p:nvPr/>
          </p:nvSpPr>
          <p:spPr>
            <a:xfrm rot="-6116542" flipH="1">
              <a:off x="434944" y="4566056"/>
              <a:ext cx="5802127" cy="1730089"/>
            </a:xfrm>
            <a:custGeom>
              <a:avLst/>
              <a:gdLst/>
              <a:ahLst/>
              <a:cxnLst/>
              <a:rect l="l" t="t" r="r" b="b"/>
              <a:pathLst>
                <a:path w="5802127" h="1730089">
                  <a:moveTo>
                    <a:pt x="5802127" y="0"/>
                  </a:moveTo>
                  <a:lnTo>
                    <a:pt x="0" y="0"/>
                  </a:lnTo>
                  <a:lnTo>
                    <a:pt x="0" y="1730089"/>
                  </a:lnTo>
                  <a:lnTo>
                    <a:pt x="5802127" y="1730089"/>
                  </a:lnTo>
                  <a:lnTo>
                    <a:pt x="580212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217250">
              <a:off x="402572" y="792123"/>
              <a:ext cx="5149387" cy="3243403"/>
            </a:xfrm>
            <a:custGeom>
              <a:avLst/>
              <a:gdLst/>
              <a:ahLst/>
              <a:cxnLst/>
              <a:rect l="l" t="t" r="r" b="b"/>
              <a:pathLst>
                <a:path w="5149387" h="3243403">
                  <a:moveTo>
                    <a:pt x="0" y="0"/>
                  </a:moveTo>
                  <a:lnTo>
                    <a:pt x="5149387" y="0"/>
                  </a:lnTo>
                  <a:lnTo>
                    <a:pt x="5149387" y="3243403"/>
                  </a:lnTo>
                  <a:lnTo>
                    <a:pt x="0" y="3243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3502399" y="852100"/>
            <a:ext cx="1018864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s-MX" sz="4800" dirty="0">
                <a:solidFill>
                  <a:srgbClr val="FF6699"/>
                </a:solidFill>
                <a:latin typeface="TC Milo"/>
              </a:rPr>
              <a:t>En una clase que promueve “aprendizaje profundo” en general se puede observar: </a:t>
            </a:r>
            <a:endParaRPr lang="en-US" sz="4800" dirty="0">
              <a:solidFill>
                <a:srgbClr val="FF6699"/>
              </a:solidFill>
              <a:latin typeface="TC Milo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842327" y="568331"/>
            <a:ext cx="1086415" cy="1072587"/>
          </a:xfrm>
          <a:custGeom>
            <a:avLst/>
            <a:gdLst/>
            <a:ahLst/>
            <a:cxnLst/>
            <a:rect l="l" t="t" r="r" b="b"/>
            <a:pathLst>
              <a:path w="1086415" h="1072587">
                <a:moveTo>
                  <a:pt x="0" y="0"/>
                </a:moveTo>
                <a:lnTo>
                  <a:pt x="1086414" y="0"/>
                </a:lnTo>
                <a:lnTo>
                  <a:pt x="1086414" y="1072587"/>
                </a:lnTo>
                <a:lnTo>
                  <a:pt x="0" y="10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524312" y="3395462"/>
            <a:ext cx="6678625" cy="1477328"/>
          </a:xfrm>
          <a:prstGeom prst="rect">
            <a:avLst/>
          </a:prstGeom>
          <a:solidFill>
            <a:srgbClr val="F7E3E1"/>
          </a:solidFill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3200" dirty="0">
                <a:latin typeface="Comic Sans MS" panose="030F0702030302020204" pitchFamily="66" charset="0"/>
              </a:rPr>
              <a:t>Ambiente de conversación entre pares, invitando a los estudiantes a pensar de manera analítica.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446922" y="5136497"/>
            <a:ext cx="6678625" cy="1661993"/>
          </a:xfrm>
          <a:prstGeom prst="rect">
            <a:avLst/>
          </a:prstGeom>
          <a:solidFill>
            <a:srgbClr val="F7E3E1"/>
          </a:solidFill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3200" dirty="0">
                <a:latin typeface="Comic Sans MS" panose="030F0702030302020204" pitchFamily="66" charset="0"/>
              </a:rPr>
              <a:t>Uso de tópicos interdisciplinarios, con clases que van más allá de una determinada disciplina</a:t>
            </a:r>
            <a:r>
              <a:rPr lang="es-MX" sz="4400" dirty="0"/>
              <a:t>. </a:t>
            </a:r>
            <a:endParaRPr lang="en-US" sz="4142" dirty="0">
              <a:solidFill>
                <a:srgbClr val="000000"/>
              </a:solidFill>
              <a:latin typeface="Sansation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575781" y="6982747"/>
            <a:ext cx="7388373" cy="1969770"/>
          </a:xfrm>
          <a:prstGeom prst="rect">
            <a:avLst/>
          </a:prstGeom>
          <a:solidFill>
            <a:srgbClr val="F7E3E1"/>
          </a:solidFill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Estudiantes trabajando de manera colaborativa, haciendo preguntas y debatiendo sus posiciones de manera</a:t>
            </a:r>
          </a:p>
          <a:p>
            <a:pPr algn="l"/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constructiva</a:t>
            </a:r>
            <a:r>
              <a:rPr lang="es-MX" sz="3200" dirty="0">
                <a:solidFill>
                  <a:srgbClr val="000000"/>
                </a:solidFill>
                <a:latin typeface="Sansation Bold"/>
              </a:rPr>
              <a:t>. </a:t>
            </a:r>
            <a:endParaRPr lang="en-US" sz="3200" dirty="0">
              <a:solidFill>
                <a:srgbClr val="000000"/>
              </a:solidFill>
              <a:latin typeface="Sansation Bold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DDF33F-427F-4A9C-9D58-FC4433929163}"/>
              </a:ext>
            </a:extLst>
          </p:cNvPr>
          <p:cNvSpPr/>
          <p:nvPr/>
        </p:nvSpPr>
        <p:spPr>
          <a:xfrm>
            <a:off x="10820400" y="9698292"/>
            <a:ext cx="5867400" cy="58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FUENTE: PUCV LIDERES EDUCATIVOS - Prácticas de liderazgo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  <a:ln>
            <a:noFill/>
          </a:ln>
        </p:spPr>
      </p:sp>
      <p:sp>
        <p:nvSpPr>
          <p:cNvPr id="3" name="Freeform 3"/>
          <p:cNvSpPr/>
          <p:nvPr/>
        </p:nvSpPr>
        <p:spPr>
          <a:xfrm>
            <a:off x="14827524" y="5415481"/>
            <a:ext cx="1355835" cy="936759"/>
          </a:xfrm>
          <a:custGeom>
            <a:avLst/>
            <a:gdLst/>
            <a:ahLst/>
            <a:cxnLst/>
            <a:rect l="l" t="t" r="r" b="b"/>
            <a:pathLst>
              <a:path w="1355835" h="936759">
                <a:moveTo>
                  <a:pt x="0" y="0"/>
                </a:moveTo>
                <a:lnTo>
                  <a:pt x="1355835" y="0"/>
                </a:lnTo>
                <a:lnTo>
                  <a:pt x="1355835" y="936759"/>
                </a:lnTo>
                <a:lnTo>
                  <a:pt x="0" y="936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46226" y="5499455"/>
            <a:ext cx="10837811" cy="280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7"/>
              </a:lnSpc>
            </a:pPr>
            <a:r>
              <a:rPr lang="es-MX" sz="4240" dirty="0">
                <a:solidFill>
                  <a:srgbClr val="000000"/>
                </a:solidFill>
                <a:latin typeface="Sansation Bold"/>
              </a:rPr>
              <a:t>El proceso consiste en adquirir seis competencias globales básicas: creatividad, comunicación, colaboración, pensamiento crítico, ciudadanía y carácter. </a:t>
            </a:r>
            <a:endParaRPr lang="en-US" sz="4240" dirty="0">
              <a:solidFill>
                <a:srgbClr val="000000"/>
              </a:solidFill>
              <a:latin typeface="Sansation Bold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2104641" y="5415481"/>
            <a:ext cx="1355835" cy="936759"/>
          </a:xfrm>
          <a:custGeom>
            <a:avLst/>
            <a:gdLst/>
            <a:ahLst/>
            <a:cxnLst/>
            <a:rect l="l" t="t" r="r" b="b"/>
            <a:pathLst>
              <a:path w="1355835" h="936759">
                <a:moveTo>
                  <a:pt x="0" y="0"/>
                </a:moveTo>
                <a:lnTo>
                  <a:pt x="1355835" y="0"/>
                </a:lnTo>
                <a:lnTo>
                  <a:pt x="1355835" y="936759"/>
                </a:lnTo>
                <a:lnTo>
                  <a:pt x="0" y="936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6846">
            <a:off x="2853647" y="530805"/>
            <a:ext cx="11451536" cy="4065325"/>
          </a:xfrm>
          <a:custGeom>
            <a:avLst/>
            <a:gdLst/>
            <a:ahLst/>
            <a:cxnLst/>
            <a:rect l="l" t="t" r="r" b="b"/>
            <a:pathLst>
              <a:path w="8710935" h="2724147">
                <a:moveTo>
                  <a:pt x="0" y="0"/>
                </a:moveTo>
                <a:lnTo>
                  <a:pt x="8710935" y="0"/>
                </a:lnTo>
                <a:lnTo>
                  <a:pt x="8710935" y="2724147"/>
                </a:lnTo>
                <a:lnTo>
                  <a:pt x="0" y="272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59578" y="1667656"/>
            <a:ext cx="1301110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>
                <a:solidFill>
                  <a:srgbClr val="000000"/>
                </a:solidFill>
                <a:latin typeface="TC Milo"/>
              </a:rPr>
              <a:t>¿Cómo se desarrolla el proceso del </a:t>
            </a:r>
          </a:p>
          <a:p>
            <a:pPr marL="0" lvl="0" indent="0" algn="ctr"/>
            <a:r>
              <a:rPr lang="en-US" sz="6000" dirty="0">
                <a:solidFill>
                  <a:srgbClr val="000000"/>
                </a:solidFill>
                <a:latin typeface="TC Milo"/>
              </a:rPr>
              <a:t>aprendizaje profundo?</a:t>
            </a:r>
          </a:p>
        </p:txBody>
      </p:sp>
      <p:sp>
        <p:nvSpPr>
          <p:cNvPr id="8" name="Freeform 8"/>
          <p:cNvSpPr/>
          <p:nvPr/>
        </p:nvSpPr>
        <p:spPr>
          <a:xfrm rot="2362186">
            <a:off x="8055880" y="-114920"/>
            <a:ext cx="1615829" cy="1471873"/>
          </a:xfrm>
          <a:custGeom>
            <a:avLst/>
            <a:gdLst/>
            <a:ahLst/>
            <a:cxnLst/>
            <a:rect l="l" t="t" r="r" b="b"/>
            <a:pathLst>
              <a:path w="1615829" h="1471873">
                <a:moveTo>
                  <a:pt x="0" y="0"/>
                </a:moveTo>
                <a:lnTo>
                  <a:pt x="1615829" y="0"/>
                </a:lnTo>
                <a:lnTo>
                  <a:pt x="1615829" y="1471874"/>
                </a:lnTo>
                <a:lnTo>
                  <a:pt x="0" y="1471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301ECA3-2989-4C44-AFB8-85DFAB64A651}"/>
              </a:ext>
            </a:extLst>
          </p:cNvPr>
          <p:cNvSpPr/>
          <p:nvPr/>
        </p:nvSpPr>
        <p:spPr>
          <a:xfrm>
            <a:off x="2659578" y="9715500"/>
            <a:ext cx="13723422" cy="47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>
                <a:solidFill>
                  <a:schemeClr val="tx1"/>
                </a:solidFill>
              </a:rPr>
              <a:t>FUENTE : BLOG VICENSVIVES Entrevista Michael Fullan “Los temas que se tratan en las escuelas no son relevantes para los estudiantes”</a:t>
            </a:r>
            <a:endParaRPr lang="es-CL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7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8515398" y="2316798"/>
            <a:ext cx="7467599" cy="7467600"/>
          </a:xfrm>
          <a:custGeom>
            <a:avLst/>
            <a:gdLst/>
            <a:ahLst/>
            <a:cxnLst/>
            <a:rect l="l" t="t" r="r" b="b"/>
            <a:pathLst>
              <a:path w="8649329" h="7579957">
                <a:moveTo>
                  <a:pt x="0" y="0"/>
                </a:moveTo>
                <a:lnTo>
                  <a:pt x="8649328" y="0"/>
                </a:lnTo>
                <a:lnTo>
                  <a:pt x="8649328" y="7579957"/>
                </a:lnTo>
                <a:lnTo>
                  <a:pt x="0" y="757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6846">
            <a:off x="2556749" y="250339"/>
            <a:ext cx="13023494" cy="2097338"/>
          </a:xfrm>
          <a:custGeom>
            <a:avLst/>
            <a:gdLst/>
            <a:ahLst/>
            <a:cxnLst/>
            <a:rect l="l" t="t" r="r" b="b"/>
            <a:pathLst>
              <a:path w="6405274" h="2003104">
                <a:moveTo>
                  <a:pt x="0" y="0"/>
                </a:moveTo>
                <a:lnTo>
                  <a:pt x="6405273" y="0"/>
                </a:lnTo>
                <a:lnTo>
                  <a:pt x="6405273" y="2003104"/>
                </a:lnTo>
                <a:lnTo>
                  <a:pt x="0" y="20031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31844" y="754170"/>
            <a:ext cx="13370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s-MX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Competencias globales de aprendizaje </a:t>
            </a:r>
          </a:p>
          <a:p>
            <a:pPr marL="0" lvl="0" indent="0" algn="ctr"/>
            <a:r>
              <a:rPr lang="es-MX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profundo en el siglo XXI</a:t>
            </a: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reeform 8"/>
          <p:cNvSpPr/>
          <p:nvPr/>
        </p:nvSpPr>
        <p:spPr>
          <a:xfrm rot="6511463">
            <a:off x="14721777" y="185823"/>
            <a:ext cx="1531549" cy="1395102"/>
          </a:xfrm>
          <a:custGeom>
            <a:avLst/>
            <a:gdLst/>
            <a:ahLst/>
            <a:cxnLst/>
            <a:rect l="l" t="t" r="r" b="b"/>
            <a:pathLst>
              <a:path w="1531549" h="1395102">
                <a:moveTo>
                  <a:pt x="0" y="0"/>
                </a:moveTo>
                <a:lnTo>
                  <a:pt x="1531548" y="0"/>
                </a:lnTo>
                <a:lnTo>
                  <a:pt x="1531548" y="1395102"/>
                </a:lnTo>
                <a:lnTo>
                  <a:pt x="0" y="13951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53507" y="3586321"/>
            <a:ext cx="6390494" cy="2083935"/>
          </a:xfrm>
          <a:prstGeom prst="rightArrow">
            <a:avLst/>
          </a:prstGeom>
          <a:solidFill>
            <a:srgbClr val="F7E3E1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77"/>
              </a:lnSpc>
            </a:pPr>
            <a:endParaRPr lang="en-US" sz="5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ts val="3877"/>
              </a:lnSpc>
            </a:pPr>
            <a:r>
              <a:rPr lang="en-US" sz="5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CREATIVIDAD</a:t>
            </a:r>
          </a:p>
        </p:txBody>
      </p:sp>
      <p:sp>
        <p:nvSpPr>
          <p:cNvPr id="10" name="Freeform 10"/>
          <p:cNvSpPr/>
          <p:nvPr/>
        </p:nvSpPr>
        <p:spPr>
          <a:xfrm rot="-967198">
            <a:off x="14470956" y="6416942"/>
            <a:ext cx="3842598" cy="5682716"/>
          </a:xfrm>
          <a:custGeom>
            <a:avLst/>
            <a:gdLst/>
            <a:ahLst/>
            <a:cxnLst/>
            <a:rect l="l" t="t" r="r" b="b"/>
            <a:pathLst>
              <a:path w="3842598" h="5682716">
                <a:moveTo>
                  <a:pt x="0" y="0"/>
                </a:moveTo>
                <a:lnTo>
                  <a:pt x="3842598" y="0"/>
                </a:lnTo>
                <a:lnTo>
                  <a:pt x="3842598" y="5682716"/>
                </a:lnTo>
                <a:lnTo>
                  <a:pt x="0" y="56827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872864">
            <a:off x="-3585905" y="501845"/>
            <a:ext cx="9229209" cy="1858866"/>
          </a:xfrm>
          <a:custGeom>
            <a:avLst/>
            <a:gdLst/>
            <a:ahLst/>
            <a:cxnLst/>
            <a:rect l="l" t="t" r="r" b="b"/>
            <a:pathLst>
              <a:path w="9229209" h="1858866">
                <a:moveTo>
                  <a:pt x="0" y="0"/>
                </a:moveTo>
                <a:lnTo>
                  <a:pt x="9229210" y="0"/>
                </a:lnTo>
                <a:lnTo>
                  <a:pt x="9229210" y="1858866"/>
                </a:lnTo>
                <a:lnTo>
                  <a:pt x="0" y="18588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C9BA31-ED98-40E1-AFA1-A106A9B16F41}"/>
              </a:ext>
            </a:extLst>
          </p:cNvPr>
          <p:cNvSpPr txBox="1"/>
          <p:nvPr/>
        </p:nvSpPr>
        <p:spPr>
          <a:xfrm>
            <a:off x="9315412" y="3554767"/>
            <a:ext cx="53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Tener un “ojo de emprendimiento” económico y social.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Elaborar preguntas de indagación clave.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Perseguir ideas y soluciones originales.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Liderazgo que convierte las ideas en acción.</a:t>
            </a:r>
            <a:endParaRPr lang="es-CL" sz="3200" dirty="0">
              <a:latin typeface="Comic Sans MS" panose="030F0702030302020204" pitchFamily="66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4792E5-FB7B-4973-A0B9-8643EC860770}"/>
              </a:ext>
            </a:extLst>
          </p:cNvPr>
          <p:cNvSpPr txBox="1"/>
          <p:nvPr/>
        </p:nvSpPr>
        <p:spPr>
          <a:xfrm>
            <a:off x="1656579" y="9182100"/>
            <a:ext cx="511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/>
              <a:t>Fuente</a:t>
            </a:r>
            <a:r>
              <a:rPr lang="es-CL" sz="2400" i="1" dirty="0"/>
              <a:t>: Fullan et al.,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6765" y="2868430"/>
            <a:ext cx="8247742" cy="2201990"/>
          </a:xfrm>
          <a:custGeom>
            <a:avLst/>
            <a:gdLst/>
            <a:ahLst/>
            <a:cxnLst/>
            <a:rect l="l" t="t" r="r" b="b"/>
            <a:pathLst>
              <a:path w="8247742" h="2201990">
                <a:moveTo>
                  <a:pt x="0" y="0"/>
                </a:moveTo>
                <a:lnTo>
                  <a:pt x="8247742" y="0"/>
                </a:lnTo>
                <a:lnTo>
                  <a:pt x="8247742" y="2201989"/>
                </a:lnTo>
                <a:lnTo>
                  <a:pt x="0" y="22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560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509452" y="3066792"/>
            <a:ext cx="7861955" cy="170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9"/>
              </a:lnSpc>
            </a:pPr>
            <a:r>
              <a:rPr lang="en-US" sz="11100" dirty="0">
                <a:solidFill>
                  <a:srgbClr val="000000"/>
                </a:solidFill>
                <a:latin typeface="TC Milo"/>
              </a:rPr>
              <a:t>CARÁCTER</a:t>
            </a:r>
          </a:p>
        </p:txBody>
      </p:sp>
      <p:sp>
        <p:nvSpPr>
          <p:cNvPr id="6" name="Freeform 6"/>
          <p:cNvSpPr/>
          <p:nvPr/>
        </p:nvSpPr>
        <p:spPr>
          <a:xfrm rot="3664715">
            <a:off x="-4388282" y="6277702"/>
            <a:ext cx="9229209" cy="1858866"/>
          </a:xfrm>
          <a:custGeom>
            <a:avLst/>
            <a:gdLst/>
            <a:ahLst/>
            <a:cxnLst/>
            <a:rect l="l" t="t" r="r" b="b"/>
            <a:pathLst>
              <a:path w="9229209" h="1858866">
                <a:moveTo>
                  <a:pt x="0" y="0"/>
                </a:moveTo>
                <a:lnTo>
                  <a:pt x="9229209" y="0"/>
                </a:lnTo>
                <a:lnTo>
                  <a:pt x="9229209" y="1858866"/>
                </a:lnTo>
                <a:lnTo>
                  <a:pt x="0" y="1858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6158" y="971133"/>
            <a:ext cx="6620723" cy="6858000"/>
          </a:xfrm>
          <a:custGeom>
            <a:avLst/>
            <a:gdLst/>
            <a:ahLst/>
            <a:cxnLst/>
            <a:rect l="l" t="t" r="r" b="b"/>
            <a:pathLst>
              <a:path w="7587842" h="8229600">
                <a:moveTo>
                  <a:pt x="0" y="0"/>
                </a:moveTo>
                <a:lnTo>
                  <a:pt x="7587842" y="0"/>
                </a:lnTo>
                <a:lnTo>
                  <a:pt x="75878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76881" y="8265390"/>
            <a:ext cx="1332571" cy="1315611"/>
          </a:xfrm>
          <a:custGeom>
            <a:avLst/>
            <a:gdLst/>
            <a:ahLst/>
            <a:cxnLst/>
            <a:rect l="l" t="t" r="r" b="b"/>
            <a:pathLst>
              <a:path w="1332571" h="1315611">
                <a:moveTo>
                  <a:pt x="0" y="0"/>
                </a:moveTo>
                <a:lnTo>
                  <a:pt x="1332571" y="0"/>
                </a:lnTo>
                <a:lnTo>
                  <a:pt x="1332571" y="1315611"/>
                </a:lnTo>
                <a:lnTo>
                  <a:pt x="0" y="13156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4827973">
            <a:off x="14578975" y="-736870"/>
            <a:ext cx="3583036" cy="3368054"/>
          </a:xfrm>
          <a:custGeom>
            <a:avLst/>
            <a:gdLst/>
            <a:ahLst/>
            <a:cxnLst/>
            <a:rect l="l" t="t" r="r" b="b"/>
            <a:pathLst>
              <a:path w="3583036" h="3368054">
                <a:moveTo>
                  <a:pt x="0" y="0"/>
                </a:moveTo>
                <a:lnTo>
                  <a:pt x="3583036" y="0"/>
                </a:lnTo>
                <a:lnTo>
                  <a:pt x="3583036" y="3368054"/>
                </a:lnTo>
                <a:lnTo>
                  <a:pt x="0" y="3368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A52494-8F6E-4DF0-8CC2-7EA1FE545B7E}"/>
              </a:ext>
            </a:extLst>
          </p:cNvPr>
          <p:cNvSpPr txBox="1"/>
          <p:nvPr/>
        </p:nvSpPr>
        <p:spPr>
          <a:xfrm>
            <a:off x="2119795" y="2868430"/>
            <a:ext cx="5284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Aprender a aprender.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Honradez, autorregulación y responsabilidad.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Perseverancia y empatía.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Tenacidad y resiliencia.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latin typeface="Comic Sans MS" panose="030F0702030302020204" pitchFamily="66" charset="0"/>
              </a:rPr>
              <a:t>Confianza en sí mismo. </a:t>
            </a:r>
            <a:endParaRPr lang="es-CL" sz="3200" dirty="0">
              <a:latin typeface="Comic Sans MS" panose="030F0702030302020204" pitchFamily="66" charset="0"/>
            </a:endParaRPr>
          </a:p>
        </p:txBody>
      </p:sp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DE0E8FE1-33BB-4524-93B9-CAABB5D2609A}"/>
              </a:ext>
            </a:extLst>
          </p:cNvPr>
          <p:cNvSpPr/>
          <p:nvPr/>
        </p:nvSpPr>
        <p:spPr>
          <a:xfrm rot="3546643">
            <a:off x="9489252" y="4597808"/>
            <a:ext cx="1938241" cy="4785518"/>
          </a:xfrm>
          <a:prstGeom prst="curvedLeftArrow">
            <a:avLst>
              <a:gd name="adj1" fmla="val 25000"/>
              <a:gd name="adj2" fmla="val 50000"/>
              <a:gd name="adj3" fmla="val 422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B52637F-BDF7-4F62-970B-5B9686DA5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8072" y="9327846"/>
            <a:ext cx="5206435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86499" y="1009650"/>
            <a:ext cx="12091570" cy="20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52"/>
              </a:lnSpc>
            </a:pPr>
            <a:r>
              <a:rPr lang="en-US" sz="13321" dirty="0">
                <a:solidFill>
                  <a:srgbClr val="000000"/>
                </a:solidFill>
                <a:latin typeface="TC Milo"/>
              </a:rPr>
              <a:t>COLABORACIÓN</a:t>
            </a:r>
          </a:p>
        </p:txBody>
      </p:sp>
      <p:sp>
        <p:nvSpPr>
          <p:cNvPr id="4" name="Freeform 4"/>
          <p:cNvSpPr/>
          <p:nvPr/>
        </p:nvSpPr>
        <p:spPr>
          <a:xfrm rot="1217250">
            <a:off x="15018908" y="795155"/>
            <a:ext cx="3041765" cy="1855477"/>
          </a:xfrm>
          <a:custGeom>
            <a:avLst/>
            <a:gdLst/>
            <a:ahLst/>
            <a:cxnLst/>
            <a:rect l="l" t="t" r="r" b="b"/>
            <a:pathLst>
              <a:path w="3041765" h="1855477">
                <a:moveTo>
                  <a:pt x="0" y="0"/>
                </a:moveTo>
                <a:lnTo>
                  <a:pt x="3041765" y="0"/>
                </a:lnTo>
                <a:lnTo>
                  <a:pt x="3041765" y="1855477"/>
                </a:lnTo>
                <a:lnTo>
                  <a:pt x="0" y="1855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379687" flipH="1">
            <a:off x="-1442103" y="475977"/>
            <a:ext cx="5877440" cy="1277599"/>
          </a:xfrm>
          <a:custGeom>
            <a:avLst/>
            <a:gdLst/>
            <a:ahLst/>
            <a:cxnLst/>
            <a:rect l="l" t="t" r="r" b="b"/>
            <a:pathLst>
              <a:path w="5877440" h="1277599">
                <a:moveTo>
                  <a:pt x="5877439" y="0"/>
                </a:moveTo>
                <a:lnTo>
                  <a:pt x="0" y="0"/>
                </a:lnTo>
                <a:lnTo>
                  <a:pt x="0" y="1277598"/>
                </a:lnTo>
                <a:lnTo>
                  <a:pt x="5877439" y="1277598"/>
                </a:lnTo>
                <a:lnTo>
                  <a:pt x="5877439" y="0"/>
                </a:lnTo>
                <a:close/>
              </a:path>
            </a:pathLst>
          </a:custGeom>
          <a:blipFill>
            <a:blip r:embed="rId4"/>
            <a:stretch>
              <a:fillRect t="-9469" b="-9469"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3636925" y="2478019"/>
            <a:ext cx="3986646" cy="7298096"/>
          </a:xfrm>
          <a:custGeom>
            <a:avLst/>
            <a:gdLst/>
            <a:ahLst/>
            <a:cxnLst/>
            <a:rect l="l" t="t" r="r" b="b"/>
            <a:pathLst>
              <a:path w="3062676" h="7502202">
                <a:moveTo>
                  <a:pt x="0" y="0"/>
                </a:moveTo>
                <a:lnTo>
                  <a:pt x="3062677" y="0"/>
                </a:lnTo>
                <a:lnTo>
                  <a:pt x="3062677" y="7502202"/>
                </a:lnTo>
                <a:lnTo>
                  <a:pt x="0" y="75022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350" r="-11521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18452" y="4385725"/>
            <a:ext cx="5261905" cy="3135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192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Trabajar sinérgicamente en grupos. </a:t>
            </a:r>
          </a:p>
          <a:p>
            <a:pPr marL="342900" indent="-342900" algn="l">
              <a:lnSpc>
                <a:spcPts val="2192"/>
              </a:lnSpc>
              <a:buFont typeface="Wingdings" panose="05000000000000000000" pitchFamily="2" charset="2"/>
              <a:buChar char="§"/>
            </a:pPr>
            <a:endParaRPr lang="es-MX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ts val="2192"/>
              </a:lnSpc>
            </a:pPr>
            <a:endParaRPr lang="es-MX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lnSpc>
                <a:spcPts val="2192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Aprender desde la contribución de otros. </a:t>
            </a:r>
          </a:p>
          <a:p>
            <a:pPr marL="342900" indent="-342900" algn="l">
              <a:lnSpc>
                <a:spcPts val="2192"/>
              </a:lnSpc>
              <a:buFont typeface="Wingdings" panose="05000000000000000000" pitchFamily="2" charset="2"/>
              <a:buChar char="§"/>
            </a:pPr>
            <a:endParaRPr lang="es-MX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ts val="2192"/>
              </a:lnSpc>
            </a:pPr>
            <a:endParaRPr lang="es-MX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lnSpc>
                <a:spcPts val="2192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Gestionar las dinámicas de grupo y sus desafíos de funcionamiento</a:t>
            </a: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 rot="-3575803">
            <a:off x="15222235" y="7091038"/>
            <a:ext cx="2808087" cy="2205625"/>
          </a:xfrm>
          <a:custGeom>
            <a:avLst/>
            <a:gdLst/>
            <a:ahLst/>
            <a:cxnLst/>
            <a:rect l="l" t="t" r="r" b="b"/>
            <a:pathLst>
              <a:path w="2808087" h="2205625">
                <a:moveTo>
                  <a:pt x="0" y="0"/>
                </a:moveTo>
                <a:lnTo>
                  <a:pt x="2808087" y="0"/>
                </a:lnTo>
                <a:lnTo>
                  <a:pt x="2808087" y="2205625"/>
                </a:lnTo>
                <a:lnTo>
                  <a:pt x="0" y="2205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lecha: curvada hacia la izquierda 18">
            <a:extLst>
              <a:ext uri="{FF2B5EF4-FFF2-40B4-BE49-F238E27FC236}">
                <a16:creationId xmlns:a16="http://schemas.microsoft.com/office/drawing/2014/main" id="{B9217331-280C-4D5A-9910-FBF84A63670B}"/>
              </a:ext>
            </a:extLst>
          </p:cNvPr>
          <p:cNvSpPr/>
          <p:nvPr/>
        </p:nvSpPr>
        <p:spPr>
          <a:xfrm rot="1585805">
            <a:off x="10014660" y="2905103"/>
            <a:ext cx="2752746" cy="4856458"/>
          </a:xfrm>
          <a:prstGeom prst="curvedLeftArrow">
            <a:avLst>
              <a:gd name="adj1" fmla="val 21428"/>
              <a:gd name="adj2" fmla="val 50000"/>
              <a:gd name="adj3" fmla="val 395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737F90-4C23-4F9A-BD46-B8BEFAFB21D0}"/>
              </a:ext>
            </a:extLst>
          </p:cNvPr>
          <p:cNvSpPr txBox="1"/>
          <p:nvPr/>
        </p:nvSpPr>
        <p:spPr>
          <a:xfrm>
            <a:off x="1656579" y="9182100"/>
            <a:ext cx="511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/>
              <a:t>Fuente</a:t>
            </a:r>
            <a:r>
              <a:rPr lang="es-CL" sz="2400" i="1" dirty="0"/>
              <a:t>: Fullan et al.,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675" y="419100"/>
            <a:ext cx="10695325" cy="8991601"/>
          </a:xfrm>
          <a:custGeom>
            <a:avLst/>
            <a:gdLst/>
            <a:ahLst/>
            <a:cxnLst/>
            <a:rect l="l" t="t" r="r" b="b"/>
            <a:pathLst>
              <a:path w="7634501" h="8631503">
                <a:moveTo>
                  <a:pt x="0" y="0"/>
                </a:moveTo>
                <a:lnTo>
                  <a:pt x="7634501" y="0"/>
                </a:lnTo>
                <a:lnTo>
                  <a:pt x="7634501" y="8631502"/>
                </a:lnTo>
                <a:lnTo>
                  <a:pt x="0" y="8631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872864">
            <a:off x="12119999" y="8718789"/>
            <a:ext cx="9229209" cy="1858866"/>
          </a:xfrm>
          <a:custGeom>
            <a:avLst/>
            <a:gdLst/>
            <a:ahLst/>
            <a:cxnLst/>
            <a:rect l="l" t="t" r="r" b="b"/>
            <a:pathLst>
              <a:path w="9229209" h="1858866">
                <a:moveTo>
                  <a:pt x="0" y="0"/>
                </a:moveTo>
                <a:lnTo>
                  <a:pt x="9229209" y="0"/>
                </a:lnTo>
                <a:lnTo>
                  <a:pt x="9229209" y="1858865"/>
                </a:lnTo>
                <a:lnTo>
                  <a:pt x="0" y="1858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07702" y="2684487"/>
            <a:ext cx="7938496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769"/>
              </a:lnSpc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Pensar y actuar como ciudadanos y ciudadanas globales. </a:t>
            </a:r>
          </a:p>
          <a:p>
            <a:pPr marL="457200" indent="-457200">
              <a:lnSpc>
                <a:spcPts val="3769"/>
              </a:lnSpc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Abordar problemas globales, en una comprensión profunda considerando distintos valores.</a:t>
            </a:r>
          </a:p>
          <a:p>
            <a:pPr marL="457200" indent="-457200">
              <a:lnSpc>
                <a:spcPts val="3769"/>
              </a:lnSpc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Interés genuino por aportar a resolver problemas reales del mundo actual que afectan el comportamiento humano y el medioambiente.</a:t>
            </a:r>
          </a:p>
          <a:p>
            <a:pPr marL="457200" indent="-457200">
              <a:lnSpc>
                <a:spcPts val="3769"/>
              </a:lnSpc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Alta sensibilidad y respeto por otras culturas.</a:t>
            </a:r>
            <a:r>
              <a:rPr lang="en-US" sz="2599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53814" y="1338815"/>
            <a:ext cx="6090186" cy="127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6"/>
              </a:lnSpc>
            </a:pPr>
            <a:r>
              <a:rPr lang="en-US" sz="10000" dirty="0">
                <a:solidFill>
                  <a:srgbClr val="000000"/>
                </a:solidFill>
                <a:latin typeface="TC Milo"/>
              </a:rPr>
              <a:t>CIUDADANÍA</a:t>
            </a:r>
          </a:p>
        </p:txBody>
      </p:sp>
      <p:sp>
        <p:nvSpPr>
          <p:cNvPr id="10" name="Freeform 10"/>
          <p:cNvSpPr/>
          <p:nvPr/>
        </p:nvSpPr>
        <p:spPr>
          <a:xfrm rot="-967198">
            <a:off x="11305161" y="5371494"/>
            <a:ext cx="3842598" cy="5682716"/>
          </a:xfrm>
          <a:custGeom>
            <a:avLst/>
            <a:gdLst/>
            <a:ahLst/>
            <a:cxnLst/>
            <a:rect l="l" t="t" r="r" b="b"/>
            <a:pathLst>
              <a:path w="3842598" h="5682716">
                <a:moveTo>
                  <a:pt x="0" y="0"/>
                </a:moveTo>
                <a:lnTo>
                  <a:pt x="3842598" y="0"/>
                </a:lnTo>
                <a:lnTo>
                  <a:pt x="3842598" y="5682716"/>
                </a:lnTo>
                <a:lnTo>
                  <a:pt x="0" y="5682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113243">
            <a:off x="-2057100" y="-203250"/>
            <a:ext cx="7778836" cy="1166825"/>
          </a:xfrm>
          <a:custGeom>
            <a:avLst/>
            <a:gdLst/>
            <a:ahLst/>
            <a:cxnLst/>
            <a:rect l="l" t="t" r="r" b="b"/>
            <a:pathLst>
              <a:path w="7778836" h="1166825">
                <a:moveTo>
                  <a:pt x="0" y="0"/>
                </a:moveTo>
                <a:lnTo>
                  <a:pt x="7778836" y="0"/>
                </a:lnTo>
                <a:lnTo>
                  <a:pt x="7778836" y="1166826"/>
                </a:lnTo>
                <a:lnTo>
                  <a:pt x="0" y="1166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AF3B30-CEAE-4F60-BECC-1BD225DDACB2}"/>
              </a:ext>
            </a:extLst>
          </p:cNvPr>
          <p:cNvSpPr txBox="1"/>
          <p:nvPr/>
        </p:nvSpPr>
        <p:spPr>
          <a:xfrm>
            <a:off x="1656579" y="9182100"/>
            <a:ext cx="511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/>
              <a:t>Fuente</a:t>
            </a:r>
            <a:r>
              <a:rPr lang="es-CL" sz="2400" i="1" dirty="0"/>
              <a:t>: Fullan et al.,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0" t="-42089" r="-1800" b="-43369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8374461" y="1036238"/>
            <a:ext cx="8112097" cy="8401821"/>
          </a:xfrm>
          <a:custGeom>
            <a:avLst/>
            <a:gdLst/>
            <a:ahLst/>
            <a:cxnLst/>
            <a:rect l="l" t="t" r="r" b="b"/>
            <a:pathLst>
              <a:path w="8649329" h="7579957">
                <a:moveTo>
                  <a:pt x="0" y="0"/>
                </a:moveTo>
                <a:lnTo>
                  <a:pt x="8649328" y="0"/>
                </a:lnTo>
                <a:lnTo>
                  <a:pt x="8649328" y="7579957"/>
                </a:lnTo>
                <a:lnTo>
                  <a:pt x="0" y="757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57400" y="3222605"/>
            <a:ext cx="7086601" cy="2083935"/>
          </a:xfrm>
          <a:prstGeom prst="rightArrow">
            <a:avLst/>
          </a:prstGeom>
          <a:solidFill>
            <a:srgbClr val="99FF66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77"/>
              </a:lnSpc>
            </a:pPr>
            <a:endParaRPr lang="en-US" sz="5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ts val="3877"/>
              </a:lnSpc>
            </a:pPr>
            <a:r>
              <a:rPr lang="en-US" sz="5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COMUNICACIÓN</a:t>
            </a:r>
          </a:p>
        </p:txBody>
      </p:sp>
      <p:sp>
        <p:nvSpPr>
          <p:cNvPr id="10" name="Freeform 10"/>
          <p:cNvSpPr/>
          <p:nvPr/>
        </p:nvSpPr>
        <p:spPr>
          <a:xfrm rot="-967198">
            <a:off x="14470956" y="6416942"/>
            <a:ext cx="3842598" cy="5682716"/>
          </a:xfrm>
          <a:custGeom>
            <a:avLst/>
            <a:gdLst/>
            <a:ahLst/>
            <a:cxnLst/>
            <a:rect l="l" t="t" r="r" b="b"/>
            <a:pathLst>
              <a:path w="3842598" h="5682716">
                <a:moveTo>
                  <a:pt x="0" y="0"/>
                </a:moveTo>
                <a:lnTo>
                  <a:pt x="3842598" y="0"/>
                </a:lnTo>
                <a:lnTo>
                  <a:pt x="3842598" y="5682716"/>
                </a:lnTo>
                <a:lnTo>
                  <a:pt x="0" y="5682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872864">
            <a:off x="-3585905" y="501845"/>
            <a:ext cx="9229209" cy="1858866"/>
          </a:xfrm>
          <a:custGeom>
            <a:avLst/>
            <a:gdLst/>
            <a:ahLst/>
            <a:cxnLst/>
            <a:rect l="l" t="t" r="r" b="b"/>
            <a:pathLst>
              <a:path w="9229209" h="1858866">
                <a:moveTo>
                  <a:pt x="0" y="0"/>
                </a:moveTo>
                <a:lnTo>
                  <a:pt x="9229210" y="0"/>
                </a:lnTo>
                <a:lnTo>
                  <a:pt x="9229210" y="1858866"/>
                </a:lnTo>
                <a:lnTo>
                  <a:pt x="0" y="18588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C9BA31-ED98-40E1-AFA1-A106A9B16F41}"/>
              </a:ext>
            </a:extLst>
          </p:cNvPr>
          <p:cNvSpPr txBox="1"/>
          <p:nvPr/>
        </p:nvSpPr>
        <p:spPr>
          <a:xfrm>
            <a:off x="9144000" y="2476500"/>
            <a:ext cx="6200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Comunicarse efectivamente con una variedad de estilos, modos y herramientas, incluyendo las digitales.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Comunicarse efectivamente con diferentes audiencias.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>
                <a:latin typeface="Comic Sans MS" panose="030F0702030302020204" pitchFamily="66" charset="0"/>
              </a:rPr>
              <a:t>Reflexionar y usar el proceso de aprendizaje para mejorar la comunicación. </a:t>
            </a:r>
            <a:endParaRPr lang="es-CL" sz="3200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D621F9-06BD-4056-B8B9-4CD53F79FE34}"/>
              </a:ext>
            </a:extLst>
          </p:cNvPr>
          <p:cNvSpPr txBox="1"/>
          <p:nvPr/>
        </p:nvSpPr>
        <p:spPr>
          <a:xfrm>
            <a:off x="1656579" y="9182100"/>
            <a:ext cx="511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/>
              <a:t>Fuente</a:t>
            </a:r>
            <a:r>
              <a:rPr lang="es-CL" sz="2400" i="1" dirty="0"/>
              <a:t>: Fullan et al., 2018.</a:t>
            </a:r>
          </a:p>
        </p:txBody>
      </p:sp>
    </p:spTree>
    <p:extLst>
      <p:ext uri="{BB962C8B-B14F-4D97-AF65-F5344CB8AC3E}">
        <p14:creationId xmlns:p14="http://schemas.microsoft.com/office/powerpoint/2010/main" val="15874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610</Words>
  <Application>Microsoft Office PowerPoint</Application>
  <PresentationFormat>Personalizado</PresentationFormat>
  <Paragraphs>78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Jorick</vt:lpstr>
      <vt:lpstr>Childos Arabic</vt:lpstr>
      <vt:lpstr>TC Milo</vt:lpstr>
      <vt:lpstr>Wingdings</vt:lpstr>
      <vt:lpstr>Sansation Bold</vt:lpstr>
      <vt:lpstr>Calibri</vt:lpstr>
      <vt:lpstr>Comic Sans MS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PROF.DÉBORA.SEP-2023</dc:creator>
  <cp:lastModifiedBy>Debora Sepulveda</cp:lastModifiedBy>
  <cp:revision>18</cp:revision>
  <dcterms:created xsi:type="dcterms:W3CDTF">2006-08-16T00:00:00Z</dcterms:created>
  <dcterms:modified xsi:type="dcterms:W3CDTF">2024-07-03T21:08:08Z</dcterms:modified>
  <dc:identifier>DAGJLUrlC5E</dc:identifier>
</cp:coreProperties>
</file>