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F715"/>
    <a:srgbClr val="FED2FB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76189" y="1491039"/>
            <a:ext cx="87916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en-US" altLang="ko-KR" sz="4800" b="1" dirty="0">
                <a:solidFill>
                  <a:schemeClr val="accent6">
                    <a:lumMod val="75000"/>
                  </a:schemeClr>
                </a:solidFill>
                <a:latin typeface="MeMima" pitchFamily="2" charset="0"/>
                <a:ea typeface="맑은 고딕" pitchFamily="50" charset="-127"/>
                <a:cs typeface="Arial" pitchFamily="34" charset="0"/>
              </a:rPr>
              <a:t>Objetivo: Identificar la información explícita en un </a:t>
            </a:r>
            <a:r>
              <a:rPr lang="en-US" altLang="ko-KR" sz="4800" b="1" dirty="0" err="1">
                <a:solidFill>
                  <a:schemeClr val="accent6">
                    <a:lumMod val="75000"/>
                  </a:schemeClr>
                </a:solidFill>
                <a:latin typeface="MeMima" pitchFamily="2" charset="0"/>
                <a:ea typeface="맑은 고딕" pitchFamily="50" charset="-127"/>
                <a:cs typeface="Arial" pitchFamily="34" charset="0"/>
              </a:rPr>
              <a:t>texto</a:t>
            </a:r>
            <a:r>
              <a:rPr lang="en-US" altLang="ko-KR" sz="4800" b="1" dirty="0">
                <a:solidFill>
                  <a:schemeClr val="accent6">
                    <a:lumMod val="75000"/>
                  </a:schemeClr>
                </a:solidFill>
                <a:latin typeface="MeMima" pitchFamily="2" charset="0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058704" y="3978438"/>
            <a:ext cx="5085296" cy="40011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Profesora : Débora Sepúlveda Salinas</a:t>
            </a:r>
          </a:p>
        </p:txBody>
      </p:sp>
      <p:sp>
        <p:nvSpPr>
          <p:cNvPr id="8" name="Estrella: 10 puntas 7">
            <a:extLst>
              <a:ext uri="{FF2B5EF4-FFF2-40B4-BE49-F238E27FC236}">
                <a16:creationId xmlns:a16="http://schemas.microsoft.com/office/drawing/2014/main" id="{59CCB2F8-FF5B-41C9-A3A9-F77E3F2D68E5}"/>
              </a:ext>
            </a:extLst>
          </p:cNvPr>
          <p:cNvSpPr/>
          <p:nvPr/>
        </p:nvSpPr>
        <p:spPr>
          <a:xfrm>
            <a:off x="176188" y="183355"/>
            <a:ext cx="1731516" cy="1308276"/>
          </a:xfrm>
          <a:prstGeom prst="star10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2° básico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9EEA5B1-5BC6-4A40-BD24-95B82C1AC861}"/>
              </a:ext>
            </a:extLst>
          </p:cNvPr>
          <p:cNvSpPr txBox="1">
            <a:spLocks/>
          </p:cNvSpPr>
          <p:nvPr/>
        </p:nvSpPr>
        <p:spPr>
          <a:xfrm>
            <a:off x="107503" y="221804"/>
            <a:ext cx="8928993" cy="1224136"/>
          </a:xfrm>
          <a:prstGeom prst="downArrowCallout">
            <a:avLst>
              <a:gd name="adj1" fmla="val 25000"/>
              <a:gd name="adj2" fmla="val 22444"/>
              <a:gd name="adj3" fmla="val 25000"/>
              <a:gd name="adj4" fmla="val 64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800" dirty="0">
                <a:solidFill>
                  <a:srgbClr val="00FF00"/>
                </a:solidFill>
                <a:latin typeface="Comic Sans MS" panose="030F0902030302020204" pitchFamily="66" charset="0"/>
              </a:rPr>
              <a:t>I</a:t>
            </a:r>
            <a:r>
              <a:rPr lang="es-ES_tradnl" sz="4800" dirty="0">
                <a:solidFill>
                  <a:srgbClr val="FF0000"/>
                </a:solidFill>
                <a:latin typeface="Comic Sans MS" panose="030F0902030302020204" pitchFamily="66" charset="0"/>
              </a:rPr>
              <a:t>n</a:t>
            </a:r>
            <a:r>
              <a:rPr lang="es-ES_tradnl" sz="48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f</a:t>
            </a:r>
            <a:r>
              <a:rPr lang="es-ES_tradnl" sz="4800" dirty="0">
                <a:solidFill>
                  <a:srgbClr val="00B050"/>
                </a:solidFill>
                <a:latin typeface="Comic Sans MS" panose="030F0902030302020204" pitchFamily="66" charset="0"/>
              </a:rPr>
              <a:t>o</a:t>
            </a:r>
            <a:r>
              <a:rPr lang="es-ES_tradnl" sz="4800" dirty="0">
                <a:solidFill>
                  <a:srgbClr val="9F0394"/>
                </a:solidFill>
                <a:latin typeface="Comic Sans MS" panose="030F0902030302020204" pitchFamily="66" charset="0"/>
              </a:rPr>
              <a:t>r</a:t>
            </a:r>
            <a:r>
              <a:rPr lang="es-ES_tradnl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m</a:t>
            </a:r>
            <a:r>
              <a:rPr lang="es-ES_tradnl" sz="4800" dirty="0">
                <a:solidFill>
                  <a:srgbClr val="7030A0"/>
                </a:solidFill>
                <a:latin typeface="Comic Sans MS" panose="030F0902030302020204" pitchFamily="66" charset="0"/>
              </a:rPr>
              <a:t>a</a:t>
            </a:r>
            <a:r>
              <a:rPr lang="es-ES_tradnl" sz="4800" dirty="0">
                <a:solidFill>
                  <a:srgbClr val="FF33CC"/>
                </a:solidFill>
                <a:latin typeface="Comic Sans MS" panose="030F0902030302020204" pitchFamily="66" charset="0"/>
              </a:rPr>
              <a:t>c</a:t>
            </a:r>
            <a:r>
              <a:rPr lang="es-ES_tradnl" sz="48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i</a:t>
            </a:r>
            <a:r>
              <a:rPr lang="es-ES_tradnl" sz="4800" dirty="0">
                <a:solidFill>
                  <a:srgbClr val="FF0000"/>
                </a:solidFill>
                <a:latin typeface="Comic Sans MS" panose="030F0902030302020204" pitchFamily="66" charset="0"/>
              </a:rPr>
              <a:t>ó</a:t>
            </a:r>
            <a:r>
              <a:rPr lang="es-ES_tradnl" sz="4800" dirty="0">
                <a:solidFill>
                  <a:srgbClr val="00B0F0"/>
                </a:solidFill>
                <a:latin typeface="Comic Sans MS" panose="030F0902030302020204" pitchFamily="66" charset="0"/>
              </a:rPr>
              <a:t>n</a:t>
            </a:r>
            <a:r>
              <a:rPr lang="es-ES_tradnl" sz="4800" dirty="0">
                <a:latin typeface="Comic Sans MS" panose="030F0902030302020204" pitchFamily="66" charset="0"/>
              </a:rPr>
              <a:t> </a:t>
            </a:r>
            <a:r>
              <a:rPr lang="es-ES_tradnl" sz="4800" dirty="0">
                <a:solidFill>
                  <a:srgbClr val="00FF00"/>
                </a:solidFill>
                <a:latin typeface="Comic Sans MS" panose="030F0902030302020204" pitchFamily="66" charset="0"/>
              </a:rPr>
              <a:t>E</a:t>
            </a:r>
            <a:r>
              <a:rPr lang="es-ES_tradnl" sz="4800" dirty="0">
                <a:solidFill>
                  <a:srgbClr val="9F0394"/>
                </a:solidFill>
                <a:latin typeface="Comic Sans MS" panose="030F0902030302020204" pitchFamily="66" charset="0"/>
              </a:rPr>
              <a:t>x</a:t>
            </a:r>
            <a:r>
              <a:rPr lang="es-ES_tradnl" sz="4800" dirty="0">
                <a:solidFill>
                  <a:srgbClr val="FF0000"/>
                </a:solidFill>
                <a:latin typeface="Comic Sans MS" panose="030F0902030302020204" pitchFamily="66" charset="0"/>
              </a:rPr>
              <a:t>p</a:t>
            </a:r>
            <a:r>
              <a:rPr lang="es-ES_tradnl" sz="4800" dirty="0">
                <a:solidFill>
                  <a:srgbClr val="7030A0"/>
                </a:solidFill>
                <a:latin typeface="Comic Sans MS" panose="030F0902030302020204" pitchFamily="66" charset="0"/>
              </a:rPr>
              <a:t>l</a:t>
            </a:r>
            <a:r>
              <a:rPr lang="es-ES_tradn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í</a:t>
            </a:r>
            <a:r>
              <a:rPr lang="es-ES_tradnl" sz="4800" dirty="0">
                <a:solidFill>
                  <a:srgbClr val="FF33CC"/>
                </a:solidFill>
                <a:latin typeface="Comic Sans MS" panose="030F0902030302020204" pitchFamily="66" charset="0"/>
              </a:rPr>
              <a:t>c</a:t>
            </a:r>
            <a:r>
              <a:rPr lang="es-ES_tradnl" sz="4800" dirty="0">
                <a:solidFill>
                  <a:schemeClr val="accent4"/>
                </a:solidFill>
                <a:latin typeface="Comic Sans MS" panose="030F0902030302020204" pitchFamily="66" charset="0"/>
              </a:rPr>
              <a:t>i</a:t>
            </a:r>
            <a:r>
              <a:rPr lang="es-ES_tradnl" sz="4800" dirty="0">
                <a:solidFill>
                  <a:srgbClr val="00B0F0"/>
                </a:solidFill>
                <a:latin typeface="Comic Sans MS" panose="030F0902030302020204" pitchFamily="66" charset="0"/>
              </a:rPr>
              <a:t>t</a:t>
            </a:r>
            <a:r>
              <a:rPr lang="es-ES_tradnl" sz="4800" dirty="0">
                <a:solidFill>
                  <a:srgbClr val="00B050"/>
                </a:solidFill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0347547-5193-4ED9-A79D-A10F1F8E830A}"/>
              </a:ext>
            </a:extLst>
          </p:cNvPr>
          <p:cNvSpPr/>
          <p:nvPr/>
        </p:nvSpPr>
        <p:spPr>
          <a:xfrm>
            <a:off x="1156163" y="1445940"/>
            <a:ext cx="6840760" cy="90815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Son las ideas que el autor expresa de               forma clara y se encuentran directamente en el texto.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ilustración vectorial de dibujos animados de la celebración de cartel en  blanco 2877139 Vector en Vecteezy">
            <a:extLst>
              <a:ext uri="{FF2B5EF4-FFF2-40B4-BE49-F238E27FC236}">
                <a16:creationId xmlns:a16="http://schemas.microsoft.com/office/drawing/2014/main" id="{C6ED060C-676A-4257-8148-EAC213540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2654" r="3875" b="16014"/>
          <a:stretch/>
        </p:blipFill>
        <p:spPr bwMode="auto">
          <a:xfrm>
            <a:off x="2375756" y="2571750"/>
            <a:ext cx="4392488" cy="19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B4D8DA-BC97-4A52-878E-E1D36F09C6D2}"/>
              </a:ext>
            </a:extLst>
          </p:cNvPr>
          <p:cNvSpPr txBox="1"/>
          <p:nvPr/>
        </p:nvSpPr>
        <p:spPr>
          <a:xfrm>
            <a:off x="3203847" y="3116568"/>
            <a:ext cx="2736304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MX" dirty="0"/>
              <a:t>Una forma de identificar  esta información es </a:t>
            </a:r>
          </a:p>
          <a:p>
            <a:r>
              <a:rPr lang="es-MX" dirty="0"/>
              <a:t>subrayando en el texto.</a:t>
            </a:r>
            <a:endParaRPr lang="es-CL" dirty="0"/>
          </a:p>
        </p:txBody>
      </p:sp>
      <p:pic>
        <p:nvPicPr>
          <p:cNvPr id="1042" name="Picture 18" descr="Lápiz de color rojo Gratis Dibujos Animados Imágene｜Illustoon ES">
            <a:extLst>
              <a:ext uri="{FF2B5EF4-FFF2-40B4-BE49-F238E27FC236}">
                <a16:creationId xmlns:a16="http://schemas.microsoft.com/office/drawing/2014/main" id="{C3F7EFC1-0E6C-4BC6-AD90-0A4C78B2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3340">
            <a:off x="5120183" y="1141344"/>
            <a:ext cx="3296117" cy="32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>
            <a:extLst>
              <a:ext uri="{FF2B5EF4-FFF2-40B4-BE49-F238E27FC236}">
                <a16:creationId xmlns:a16="http://schemas.microsoft.com/office/drawing/2014/main" id="{4A1EAB2C-ED14-4BCF-8AAE-B7BE7C11CE51}"/>
              </a:ext>
            </a:extLst>
          </p:cNvPr>
          <p:cNvSpPr/>
          <p:nvPr/>
        </p:nvSpPr>
        <p:spPr>
          <a:xfrm>
            <a:off x="179512" y="267494"/>
            <a:ext cx="3240360" cy="136815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EJEMPLOS</a:t>
            </a:r>
            <a:endParaRPr lang="es-CL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1F69E80-5978-4DA0-BE43-2347E5CA8807}"/>
              </a:ext>
            </a:extLst>
          </p:cNvPr>
          <p:cNvSpPr/>
          <p:nvPr/>
        </p:nvSpPr>
        <p:spPr>
          <a:xfrm>
            <a:off x="503548" y="1904535"/>
            <a:ext cx="813690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Catalina está feliz  porque comenzó a llover y podrá usar sus botas nuevas.</a:t>
            </a:r>
            <a:endParaRPr lang="es-CL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69C54EB-001C-4E69-8A7F-BAB4A4B4DBF9}"/>
              </a:ext>
            </a:extLst>
          </p:cNvPr>
          <p:cNvSpPr/>
          <p:nvPr/>
        </p:nvSpPr>
        <p:spPr>
          <a:xfrm>
            <a:off x="441075" y="3147814"/>
            <a:ext cx="201622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¿Cómo está Catalina?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9FDD127-A41A-4884-B0B8-802C674E0A60}"/>
              </a:ext>
            </a:extLst>
          </p:cNvPr>
          <p:cNvSpPr/>
          <p:nvPr/>
        </p:nvSpPr>
        <p:spPr>
          <a:xfrm>
            <a:off x="1331640" y="2029408"/>
            <a:ext cx="1152128" cy="542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FD17942-0094-45B6-BD75-54BE3E5E9A28}"/>
              </a:ext>
            </a:extLst>
          </p:cNvPr>
          <p:cNvSpPr/>
          <p:nvPr/>
        </p:nvSpPr>
        <p:spPr>
          <a:xfrm>
            <a:off x="3113948" y="3147814"/>
            <a:ext cx="2304256" cy="1160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¿Por qué está feliz?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EF43C95-F2D5-4748-8573-0D4E7B4C254D}"/>
              </a:ext>
            </a:extLst>
          </p:cNvPr>
          <p:cNvCxnSpPr/>
          <p:nvPr/>
        </p:nvCxnSpPr>
        <p:spPr>
          <a:xfrm>
            <a:off x="2627784" y="2460403"/>
            <a:ext cx="25922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65B2419B-37C0-4AB9-BFB5-50A74ABBA865}"/>
              </a:ext>
            </a:extLst>
          </p:cNvPr>
          <p:cNvSpPr/>
          <p:nvPr/>
        </p:nvSpPr>
        <p:spPr>
          <a:xfrm>
            <a:off x="6372200" y="3147814"/>
            <a:ext cx="201622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¿Qué podrá hacer ahora Catalina?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FC8131E-4775-48CC-B236-0F0A414815EB}"/>
              </a:ext>
            </a:extLst>
          </p:cNvPr>
          <p:cNvSpPr/>
          <p:nvPr/>
        </p:nvSpPr>
        <p:spPr>
          <a:xfrm>
            <a:off x="5382158" y="2159596"/>
            <a:ext cx="3150281" cy="261452"/>
          </a:xfrm>
          <a:prstGeom prst="rect">
            <a:avLst/>
          </a:prstGeom>
          <a:noFill/>
          <a:ln w="76200">
            <a:solidFill>
              <a:srgbClr val="40F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 descr="Ojos Saltones Dibujos Animados - GIF gratis en Pixabay - Pixabay">
            <a:extLst>
              <a:ext uri="{FF2B5EF4-FFF2-40B4-BE49-F238E27FC236}">
                <a16:creationId xmlns:a16="http://schemas.microsoft.com/office/drawing/2014/main" id="{AB6B6A51-9B21-4112-B8C9-325194E838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8223"/>
            <a:ext cx="2304256" cy="16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2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RJETA CUMPLE P EDITAR | Birthday card template, Birthday cards, Happy  birthday text">
            <a:extLst>
              <a:ext uri="{FF2B5EF4-FFF2-40B4-BE49-F238E27FC236}">
                <a16:creationId xmlns:a16="http://schemas.microsoft.com/office/drawing/2014/main" id="{0360CF01-38C2-4EC2-B535-1ADFBE703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853"/>
            <a:ext cx="3672408" cy="41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C2D9657-9232-49F5-8CCB-C5E8C0E9237C}"/>
              </a:ext>
            </a:extLst>
          </p:cNvPr>
          <p:cNvSpPr/>
          <p:nvPr/>
        </p:nvSpPr>
        <p:spPr>
          <a:xfrm>
            <a:off x="395536" y="555526"/>
            <a:ext cx="367240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b="1" dirty="0">
              <a:latin typeface="Comic Sans MS" panose="030F0702030302020204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730CEE2-633A-4BB4-8016-FECB112EFE25}"/>
              </a:ext>
            </a:extLst>
          </p:cNvPr>
          <p:cNvSpPr/>
          <p:nvPr/>
        </p:nvSpPr>
        <p:spPr>
          <a:xfrm>
            <a:off x="395536" y="8801"/>
            <a:ext cx="3780420" cy="259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>
              <a:solidFill>
                <a:schemeClr val="tx1"/>
              </a:solidFill>
            </a:endParaRPr>
          </a:p>
          <a:p>
            <a:pPr algn="ctr"/>
            <a:endParaRPr lang="es-MX" sz="2400" b="1" dirty="0">
              <a:solidFill>
                <a:schemeClr val="tx1"/>
              </a:solidFill>
            </a:endParaRP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Querida Pía   </a:t>
            </a:r>
          </a:p>
          <a:p>
            <a:endParaRPr lang="es-MX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s-MX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Te invito a mi cumpleaños, el día   sábado 3 de mayo a las 15:00 hrs   en la calle Puerto azul N° 40.</a:t>
            </a:r>
          </a:p>
          <a:p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Te espero!                    	    </a:t>
            </a:r>
            <a:r>
              <a:rPr lang="es-MX" sz="2400" b="1" dirty="0">
                <a:solidFill>
                  <a:schemeClr val="tx1"/>
                </a:solidFill>
              </a:rPr>
              <a:t>Daniel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D1CCE34-0AC3-478B-9DDE-D01EEC484D33}"/>
              </a:ext>
            </a:extLst>
          </p:cNvPr>
          <p:cNvSpPr/>
          <p:nvPr/>
        </p:nvSpPr>
        <p:spPr>
          <a:xfrm>
            <a:off x="4283968" y="555526"/>
            <a:ext cx="4032448" cy="504056"/>
          </a:xfrm>
          <a:prstGeom prst="rect">
            <a:avLst/>
          </a:prstGeom>
          <a:solidFill>
            <a:srgbClr val="FED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¿A quién invitaron al cumpleaños?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F920EFD-D577-4438-BD99-B2CBC1417418}"/>
              </a:ext>
            </a:extLst>
          </p:cNvPr>
          <p:cNvSpPr/>
          <p:nvPr/>
        </p:nvSpPr>
        <p:spPr>
          <a:xfrm>
            <a:off x="2548591" y="-4301"/>
            <a:ext cx="1080120" cy="7383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17B2A31-A6A4-4DAE-9A79-7C06930867FD}"/>
              </a:ext>
            </a:extLst>
          </p:cNvPr>
          <p:cNvSpPr/>
          <p:nvPr/>
        </p:nvSpPr>
        <p:spPr>
          <a:xfrm>
            <a:off x="4283968" y="1347614"/>
            <a:ext cx="4032448" cy="504056"/>
          </a:xfrm>
          <a:prstGeom prst="rect">
            <a:avLst/>
          </a:prstGeom>
          <a:solidFill>
            <a:srgbClr val="FED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¿Qué día será el cumpleaños?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3B53BAC-5206-4CA9-92A6-02716DED8EF6}"/>
              </a:ext>
            </a:extLst>
          </p:cNvPr>
          <p:cNvCxnSpPr/>
          <p:nvPr/>
        </p:nvCxnSpPr>
        <p:spPr>
          <a:xfrm>
            <a:off x="539552" y="1599642"/>
            <a:ext cx="187220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E46B316-F135-4140-AB94-F6A36817EFAD}"/>
              </a:ext>
            </a:extLst>
          </p:cNvPr>
          <p:cNvSpPr/>
          <p:nvPr/>
        </p:nvSpPr>
        <p:spPr>
          <a:xfrm>
            <a:off x="4283968" y="2240736"/>
            <a:ext cx="4032448" cy="504056"/>
          </a:xfrm>
          <a:prstGeom prst="rect">
            <a:avLst/>
          </a:prstGeom>
          <a:solidFill>
            <a:srgbClr val="FED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¿A qué hora será el cumpleaños?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3" name="Rectángulo: una sola esquina redondeada 22">
            <a:extLst>
              <a:ext uri="{FF2B5EF4-FFF2-40B4-BE49-F238E27FC236}">
                <a16:creationId xmlns:a16="http://schemas.microsoft.com/office/drawing/2014/main" id="{43896D2A-A084-4466-BC5C-98D7D90FA12E}"/>
              </a:ext>
            </a:extLst>
          </p:cNvPr>
          <p:cNvSpPr/>
          <p:nvPr/>
        </p:nvSpPr>
        <p:spPr>
          <a:xfrm>
            <a:off x="2915816" y="1304946"/>
            <a:ext cx="1152128" cy="294673"/>
          </a:xfrm>
          <a:prstGeom prst="round1Rect">
            <a:avLst/>
          </a:prstGeom>
          <a:noFill/>
          <a:ln w="57150">
            <a:solidFill>
              <a:srgbClr val="40F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5E7C0B6-AC0B-43FC-88CE-B518B0A6A4E2}"/>
              </a:ext>
            </a:extLst>
          </p:cNvPr>
          <p:cNvSpPr/>
          <p:nvPr/>
        </p:nvSpPr>
        <p:spPr>
          <a:xfrm>
            <a:off x="4304205" y="3291831"/>
            <a:ext cx="4032448" cy="504056"/>
          </a:xfrm>
          <a:prstGeom prst="rect">
            <a:avLst/>
          </a:prstGeom>
          <a:solidFill>
            <a:srgbClr val="FED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¿Quién está de cumpleaños?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Forma en L 25">
            <a:extLst>
              <a:ext uri="{FF2B5EF4-FFF2-40B4-BE49-F238E27FC236}">
                <a16:creationId xmlns:a16="http://schemas.microsoft.com/office/drawing/2014/main" id="{3B761236-C13C-47D4-B682-EF0D3B6AE0BE}"/>
              </a:ext>
            </a:extLst>
          </p:cNvPr>
          <p:cNvSpPr/>
          <p:nvPr/>
        </p:nvSpPr>
        <p:spPr>
          <a:xfrm rot="18410986">
            <a:off x="2266860" y="2307149"/>
            <a:ext cx="504056" cy="295011"/>
          </a:xfrm>
          <a:prstGeom prst="corner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6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28" grpId="0" animBg="1"/>
      <p:bldP spid="33" grpId="0" animBg="1"/>
      <p:bldP spid="23" grpId="0" animBg="1"/>
      <p:bldP spid="3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E25DC9FE-1B95-4C13-8652-AF40BB26901D}"/>
              </a:ext>
            </a:extLst>
          </p:cNvPr>
          <p:cNvSpPr/>
          <p:nvPr/>
        </p:nvSpPr>
        <p:spPr>
          <a:xfrm>
            <a:off x="1763688" y="195486"/>
            <a:ext cx="4320480" cy="3528392"/>
          </a:xfrm>
          <a:prstGeom prst="foldedCorner">
            <a:avLst/>
          </a:prstGeom>
          <a:blipFill dpi="0" rotWithShape="1">
            <a:blip r:embed="rId2">
              <a:alphaModFix amt="38000"/>
            </a:blip>
            <a:srcRect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FCC912-E958-44E1-8C5B-6CC0395E9643}"/>
              </a:ext>
            </a:extLst>
          </p:cNvPr>
          <p:cNvSpPr txBox="1"/>
          <p:nvPr/>
        </p:nvSpPr>
        <p:spPr>
          <a:xfrm>
            <a:off x="1943708" y="55552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mic Sans MS" panose="030F0702030302020204" pitchFamily="66" charset="0"/>
              </a:rPr>
              <a:t>Ahora saca tu         cuaderno y vamos a realizar la guía de aprendizaje.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FAD269-962D-4DDA-912A-969E1A271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72" y="987574"/>
            <a:ext cx="2629166" cy="24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6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160</Words>
  <Application>Microsoft Office PowerPoint</Application>
  <PresentationFormat>Presentación en pantalla (16:9)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Malgun Gothic</vt:lpstr>
      <vt:lpstr>Arial</vt:lpstr>
      <vt:lpstr>Comic Sans MS</vt:lpstr>
      <vt:lpstr>MeMima</vt:lpstr>
      <vt:lpstr>Office 테마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Debora Sepulveda</cp:lastModifiedBy>
  <cp:revision>33</cp:revision>
  <dcterms:created xsi:type="dcterms:W3CDTF">2014-02-22T02:13:23Z</dcterms:created>
  <dcterms:modified xsi:type="dcterms:W3CDTF">2024-04-29T01:45:33Z</dcterms:modified>
</cp:coreProperties>
</file>