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2" r:id="rId4"/>
    <p:sldId id="270" r:id="rId5"/>
    <p:sldId id="263" r:id="rId6"/>
    <p:sldId id="267" r:id="rId7"/>
    <p:sldId id="268" r:id="rId8"/>
    <p:sldId id="266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3F73-5063-42EC-AA4A-F53A3947F279}" type="datetimeFigureOut">
              <a:rPr lang="es-CL" smtClean="0"/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098E-D603-48AF-872F-36DBD11C9E38}" type="slidenum">
              <a:rPr lang="es-CL" smtClean="0"/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0369" y="125639"/>
            <a:ext cx="11426880" cy="64116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67" y="3331471"/>
            <a:ext cx="4302132" cy="310748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069941" y="416459"/>
            <a:ext cx="6927308" cy="1991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4400" dirty="0" smtClean="0"/>
              <a:t>Cómo desarrollar la autonomía en el aula</a:t>
            </a:r>
            <a:endParaRPr lang="es-AR" sz="4400" dirty="0" smtClean="0"/>
          </a:p>
          <a:p>
            <a:pPr algn="ctr"/>
            <a:r>
              <a:rPr lang="es-AR" sz="2000" dirty="0" smtClean="0"/>
              <a:t>Taller colaborativo entre pares</a:t>
            </a:r>
            <a:endParaRPr lang="es-AR" sz="2000" dirty="0" smtClean="0"/>
          </a:p>
          <a:p>
            <a:pPr algn="ctr"/>
            <a:endParaRPr lang="es-AR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2016" y="977774"/>
            <a:ext cx="10330004" cy="5286339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5667469" y="1412341"/>
            <a:ext cx="4834551" cy="39201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4000" b="1" i="1" dirty="0" smtClean="0"/>
              <a:t>Reflexionemos</a:t>
            </a:r>
            <a:endParaRPr lang="es-CL" sz="40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/>
          <p:nvPr>
            <p:ph sz="half" idx="2"/>
          </p:nvPr>
        </p:nvGraphicFramePr>
        <p:xfrm>
          <a:off x="838200" y="513715"/>
          <a:ext cx="10515600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156450" imgH="3270250" progId="Paint.Picture">
                  <p:embed/>
                </p:oleObj>
              </mc:Choice>
              <mc:Fallback>
                <p:oleObj name="" r:id="rId1" imgW="7156450" imgH="327025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8200" y="513715"/>
                        <a:ext cx="10515600" cy="576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838065" y="1322705"/>
            <a:ext cx="6176645" cy="3928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s-CL" altLang="en-US" sz="3200">
              <a:solidFill>
                <a:srgbClr val="FFFF00"/>
              </a:solidFill>
              <a:sym typeface="+mn-ea"/>
            </a:endParaRPr>
          </a:p>
          <a:p>
            <a:pPr algn="ctr"/>
            <a:r>
              <a:rPr lang="es-CL" altLang="en-US" sz="3200">
                <a:solidFill>
                  <a:srgbClr val="FFFF00"/>
                </a:solidFill>
                <a:sym typeface="+mn-ea"/>
              </a:rPr>
              <a:t>¿Q</a:t>
            </a:r>
            <a:r>
              <a:rPr lang="en-US" sz="3200">
                <a:solidFill>
                  <a:srgbClr val="FFFF00"/>
                </a:solidFill>
                <a:sym typeface="+mn-ea"/>
              </a:rPr>
              <a:t>ué efectos tiene en el rol del docente y cómo se puede estimular el aprendizaje autónomo en el aula?</a:t>
            </a:r>
            <a:br>
              <a:rPr lang="en-US" sz="3200">
                <a:solidFill>
                  <a:srgbClr val="FFFF00"/>
                </a:solidFill>
                <a:sym typeface="+mn-ea"/>
              </a:rPr>
            </a:br>
            <a:endParaRPr lang="en-US" sz="320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3208" y="545964"/>
            <a:ext cx="10999960" cy="54926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459095" y="937260"/>
            <a:ext cx="6312535" cy="4239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solidFill>
                  <a:srgbClr val="FFFF00"/>
                </a:solidFill>
              </a:rPr>
              <a:t>En nuestra realidad institucional y conociendo las características de nuestros estudiantes</a:t>
            </a:r>
            <a:endParaRPr lang="en-US" sz="2800" b="1">
              <a:solidFill>
                <a:srgbClr val="FFFF00"/>
              </a:solidFill>
            </a:endParaRPr>
          </a:p>
          <a:p>
            <a:pPr algn="ctr"/>
            <a:r>
              <a:rPr lang="en-US" sz="2800" b="1">
                <a:solidFill>
                  <a:srgbClr val="FFFF00"/>
                </a:solidFill>
              </a:rPr>
              <a:t> ¿</a:t>
            </a:r>
            <a:r>
              <a:rPr lang="es-CL" altLang="en-US" sz="2800" b="1">
                <a:solidFill>
                  <a:srgbClr val="FFFF00"/>
                </a:solidFill>
              </a:rPr>
              <a:t>Q</a:t>
            </a:r>
            <a:r>
              <a:rPr lang="en-US" sz="2800" b="1">
                <a:solidFill>
                  <a:srgbClr val="FFFF00"/>
                </a:solidFill>
              </a:rPr>
              <a:t>ué aspectos de la autonomía necesitamos desarrollar en ellos en forma prioritaria?.</a:t>
            </a:r>
            <a:endParaRPr 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677545" y="921385"/>
          <a:ext cx="10741660" cy="52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156450" imgH="3270250" progId="Paint.Picture">
                  <p:embed/>
                </p:oleObj>
              </mc:Choice>
              <mc:Fallback>
                <p:oleObj name="" r:id="rId1" imgW="7156450" imgH="327025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7545" y="921385"/>
                        <a:ext cx="10741660" cy="52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430395" y="920750"/>
            <a:ext cx="7089140" cy="4605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>
                <a:solidFill>
                  <a:srgbClr val="FFFF00"/>
                </a:solidFill>
              </a:rPr>
              <a:t>"Pensando en nuestra realidad escolar</a:t>
            </a:r>
            <a:r>
              <a:rPr lang="es-CL" altLang="en-US" sz="2800" b="1">
                <a:solidFill>
                  <a:srgbClr val="FFFF00"/>
                </a:solidFill>
              </a:rPr>
              <a:t> y acorde a cada nivel de curso” </a:t>
            </a:r>
            <a:endParaRPr lang="en-US" sz="2800" b="1">
              <a:solidFill>
                <a:srgbClr val="FFFF00"/>
              </a:solidFill>
            </a:endParaRPr>
          </a:p>
          <a:p>
            <a:pPr algn="ctr"/>
            <a:r>
              <a:rPr lang="en-US" sz="2800" b="1">
                <a:solidFill>
                  <a:srgbClr val="FFFF00"/>
                </a:solidFill>
              </a:rPr>
              <a:t> ¿</a:t>
            </a:r>
            <a:r>
              <a:rPr lang="es-CL" altLang="en-US" sz="2800" b="1">
                <a:solidFill>
                  <a:srgbClr val="FFFF00"/>
                </a:solidFill>
              </a:rPr>
              <a:t>Q</a:t>
            </a:r>
            <a:r>
              <a:rPr lang="en-US" sz="2800" b="1">
                <a:solidFill>
                  <a:srgbClr val="FFFF00"/>
                </a:solidFill>
              </a:rPr>
              <a:t>ué propuesta de trabajo podemos plantear </a:t>
            </a:r>
            <a:r>
              <a:rPr lang="es-CL" altLang="en-US" sz="2800" b="1">
                <a:solidFill>
                  <a:srgbClr val="FFFF00"/>
                </a:solidFill>
              </a:rPr>
              <a:t>?</a:t>
            </a:r>
            <a:endParaRPr lang="es-CL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637540" y="995680"/>
          <a:ext cx="1066863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7156450" imgH="3270250" progId="Paint.Picture">
                  <p:embed/>
                </p:oleObj>
              </mc:Choice>
              <mc:Fallback>
                <p:oleObj name="" r:id="rId1" imgW="7156450" imgH="327025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7540" y="995680"/>
                        <a:ext cx="10668635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076825" y="1084580"/>
            <a:ext cx="6575425" cy="4063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i="1">
                <a:solidFill>
                  <a:srgbClr val="FFFF00"/>
                </a:solidFill>
              </a:rPr>
              <a:t>¿</a:t>
            </a:r>
            <a:r>
              <a:rPr lang="es-CL" altLang="en-US" sz="3200" b="1" i="1">
                <a:solidFill>
                  <a:srgbClr val="FFFF00"/>
                </a:solidFill>
              </a:rPr>
              <a:t>C</a:t>
            </a:r>
            <a:r>
              <a:rPr lang="en-US" sz="3200" b="1" i="1">
                <a:solidFill>
                  <a:srgbClr val="FFFF00"/>
                </a:solidFill>
              </a:rPr>
              <a:t>on cuál</a:t>
            </a:r>
            <a:r>
              <a:rPr lang="es-CL" altLang="en-US" sz="3200" b="1" i="1">
                <a:solidFill>
                  <a:srgbClr val="FFFF00"/>
                </a:solidFill>
              </a:rPr>
              <a:t> de las acciones mencionadas </a:t>
            </a:r>
            <a:r>
              <a:rPr lang="en-US" sz="3200" b="1" i="1">
                <a:solidFill>
                  <a:srgbClr val="FFFF00"/>
                </a:solidFill>
              </a:rPr>
              <a:t> me comprometo a empezar a trabajar en el corto plazo?</a:t>
            </a:r>
            <a:endParaRPr lang="en-US" sz="3200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1929" y="688063"/>
            <a:ext cx="9316015" cy="5296320"/>
          </a:xfrm>
          <a:prstGeom prst="rect">
            <a:avLst/>
          </a:prstGeom>
        </p:spPr>
      </p:pic>
      <p:sp>
        <p:nvSpPr>
          <p:cNvPr id="5" name="Proceso predefinido 4"/>
          <p:cNvSpPr/>
          <p:nvPr/>
        </p:nvSpPr>
        <p:spPr>
          <a:xfrm>
            <a:off x="6092983" y="1837875"/>
            <a:ext cx="4916032" cy="363044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¡Gracias!</a:t>
            </a:r>
            <a:endParaRPr lang="es-CL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WPS Presentation</Application>
  <PresentationFormat>Panorámica</PresentationFormat>
  <Paragraphs>18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Tema de Office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Oliva</dc:creator>
  <cp:lastModifiedBy>Olga Oliva</cp:lastModifiedBy>
  <cp:revision>10</cp:revision>
  <dcterms:created xsi:type="dcterms:W3CDTF">2021-05-25T02:00:00Z</dcterms:created>
  <dcterms:modified xsi:type="dcterms:W3CDTF">2021-05-31T16:03:51Z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