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1971-3C9D-4E93-A942-C6E8BFCD2899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199A0-A84E-4955-89AE-692C051EFC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3999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1971-3C9D-4E93-A942-C6E8BFCD2899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199A0-A84E-4955-89AE-692C051EFC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3919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70E61971-3C9D-4E93-A942-C6E8BFCD2899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542199A0-A84E-4955-89AE-692C051EFC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495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1971-3C9D-4E93-A942-C6E8BFCD2899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199A0-A84E-4955-89AE-692C051EFC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705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E61971-3C9D-4E93-A942-C6E8BFCD2899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2199A0-A84E-4955-89AE-692C051EFC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79452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1971-3C9D-4E93-A942-C6E8BFCD2899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199A0-A84E-4955-89AE-692C051EFC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10971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1971-3C9D-4E93-A942-C6E8BFCD2899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199A0-A84E-4955-89AE-692C051EFC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52593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1971-3C9D-4E93-A942-C6E8BFCD2899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199A0-A84E-4955-89AE-692C051EFC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247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1971-3C9D-4E93-A942-C6E8BFCD2899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199A0-A84E-4955-89AE-692C051EFC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500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1971-3C9D-4E93-A942-C6E8BFCD2899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199A0-A84E-4955-89AE-692C051EFC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54923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1971-3C9D-4E93-A942-C6E8BFCD2899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199A0-A84E-4955-89AE-692C051EFC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946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70E61971-3C9D-4E93-A942-C6E8BFCD2899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542199A0-A84E-4955-89AE-692C051EFC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2484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41565" y="1853883"/>
            <a:ext cx="9144000" cy="2387600"/>
          </a:xfrm>
        </p:spPr>
        <p:txBody>
          <a:bodyPr/>
          <a:lstStyle/>
          <a:p>
            <a:r>
              <a:rPr lang="es-CL" dirty="0" smtClean="0"/>
              <a:t>TONGOY EN 100 PALABRAS 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41565" y="4241483"/>
            <a:ext cx="9144000" cy="945483"/>
          </a:xfrm>
          <a:ln w="57150"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r>
              <a:rPr lang="es-CL" sz="3200" b="1" dirty="0" smtClean="0">
                <a:solidFill>
                  <a:schemeClr val="bg1"/>
                </a:solidFill>
                <a:latin typeface="Algerian" panose="04020705040A02060702" pitchFamily="82" charset="0"/>
              </a:rPr>
              <a:t>“</a:t>
            </a:r>
            <a:r>
              <a:rPr lang="es-CL" sz="3200" b="1" dirty="0" smtClean="0">
                <a:solidFill>
                  <a:schemeClr val="bg1"/>
                </a:solidFill>
                <a:latin typeface="Algerian" panose="04020705040A02060702" pitchFamily="82" charset="0"/>
              </a:rPr>
              <a:t>MICRORRELATOS </a:t>
            </a:r>
            <a:r>
              <a:rPr lang="es-CL" sz="3200" b="1" dirty="0" smtClean="0">
                <a:solidFill>
                  <a:schemeClr val="bg1"/>
                </a:solidFill>
                <a:latin typeface="Algerian" panose="04020705040A02060702" pitchFamily="82" charset="0"/>
              </a:rPr>
              <a:t>SOBRE NUESTRA IDENTIDAD LOCAL”</a:t>
            </a:r>
            <a:endParaRPr lang="es-CL" sz="3200" b="1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21" y="0"/>
            <a:ext cx="4726262" cy="189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051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OBJETIVOS DE LOS TALLERES: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6759" y="1890939"/>
            <a:ext cx="11062063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CL" sz="3600" b="1" dirty="0" smtClean="0">
                <a:solidFill>
                  <a:schemeClr val="bg1"/>
                </a:solidFill>
              </a:rPr>
              <a:t>1.</a:t>
            </a:r>
            <a:r>
              <a:rPr lang="es-ES" sz="3600" b="1" dirty="0">
                <a:solidFill>
                  <a:schemeClr val="bg1"/>
                </a:solidFill>
              </a:rPr>
              <a:t> leer cuentos y </a:t>
            </a:r>
            <a:r>
              <a:rPr lang="es-ES" sz="3600" b="1" dirty="0" err="1">
                <a:solidFill>
                  <a:schemeClr val="bg1"/>
                </a:solidFill>
              </a:rPr>
              <a:t>microcuentos</a:t>
            </a:r>
            <a:r>
              <a:rPr lang="es-ES" sz="3600" b="1" dirty="0">
                <a:solidFill>
                  <a:schemeClr val="bg1"/>
                </a:solidFill>
              </a:rPr>
              <a:t> sobre identidades, tradiciones y costumbre locales.</a:t>
            </a:r>
            <a:endParaRPr lang="es-CL" sz="3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ES" sz="3600" b="1" dirty="0">
                <a:solidFill>
                  <a:schemeClr val="bg1"/>
                </a:solidFill>
              </a:rPr>
              <a:t>2</a:t>
            </a:r>
            <a:r>
              <a:rPr lang="es-ES" sz="3600" b="1" dirty="0" smtClean="0">
                <a:solidFill>
                  <a:schemeClr val="bg1"/>
                </a:solidFill>
              </a:rPr>
              <a:t>-conocer </a:t>
            </a:r>
            <a:r>
              <a:rPr lang="es-ES" sz="3600" b="1" dirty="0">
                <a:solidFill>
                  <a:schemeClr val="bg1"/>
                </a:solidFill>
              </a:rPr>
              <a:t>y comprender la estructura de los </a:t>
            </a:r>
            <a:r>
              <a:rPr lang="es-ES" sz="3600" b="1" dirty="0" err="1" smtClean="0">
                <a:solidFill>
                  <a:schemeClr val="bg1"/>
                </a:solidFill>
              </a:rPr>
              <a:t>microcuentos</a:t>
            </a:r>
            <a:endParaRPr lang="es-CL" sz="36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CL" sz="3600" b="1" dirty="0">
                <a:solidFill>
                  <a:schemeClr val="bg1"/>
                </a:solidFill>
              </a:rPr>
              <a:t>3</a:t>
            </a:r>
            <a:r>
              <a:rPr lang="es-ES" sz="3600" b="1" dirty="0" smtClean="0">
                <a:solidFill>
                  <a:schemeClr val="bg1"/>
                </a:solidFill>
              </a:rPr>
              <a:t>-elaborar </a:t>
            </a:r>
            <a:r>
              <a:rPr lang="es-ES" sz="3600" b="1" dirty="0" err="1">
                <a:solidFill>
                  <a:schemeClr val="bg1"/>
                </a:solidFill>
              </a:rPr>
              <a:t>microcuentos</a:t>
            </a:r>
            <a:r>
              <a:rPr lang="es-ES" sz="3600" b="1" dirty="0">
                <a:solidFill>
                  <a:schemeClr val="bg1"/>
                </a:solidFill>
              </a:rPr>
              <a:t> que se relacionen con tradiciones, costumbres y personajes típicos de la </a:t>
            </a:r>
            <a:r>
              <a:rPr lang="es-ES" sz="3600" b="1" dirty="0" smtClean="0">
                <a:solidFill>
                  <a:schemeClr val="bg1"/>
                </a:solidFill>
              </a:rPr>
              <a:t>localidad</a:t>
            </a:r>
            <a:endParaRPr lang="es-CL" sz="36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CL" sz="3600" b="1" dirty="0">
                <a:solidFill>
                  <a:schemeClr val="bg1"/>
                </a:solidFill>
              </a:rPr>
              <a:t>4</a:t>
            </a:r>
            <a:r>
              <a:rPr lang="es-ES" sz="3600" b="1" dirty="0" smtClean="0">
                <a:solidFill>
                  <a:schemeClr val="bg1"/>
                </a:solidFill>
              </a:rPr>
              <a:t>-producción </a:t>
            </a:r>
            <a:r>
              <a:rPr lang="es-ES" sz="3600" b="1" dirty="0">
                <a:solidFill>
                  <a:schemeClr val="bg1"/>
                </a:solidFill>
              </a:rPr>
              <a:t>del libro “</a:t>
            </a:r>
            <a:r>
              <a:rPr lang="es-ES" sz="3600" b="1" dirty="0" err="1">
                <a:solidFill>
                  <a:schemeClr val="bg1"/>
                </a:solidFill>
              </a:rPr>
              <a:t>tongoy</a:t>
            </a:r>
            <a:r>
              <a:rPr lang="es-ES" sz="3600" b="1" dirty="0">
                <a:solidFill>
                  <a:schemeClr val="bg1"/>
                </a:solidFill>
              </a:rPr>
              <a:t> en 100 palabras” a través del trabajo colectivo</a:t>
            </a:r>
            <a:endParaRPr lang="es-CL" sz="3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30059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TALLER N°1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sz="3600" b="1" dirty="0" smtClean="0"/>
              <a:t>LEER Y CONOCER LA ESTRUCTURA DE DIVERSOS MICROCUENTOS REFLEXIONANDO SOBRE SUS PROPÓSITOS.</a:t>
            </a:r>
            <a:endParaRPr lang="es-CL" sz="3600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1371" y="4114800"/>
            <a:ext cx="2354036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947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MICROCUENTO N°1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L" sz="2400" b="1" i="1" dirty="0"/>
              <a:t/>
            </a:r>
            <a:br>
              <a:rPr lang="es-CL" sz="2400" b="1" i="1" dirty="0"/>
            </a:br>
            <a:r>
              <a:rPr lang="es-CL" sz="3600" b="1" i="1" dirty="0"/>
              <a:t>El Emigrante</a:t>
            </a:r>
            <a:r>
              <a:rPr lang="es-CL" sz="3600" b="1" dirty="0"/>
              <a:t>, Luis Felipe </a:t>
            </a:r>
            <a:r>
              <a:rPr lang="es-CL" sz="3600" b="1" dirty="0" err="1"/>
              <a:t>Lornelí</a:t>
            </a:r>
            <a:endParaRPr lang="es-CL" sz="3600" b="1" dirty="0"/>
          </a:p>
          <a:p>
            <a:pPr marL="0" indent="0" algn="ctr">
              <a:buNone/>
            </a:pPr>
            <a:endParaRPr lang="es-CL" sz="3600" dirty="0"/>
          </a:p>
          <a:p>
            <a:pPr marL="0" indent="0" algn="ctr">
              <a:buNone/>
            </a:pPr>
            <a:r>
              <a:rPr lang="es-CL" sz="3600" dirty="0"/>
              <a:t>-¿Olvida usted algo? – Ojalá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33248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869" y="293597"/>
            <a:ext cx="5027023" cy="353331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MICROCUENTO N°2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0189" y="22005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400" dirty="0" smtClean="0"/>
              <a:t>Estoy tejiendo para mi nieta alas de amor infinito.</a:t>
            </a:r>
          </a:p>
          <a:p>
            <a:pPr marL="0" indent="0">
              <a:buNone/>
            </a:pPr>
            <a:r>
              <a:rPr lang="es-CL" sz="2400" dirty="0" smtClean="0"/>
              <a:t>Mi abuela creció sin madre y no le enseñaron a leer para evitar cartas con pretendientes.</a:t>
            </a:r>
          </a:p>
          <a:p>
            <a:pPr marL="0" indent="0">
              <a:buNone/>
            </a:pPr>
            <a:r>
              <a:rPr lang="es-CL" sz="2400" dirty="0" smtClean="0"/>
              <a:t>Mi madre lloró; no la dejaron acabar la universidad, porque sus hermanos varones no querían estudiar y una mujer no podía ser más.</a:t>
            </a:r>
          </a:p>
          <a:p>
            <a:pPr marL="0" indent="0">
              <a:buNone/>
            </a:pPr>
            <a:r>
              <a:rPr lang="es-CL" sz="2400" dirty="0" smtClean="0"/>
              <a:t>Mi hermana y yo somos universitarias.</a:t>
            </a:r>
          </a:p>
          <a:p>
            <a:pPr marL="0" indent="0">
              <a:buNone/>
            </a:pPr>
            <a:r>
              <a:rPr lang="es-CL" sz="2400" dirty="0" smtClean="0"/>
              <a:t>Mi hija quiere ir a Marte.</a:t>
            </a:r>
          </a:p>
          <a:p>
            <a:pPr marL="0" indent="0">
              <a:buNone/>
            </a:pPr>
            <a:r>
              <a:rPr lang="es-CL" sz="2400" dirty="0" smtClean="0"/>
              <a:t>Mi nieta aún no existe, pero yo sigo tejiendo para ella alas sin fronteras.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491343" y="646928"/>
            <a:ext cx="92093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DEL XIX AL XXI (MARÍA JOSE GARCÍA PÉREZ</a:t>
            </a:r>
            <a:r>
              <a:rPr lang="es-CL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)</a:t>
            </a:r>
            <a:endParaRPr lang="es-CL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pic>
        <p:nvPicPr>
          <p:cNvPr id="6" name="Imagen 5" descr="Resultado de imagen para mujer con alas dibujo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42"/>
          <a:stretch/>
        </p:blipFill>
        <p:spPr bwMode="auto">
          <a:xfrm>
            <a:off x="9640389" y="4193178"/>
            <a:ext cx="2290263" cy="23587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22831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0371" y="626382"/>
            <a:ext cx="4373880" cy="483961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MICROCUENTO N°3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2730137"/>
          </a:xfrm>
        </p:spPr>
        <p:txBody>
          <a:bodyPr/>
          <a:lstStyle/>
          <a:p>
            <a:pPr marL="0" indent="0" algn="ctr">
              <a:buNone/>
            </a:pPr>
            <a:r>
              <a:rPr lang="es-CL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dinosaurio</a:t>
            </a:r>
            <a:r>
              <a:rPr lang="es-C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Augusto </a:t>
            </a:r>
            <a:r>
              <a:rPr lang="es-C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Monterroso</a:t>
            </a:r>
          </a:p>
          <a:p>
            <a:pPr marL="0" indent="0" algn="ctr">
              <a:buNone/>
            </a:pPr>
            <a:endParaRPr lang="es-CL" sz="3200" b="1" dirty="0"/>
          </a:p>
          <a:p>
            <a:pPr marL="0" indent="0" algn="ctr">
              <a:buNone/>
            </a:pPr>
            <a:endParaRPr lang="es-CL" sz="3200" dirty="0"/>
          </a:p>
          <a:p>
            <a:pPr marL="0" indent="0" algn="ctr">
              <a:buNone/>
            </a:pPr>
            <a:r>
              <a:rPr lang="es-CL" sz="3200" dirty="0"/>
              <a:t>Cuando despertó, el dinosaurio todavía estaba allí.</a:t>
            </a:r>
          </a:p>
          <a:p>
            <a:endParaRPr lang="es-CL" dirty="0"/>
          </a:p>
        </p:txBody>
      </p:sp>
      <p:pic>
        <p:nvPicPr>
          <p:cNvPr id="4" name="Imagen 3" descr="Resultado de imagen para dinosaurio dibuj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71" y="4545193"/>
            <a:ext cx="3264899" cy="21959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31440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048235"/>
          </a:xfrm>
        </p:spPr>
        <p:txBody>
          <a:bodyPr>
            <a:normAutofit/>
          </a:bodyPr>
          <a:lstStyle/>
          <a:p>
            <a:r>
              <a:rPr lang="es-CL" dirty="0"/>
              <a:t>MICROCUENTO </a:t>
            </a:r>
            <a:r>
              <a:rPr lang="es-CL" dirty="0" smtClean="0"/>
              <a:t>N°4</a:t>
            </a:r>
            <a:endParaRPr lang="es-CL" dirty="0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287775"/>
              </p:ext>
            </p:extLst>
          </p:nvPr>
        </p:nvGraphicFramePr>
        <p:xfrm>
          <a:off x="1203236" y="2886892"/>
          <a:ext cx="9783763" cy="23481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83763">
                  <a:extLst>
                    <a:ext uri="{9D8B030D-6E8A-4147-A177-3AD203B41FA5}">
                      <a16:colId xmlns:a16="http://schemas.microsoft.com/office/drawing/2014/main" val="827618106"/>
                    </a:ext>
                  </a:extLst>
                </a:gridCol>
              </a:tblGrid>
              <a:tr h="22466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400" dirty="0">
                          <a:effectLst/>
                        </a:rPr>
                        <a:t>Mi mamá metió la ropa de Luis en una bolsa de basura y fue a dejársela frente al portón oxidado de su trabajo. Después, manejó a más de ciento ochenta, con la radio pasando clásicos en italiano. Cuando llegó a la casa, agarró el teléfono y llamó a mucha gente. Dijo: «Necesito trabajo». Yo no dije nada, pero entendí todo. Entré a la cocina, lavé la loza y luego eché a cocer un paquete de fideos para el almuerzo. </a:t>
                      </a:r>
                      <a:endParaRPr lang="es-C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869486996"/>
                  </a:ext>
                </a:extLst>
              </a:tr>
            </a:tbl>
          </a:graphicData>
        </a:graphic>
      </p:graphicFrame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234493"/>
              </p:ext>
            </p:extLst>
          </p:nvPr>
        </p:nvGraphicFramePr>
        <p:xfrm>
          <a:off x="1202919" y="1915112"/>
          <a:ext cx="9783763" cy="3913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83763">
                  <a:extLst>
                    <a:ext uri="{9D8B030D-6E8A-4147-A177-3AD203B41FA5}">
                      <a16:colId xmlns:a16="http://schemas.microsoft.com/office/drawing/2014/main" val="20770832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600" dirty="0">
                          <a:effectLst/>
                          <a:latin typeface="Algerian" panose="04020705040A02060702" pitchFamily="82" charset="0"/>
                        </a:rPr>
                        <a:t> </a:t>
                      </a:r>
                      <a:r>
                        <a:rPr lang="es-CL" sz="2400" dirty="0" smtClean="0">
                          <a:effectLst/>
                          <a:latin typeface="Algerian" panose="04020705040A02060702" pitchFamily="82" charset="0"/>
                        </a:rPr>
                        <a:t>CLÁSICO </a:t>
                      </a:r>
                      <a:r>
                        <a:rPr lang="es-CL" sz="2400" dirty="0">
                          <a:effectLst/>
                          <a:latin typeface="Algerian" panose="04020705040A02060702" pitchFamily="82" charset="0"/>
                        </a:rPr>
                        <a:t>EN ITALIANO</a:t>
                      </a:r>
                      <a:endParaRPr lang="es-CL" sz="1600" dirty="0">
                        <a:effectLst/>
                        <a:latin typeface="Algerian" panose="04020705040A02060702" pitchFamily="8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508008205"/>
                  </a:ext>
                </a:extLst>
              </a:tr>
            </a:tbl>
          </a:graphicData>
        </a:graphic>
      </p:graphicFrame>
      <p:pic>
        <p:nvPicPr>
          <p:cNvPr id="11" name="Imagen 10" descr="Resultado de imagen para fideos dibujo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13678"/>
          <a:stretch/>
        </p:blipFill>
        <p:spPr bwMode="auto">
          <a:xfrm>
            <a:off x="6217920" y="5460274"/>
            <a:ext cx="3448367" cy="120804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64125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2107" y="3027376"/>
            <a:ext cx="9784080" cy="1508760"/>
          </a:xfrm>
        </p:spPr>
        <p:txBody>
          <a:bodyPr>
            <a:noAutofit/>
          </a:bodyPr>
          <a:lstStyle/>
          <a:p>
            <a:pPr algn="ctr"/>
            <a:r>
              <a:rPr lang="es-CL" sz="8000" dirty="0" smtClean="0">
                <a:solidFill>
                  <a:schemeClr val="bg1"/>
                </a:solidFill>
              </a:rPr>
              <a:t>¿SOBRE QUE TEMAS DE TONGOY PODEMOS ESCRIBIR?</a:t>
            </a:r>
            <a:endParaRPr lang="es-CL" sz="8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874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 bandas">
  <a:themeElements>
    <a:clrScheme name="Con bandas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Con banda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on banda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TM03090430[[fn=Con bandas]]</Template>
  <TotalTime>1539</TotalTime>
  <Words>300</Words>
  <Application>Microsoft Office PowerPoint</Application>
  <PresentationFormat>Panorámica</PresentationFormat>
  <Paragraphs>30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Algerian</vt:lpstr>
      <vt:lpstr>Bradley Hand ITC</vt:lpstr>
      <vt:lpstr>Calibri</vt:lpstr>
      <vt:lpstr>Corbel</vt:lpstr>
      <vt:lpstr>Times New Roman</vt:lpstr>
      <vt:lpstr>Wingdings</vt:lpstr>
      <vt:lpstr>Con bandas</vt:lpstr>
      <vt:lpstr>TONGOY EN 100 PALABRAS </vt:lpstr>
      <vt:lpstr>OBJETIVOS DE LOS TALLERES:</vt:lpstr>
      <vt:lpstr>TALLER N°1</vt:lpstr>
      <vt:lpstr>MICROCUENTO N°1</vt:lpstr>
      <vt:lpstr>MICROCUENTO N°2</vt:lpstr>
      <vt:lpstr>MICROCUENTO N°3</vt:lpstr>
      <vt:lpstr>MICROCUENTO N°4</vt:lpstr>
      <vt:lpstr>¿SOBRE QUE TEMAS DE TONGOY PODEMOS ESCRIBIR?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TONGOY EN 100 PALABRAS</dc:title>
  <dc:creator>Microsoft</dc:creator>
  <cp:lastModifiedBy>Microsoft</cp:lastModifiedBy>
  <cp:revision>9</cp:revision>
  <dcterms:created xsi:type="dcterms:W3CDTF">2019-09-11T01:47:03Z</dcterms:created>
  <dcterms:modified xsi:type="dcterms:W3CDTF">2019-10-08T22:44:19Z</dcterms:modified>
</cp:coreProperties>
</file>