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eb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sldIdLst>
    <p:sldId id="256" r:id="rId2"/>
    <p:sldId id="269" r:id="rId3"/>
    <p:sldId id="302" r:id="rId4"/>
    <p:sldId id="306" r:id="rId5"/>
    <p:sldId id="305" r:id="rId6"/>
    <p:sldId id="296" r:id="rId7"/>
    <p:sldId id="274" r:id="rId8"/>
    <p:sldId id="309" r:id="rId9"/>
    <p:sldId id="311" r:id="rId10"/>
    <p:sldId id="310" r:id="rId11"/>
    <p:sldId id="312" r:id="rId12"/>
    <p:sldId id="313" r:id="rId13"/>
    <p:sldId id="314" r:id="rId14"/>
    <p:sldId id="315" r:id="rId15"/>
    <p:sldId id="317" r:id="rId16"/>
    <p:sldId id="316" r:id="rId17"/>
    <p:sldId id="318" r:id="rId18"/>
    <p:sldId id="289" r:id="rId19"/>
    <p:sldId id="301" r:id="rId20"/>
  </p:sldIdLst>
  <p:sldSz cx="12192000" cy="6858000"/>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DFEA"/>
    <a:srgbClr val="F90FEE"/>
    <a:srgbClr val="66FFFF"/>
    <a:srgbClr val="99CCFF"/>
    <a:srgbClr val="FF00FF"/>
    <a:srgbClr val="00FF00"/>
    <a:srgbClr val="A3A3FB"/>
    <a:srgbClr val="FF99FF"/>
    <a:srgbClr val="D385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2860C7-B1D0-440F-B9AE-783AC8E4A2FE}" type="doc">
      <dgm:prSet loTypeId="urn:microsoft.com/office/officeart/2005/8/layout/hList1" loCatId="list" qsTypeId="urn:microsoft.com/office/officeart/2005/8/quickstyle/simple1" qsCatId="simple" csTypeId="urn:microsoft.com/office/officeart/2005/8/colors/accent1_1" csCatId="accent1" phldr="1"/>
      <dgm:spPr/>
      <dgm:t>
        <a:bodyPr/>
        <a:lstStyle/>
        <a:p>
          <a:endParaRPr lang="es-CL"/>
        </a:p>
      </dgm:t>
    </dgm:pt>
    <dgm:pt modelId="{20200696-D51C-438B-A274-74C991CDB50C}">
      <dgm:prSet/>
      <dgm:spPr>
        <a:ln w="28575">
          <a:solidFill>
            <a:schemeClr val="accent1"/>
          </a:solidFill>
        </a:ln>
      </dgm:spPr>
      <dgm:t>
        <a:bodyPr/>
        <a:lstStyle/>
        <a:p>
          <a:r>
            <a:rPr lang="es-ES" b="1" dirty="0">
              <a:solidFill>
                <a:schemeClr val="tx1"/>
              </a:solidFill>
            </a:rPr>
            <a:t>Habilidad: Sintetizar</a:t>
          </a:r>
          <a:endParaRPr lang="es-CL" dirty="0">
            <a:solidFill>
              <a:schemeClr val="tx1"/>
            </a:solidFill>
          </a:endParaRPr>
        </a:p>
      </dgm:t>
    </dgm:pt>
    <dgm:pt modelId="{192B7C09-7840-4431-AF8A-ED4ACA6B479A}" type="parTrans" cxnId="{28906C85-1F7E-426C-8953-7D2CFC00C279}">
      <dgm:prSet/>
      <dgm:spPr/>
      <dgm:t>
        <a:bodyPr/>
        <a:lstStyle/>
        <a:p>
          <a:endParaRPr lang="es-CL"/>
        </a:p>
      </dgm:t>
    </dgm:pt>
    <dgm:pt modelId="{EAB2D27A-3EE3-41C2-8BD6-9E53C1F5DA2E}" type="sibTrans" cxnId="{28906C85-1F7E-426C-8953-7D2CFC00C279}">
      <dgm:prSet/>
      <dgm:spPr/>
      <dgm:t>
        <a:bodyPr/>
        <a:lstStyle/>
        <a:p>
          <a:endParaRPr lang="es-CL"/>
        </a:p>
      </dgm:t>
    </dgm:pt>
    <dgm:pt modelId="{A3EBB3F2-D2BA-4ED8-A7DC-EA0627D87D90}">
      <dgm:prSet/>
      <dgm:spPr>
        <a:ln w="28575">
          <a:solidFill>
            <a:schemeClr val="accent1"/>
          </a:solidFill>
        </a:ln>
      </dgm:spPr>
      <dgm:t>
        <a:bodyPr/>
        <a:lstStyle/>
        <a:p>
          <a:pPr>
            <a:buFont typeface="Wingdings" panose="05000000000000000000" pitchFamily="2" charset="2"/>
            <a:buNone/>
          </a:pPr>
          <a:r>
            <a:rPr lang="es-ES" dirty="0"/>
            <a:t>   Determinar </a:t>
          </a:r>
          <a:r>
            <a:rPr lang="es-ES" b="1" dirty="0">
              <a:solidFill>
                <a:srgbClr val="FF0000"/>
              </a:solidFill>
            </a:rPr>
            <a:t>la idea o las ideas centrales </a:t>
          </a:r>
          <a:r>
            <a:rPr lang="es-ES" dirty="0"/>
            <a:t>de un texto o de un fragmento de este para </a:t>
          </a:r>
          <a:r>
            <a:rPr lang="es-ES" b="1" dirty="0">
              <a:solidFill>
                <a:srgbClr val="FF0000"/>
              </a:solidFill>
            </a:rPr>
            <a:t>elaborar una reformulación </a:t>
          </a:r>
          <a:r>
            <a:rPr lang="es-ES" dirty="0"/>
            <a:t>del contenido original.</a:t>
          </a:r>
          <a:endParaRPr lang="es-CL" dirty="0"/>
        </a:p>
      </dgm:t>
    </dgm:pt>
    <dgm:pt modelId="{9178AF4A-BD97-4929-BE39-3122E580D181}" type="parTrans" cxnId="{F2A2B2B0-FC13-4EE0-8CAC-4CD54E0F437B}">
      <dgm:prSet/>
      <dgm:spPr/>
      <dgm:t>
        <a:bodyPr/>
        <a:lstStyle/>
        <a:p>
          <a:endParaRPr lang="es-CL"/>
        </a:p>
      </dgm:t>
    </dgm:pt>
    <dgm:pt modelId="{FDBD1D79-6165-48C8-AE4C-1DF0A45166B7}" type="sibTrans" cxnId="{F2A2B2B0-FC13-4EE0-8CAC-4CD54E0F437B}">
      <dgm:prSet/>
      <dgm:spPr/>
      <dgm:t>
        <a:bodyPr/>
        <a:lstStyle/>
        <a:p>
          <a:endParaRPr lang="es-CL"/>
        </a:p>
      </dgm:t>
    </dgm:pt>
    <dgm:pt modelId="{8AA7CC1A-A9E4-4C92-A8BE-8C3875D055CB}" type="pres">
      <dgm:prSet presAssocID="{2C2860C7-B1D0-440F-B9AE-783AC8E4A2FE}" presName="Name0" presStyleCnt="0">
        <dgm:presLayoutVars>
          <dgm:dir/>
          <dgm:animLvl val="lvl"/>
          <dgm:resizeHandles val="exact"/>
        </dgm:presLayoutVars>
      </dgm:prSet>
      <dgm:spPr/>
    </dgm:pt>
    <dgm:pt modelId="{97ABF7F2-918D-422C-A88B-4F3F9A149C16}" type="pres">
      <dgm:prSet presAssocID="{20200696-D51C-438B-A274-74C991CDB50C}" presName="composite" presStyleCnt="0"/>
      <dgm:spPr/>
    </dgm:pt>
    <dgm:pt modelId="{D746B411-B408-4CBA-B9A9-A8CA36EA1A17}" type="pres">
      <dgm:prSet presAssocID="{20200696-D51C-438B-A274-74C991CDB50C}" presName="parTx" presStyleLbl="alignNode1" presStyleIdx="0" presStyleCnt="1" custLinFactNeighborX="-6075" custLinFactNeighborY="-24622">
        <dgm:presLayoutVars>
          <dgm:chMax val="0"/>
          <dgm:chPref val="0"/>
          <dgm:bulletEnabled val="1"/>
        </dgm:presLayoutVars>
      </dgm:prSet>
      <dgm:spPr/>
    </dgm:pt>
    <dgm:pt modelId="{29017888-D3E3-4C8A-BC17-8B28B8CACB71}" type="pres">
      <dgm:prSet presAssocID="{20200696-D51C-438B-A274-74C991CDB50C}" presName="desTx" presStyleLbl="alignAccFollowNode1" presStyleIdx="0" presStyleCnt="1" custLinFactNeighborX="-6301" custLinFactNeighborY="-1470">
        <dgm:presLayoutVars>
          <dgm:bulletEnabled val="1"/>
        </dgm:presLayoutVars>
      </dgm:prSet>
      <dgm:spPr/>
    </dgm:pt>
  </dgm:ptLst>
  <dgm:cxnLst>
    <dgm:cxn modelId="{0E536234-DC01-414E-BDD6-9E81A5B2BDA1}" type="presOf" srcId="{2C2860C7-B1D0-440F-B9AE-783AC8E4A2FE}" destId="{8AA7CC1A-A9E4-4C92-A8BE-8C3875D055CB}" srcOrd="0" destOrd="0" presId="urn:microsoft.com/office/officeart/2005/8/layout/hList1"/>
    <dgm:cxn modelId="{AC396073-B84C-4486-AC56-B622D05E650B}" type="presOf" srcId="{A3EBB3F2-D2BA-4ED8-A7DC-EA0627D87D90}" destId="{29017888-D3E3-4C8A-BC17-8B28B8CACB71}" srcOrd="0" destOrd="0" presId="urn:microsoft.com/office/officeart/2005/8/layout/hList1"/>
    <dgm:cxn modelId="{28906C85-1F7E-426C-8953-7D2CFC00C279}" srcId="{2C2860C7-B1D0-440F-B9AE-783AC8E4A2FE}" destId="{20200696-D51C-438B-A274-74C991CDB50C}" srcOrd="0" destOrd="0" parTransId="{192B7C09-7840-4431-AF8A-ED4ACA6B479A}" sibTransId="{EAB2D27A-3EE3-41C2-8BD6-9E53C1F5DA2E}"/>
    <dgm:cxn modelId="{F2A2B2B0-FC13-4EE0-8CAC-4CD54E0F437B}" srcId="{20200696-D51C-438B-A274-74C991CDB50C}" destId="{A3EBB3F2-D2BA-4ED8-A7DC-EA0627D87D90}" srcOrd="0" destOrd="0" parTransId="{9178AF4A-BD97-4929-BE39-3122E580D181}" sibTransId="{FDBD1D79-6165-48C8-AE4C-1DF0A45166B7}"/>
    <dgm:cxn modelId="{E7C599F3-6174-4475-9890-17EB2749DD10}" type="presOf" srcId="{20200696-D51C-438B-A274-74C991CDB50C}" destId="{D746B411-B408-4CBA-B9A9-A8CA36EA1A17}" srcOrd="0" destOrd="0" presId="urn:microsoft.com/office/officeart/2005/8/layout/hList1"/>
    <dgm:cxn modelId="{FB856D8F-C3E9-4F4F-8D8A-B98C1E556533}" type="presParOf" srcId="{8AA7CC1A-A9E4-4C92-A8BE-8C3875D055CB}" destId="{97ABF7F2-918D-422C-A88B-4F3F9A149C16}" srcOrd="0" destOrd="0" presId="urn:microsoft.com/office/officeart/2005/8/layout/hList1"/>
    <dgm:cxn modelId="{F8A85395-5778-4555-87E7-6A19BF7A502F}" type="presParOf" srcId="{97ABF7F2-918D-422C-A88B-4F3F9A149C16}" destId="{D746B411-B408-4CBA-B9A9-A8CA36EA1A17}" srcOrd="0" destOrd="0" presId="urn:microsoft.com/office/officeart/2005/8/layout/hList1"/>
    <dgm:cxn modelId="{02679680-9BCF-40E8-8061-4327938B787A}" type="presParOf" srcId="{97ABF7F2-918D-422C-A88B-4F3F9A149C16}" destId="{29017888-D3E3-4C8A-BC17-8B28B8CACB7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46B411-B408-4CBA-B9A9-A8CA36EA1A17}">
      <dsp:nvSpPr>
        <dsp:cNvPr id="0" name=""/>
        <dsp:cNvSpPr/>
      </dsp:nvSpPr>
      <dsp:spPr>
        <a:xfrm>
          <a:off x="0" y="0"/>
          <a:ext cx="6400801" cy="1180800"/>
        </a:xfrm>
        <a:prstGeom prst="rect">
          <a:avLst/>
        </a:prstGeom>
        <a:solidFill>
          <a:schemeClr val="lt1">
            <a:hueOff val="0"/>
            <a:satOff val="0"/>
            <a:lumOff val="0"/>
            <a:alphaOff val="0"/>
          </a:schemeClr>
        </a:solidFill>
        <a:ln w="28575"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a:lnSpc>
              <a:spcPct val="90000"/>
            </a:lnSpc>
            <a:spcBef>
              <a:spcPct val="0"/>
            </a:spcBef>
            <a:spcAft>
              <a:spcPct val="35000"/>
            </a:spcAft>
            <a:buNone/>
          </a:pPr>
          <a:r>
            <a:rPr lang="es-ES" sz="4100" b="1" kern="1200" dirty="0">
              <a:solidFill>
                <a:schemeClr val="tx1"/>
              </a:solidFill>
            </a:rPr>
            <a:t>Habilidad: Sintetizar</a:t>
          </a:r>
          <a:endParaRPr lang="es-CL" sz="4100" kern="1200" dirty="0">
            <a:solidFill>
              <a:schemeClr val="tx1"/>
            </a:solidFill>
          </a:endParaRPr>
        </a:p>
      </dsp:txBody>
      <dsp:txXfrm>
        <a:off x="0" y="0"/>
        <a:ext cx="6400801" cy="1180800"/>
      </dsp:txXfrm>
    </dsp:sp>
    <dsp:sp modelId="{29017888-D3E3-4C8A-BC17-8B28B8CACB71}">
      <dsp:nvSpPr>
        <dsp:cNvPr id="0" name=""/>
        <dsp:cNvSpPr/>
      </dsp:nvSpPr>
      <dsp:spPr>
        <a:xfrm>
          <a:off x="0" y="1330218"/>
          <a:ext cx="6400801" cy="3826530"/>
        </a:xfrm>
        <a:prstGeom prst="rect">
          <a:avLst/>
        </a:prstGeom>
        <a:solidFill>
          <a:schemeClr val="lt1">
            <a:alpha val="90000"/>
            <a:tint val="40000"/>
            <a:hueOff val="0"/>
            <a:satOff val="0"/>
            <a:lumOff val="0"/>
            <a:alphaOff val="0"/>
          </a:schemeClr>
        </a:solidFill>
        <a:ln w="28575" cap="flat" cmpd="sng" algn="ctr">
          <a:solidFill>
            <a:schemeClr val="accent1"/>
          </a:solidFill>
          <a:prstDash val="solid"/>
        </a:ln>
        <a:effectLst/>
      </dsp:spPr>
      <dsp:style>
        <a:lnRef idx="2">
          <a:scrgbClr r="0" g="0" b="0"/>
        </a:lnRef>
        <a:fillRef idx="1">
          <a:scrgbClr r="0" g="0" b="0"/>
        </a:fillRef>
        <a:effectRef idx="0">
          <a:scrgbClr r="0" g="0" b="0"/>
        </a:effectRef>
        <a:fontRef idx="minor"/>
      </dsp:style>
      <dsp:txBody>
        <a:bodyPr spcFirstLastPara="0" vert="horz" wrap="square" lIns="218694" tIns="218694" rIns="291592" bIns="328041" numCol="1" spcCol="1270" anchor="t" anchorCtr="0">
          <a:noAutofit/>
        </a:bodyPr>
        <a:lstStyle/>
        <a:p>
          <a:pPr marL="285750" lvl="1" indent="-285750" algn="l" defTabSz="1822450">
            <a:lnSpc>
              <a:spcPct val="90000"/>
            </a:lnSpc>
            <a:spcBef>
              <a:spcPct val="0"/>
            </a:spcBef>
            <a:spcAft>
              <a:spcPct val="15000"/>
            </a:spcAft>
            <a:buFont typeface="Wingdings" panose="05000000000000000000" pitchFamily="2" charset="2"/>
            <a:buNone/>
          </a:pPr>
          <a:r>
            <a:rPr lang="es-ES" sz="4100" kern="1200" dirty="0"/>
            <a:t>   Determinar </a:t>
          </a:r>
          <a:r>
            <a:rPr lang="es-ES" sz="4100" b="1" kern="1200" dirty="0">
              <a:solidFill>
                <a:srgbClr val="FF0000"/>
              </a:solidFill>
            </a:rPr>
            <a:t>la idea o las ideas centrales </a:t>
          </a:r>
          <a:r>
            <a:rPr lang="es-ES" sz="4100" kern="1200" dirty="0"/>
            <a:t>de un texto o de un fragmento de este para </a:t>
          </a:r>
          <a:r>
            <a:rPr lang="es-ES" sz="4100" b="1" kern="1200" dirty="0">
              <a:solidFill>
                <a:srgbClr val="FF0000"/>
              </a:solidFill>
            </a:rPr>
            <a:t>elaborar una reformulación </a:t>
          </a:r>
          <a:r>
            <a:rPr lang="es-ES" sz="4100" kern="1200" dirty="0"/>
            <a:t>del contenido original.</a:t>
          </a:r>
          <a:endParaRPr lang="es-CL" sz="4100" kern="1200" dirty="0"/>
        </a:p>
      </dsp:txBody>
      <dsp:txXfrm>
        <a:off x="0" y="1330218"/>
        <a:ext cx="6400801" cy="382653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F86F1A08-3262-40E2-B9D0-1B4F5EA777F1}" type="datetimeFigureOut">
              <a:rPr lang="es-CL" smtClean="0"/>
              <a:t>07-07-2020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CD7A90AF-DB6B-43C9-BF06-9349848EFBE7}" type="slidenum">
              <a:rPr lang="es-CL" smtClean="0"/>
              <a:t>‹Nº›</a:t>
            </a:fld>
            <a:endParaRPr lang="es-CL"/>
          </a:p>
        </p:txBody>
      </p:sp>
    </p:spTree>
    <p:extLst>
      <p:ext uri="{BB962C8B-B14F-4D97-AF65-F5344CB8AC3E}">
        <p14:creationId xmlns:p14="http://schemas.microsoft.com/office/powerpoint/2010/main" val="202836653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86F1A08-3262-40E2-B9D0-1B4F5EA777F1}" type="datetimeFigureOut">
              <a:rPr lang="es-CL" smtClean="0"/>
              <a:t>07-07-2020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D7A90AF-DB6B-43C9-BF06-9349848EFBE7}" type="slidenum">
              <a:rPr lang="es-CL" smtClean="0"/>
              <a:t>‹Nº›</a:t>
            </a:fld>
            <a:endParaRPr lang="es-CL"/>
          </a:p>
        </p:txBody>
      </p:sp>
    </p:spTree>
    <p:extLst>
      <p:ext uri="{BB962C8B-B14F-4D97-AF65-F5344CB8AC3E}">
        <p14:creationId xmlns:p14="http://schemas.microsoft.com/office/powerpoint/2010/main" val="4684969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86F1A08-3262-40E2-B9D0-1B4F5EA777F1}" type="datetimeFigureOut">
              <a:rPr lang="es-CL" smtClean="0"/>
              <a:t>07-07-2020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D7A90AF-DB6B-43C9-BF06-9349848EFBE7}" type="slidenum">
              <a:rPr lang="es-CL" smtClean="0"/>
              <a:t>‹Nº›</a:t>
            </a:fld>
            <a:endParaRPr lang="es-CL"/>
          </a:p>
        </p:txBody>
      </p:sp>
    </p:spTree>
    <p:extLst>
      <p:ext uri="{BB962C8B-B14F-4D97-AF65-F5344CB8AC3E}">
        <p14:creationId xmlns:p14="http://schemas.microsoft.com/office/powerpoint/2010/main" val="39783394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86F1A08-3262-40E2-B9D0-1B4F5EA777F1}" type="datetimeFigureOut">
              <a:rPr lang="es-CL" smtClean="0"/>
              <a:t>07-07-2020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CD7A90AF-DB6B-43C9-BF06-9349848EFBE7}" type="slidenum">
              <a:rPr lang="es-CL" smtClean="0"/>
              <a:t>‹Nº›</a:t>
            </a:fld>
            <a:endParaRPr lang="es-CL"/>
          </a:p>
        </p:txBody>
      </p:sp>
    </p:spTree>
    <p:extLst>
      <p:ext uri="{BB962C8B-B14F-4D97-AF65-F5344CB8AC3E}">
        <p14:creationId xmlns:p14="http://schemas.microsoft.com/office/powerpoint/2010/main" val="16067923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F86F1A08-3262-40E2-B9D0-1B4F5EA777F1}" type="datetimeFigureOut">
              <a:rPr lang="es-CL" smtClean="0"/>
              <a:t>07-07-2020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CD7A90AF-DB6B-43C9-BF06-9349848EFBE7}" type="slidenum">
              <a:rPr lang="es-CL" smtClean="0"/>
              <a:t>‹Nº›</a:t>
            </a:fld>
            <a:endParaRPr lang="es-CL"/>
          </a:p>
        </p:txBody>
      </p:sp>
    </p:spTree>
    <p:extLst>
      <p:ext uri="{BB962C8B-B14F-4D97-AF65-F5344CB8AC3E}">
        <p14:creationId xmlns:p14="http://schemas.microsoft.com/office/powerpoint/2010/main" val="360700213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F86F1A08-3262-40E2-B9D0-1B4F5EA777F1}" type="datetimeFigureOut">
              <a:rPr lang="es-CL" smtClean="0"/>
              <a:t>07-07-2020</a:t>
            </a:fld>
            <a:endParaRPr lang="es-CL"/>
          </a:p>
        </p:txBody>
      </p:sp>
      <p:sp>
        <p:nvSpPr>
          <p:cNvPr id="9" name="Footer Placeholder 8"/>
          <p:cNvSpPr>
            <a:spLocks noGrp="1"/>
          </p:cNvSpPr>
          <p:nvPr>
            <p:ph type="ftr" sz="quarter" idx="11"/>
          </p:nvPr>
        </p:nvSpPr>
        <p:spPr/>
        <p:txBody>
          <a:bodyPr/>
          <a:lstStyle/>
          <a:p>
            <a:endParaRPr lang="es-CL"/>
          </a:p>
        </p:txBody>
      </p:sp>
      <p:sp>
        <p:nvSpPr>
          <p:cNvPr id="10" name="Slide Number Placeholder 9"/>
          <p:cNvSpPr>
            <a:spLocks noGrp="1"/>
          </p:cNvSpPr>
          <p:nvPr>
            <p:ph type="sldNum" sz="quarter" idx="12"/>
          </p:nvPr>
        </p:nvSpPr>
        <p:spPr/>
        <p:txBody>
          <a:bodyPr/>
          <a:lstStyle/>
          <a:p>
            <a:fld id="{CD7A90AF-DB6B-43C9-BF06-9349848EFBE7}" type="slidenum">
              <a:rPr lang="es-CL" smtClean="0"/>
              <a:t>‹Nº›</a:t>
            </a:fld>
            <a:endParaRPr lang="es-CL"/>
          </a:p>
        </p:txBody>
      </p:sp>
    </p:spTree>
    <p:extLst>
      <p:ext uri="{BB962C8B-B14F-4D97-AF65-F5344CB8AC3E}">
        <p14:creationId xmlns:p14="http://schemas.microsoft.com/office/powerpoint/2010/main" val="13652884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F86F1A08-3262-40E2-B9D0-1B4F5EA777F1}" type="datetimeFigureOut">
              <a:rPr lang="es-CL" smtClean="0"/>
              <a:t>07-07-2020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CD7A90AF-DB6B-43C9-BF06-9349848EFBE7}" type="slidenum">
              <a:rPr lang="es-CL" smtClean="0"/>
              <a:t>‹Nº›</a:t>
            </a:fld>
            <a:endParaRPr lang="es-CL"/>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1411019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86F1A08-3262-40E2-B9D0-1B4F5EA777F1}" type="datetimeFigureOut">
              <a:rPr lang="es-CL" smtClean="0"/>
              <a:t>07-07-2020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CD7A90AF-DB6B-43C9-BF06-9349848EFBE7}" type="slidenum">
              <a:rPr lang="es-CL" smtClean="0"/>
              <a:t>‹Nº›</a:t>
            </a:fld>
            <a:endParaRPr lang="es-CL"/>
          </a:p>
        </p:txBody>
      </p:sp>
    </p:spTree>
    <p:extLst>
      <p:ext uri="{BB962C8B-B14F-4D97-AF65-F5344CB8AC3E}">
        <p14:creationId xmlns:p14="http://schemas.microsoft.com/office/powerpoint/2010/main" val="17160019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6F1A08-3262-40E2-B9D0-1B4F5EA777F1}" type="datetimeFigureOut">
              <a:rPr lang="es-CL" smtClean="0"/>
              <a:t>07-07-2020</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CD7A90AF-DB6B-43C9-BF06-9349848EFBE7}" type="slidenum">
              <a:rPr lang="es-CL" smtClean="0"/>
              <a:t>‹Nº›</a:t>
            </a:fld>
            <a:endParaRPr lang="es-CL"/>
          </a:p>
        </p:txBody>
      </p:sp>
    </p:spTree>
    <p:extLst>
      <p:ext uri="{BB962C8B-B14F-4D97-AF65-F5344CB8AC3E}">
        <p14:creationId xmlns:p14="http://schemas.microsoft.com/office/powerpoint/2010/main" val="6439336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9" name="Date Placeholder 8"/>
          <p:cNvSpPr>
            <a:spLocks noGrp="1"/>
          </p:cNvSpPr>
          <p:nvPr>
            <p:ph type="dt" sz="half" idx="10"/>
          </p:nvPr>
        </p:nvSpPr>
        <p:spPr/>
        <p:txBody>
          <a:bodyPr/>
          <a:lstStyle/>
          <a:p>
            <a:fld id="{F86F1A08-3262-40E2-B9D0-1B4F5EA777F1}" type="datetimeFigureOut">
              <a:rPr lang="es-CL" smtClean="0"/>
              <a:t>07-07-2020</a:t>
            </a:fld>
            <a:endParaRPr lang="es-CL"/>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s-CL"/>
          </a:p>
        </p:txBody>
      </p:sp>
      <p:sp>
        <p:nvSpPr>
          <p:cNvPr id="11" name="Slide Number Placeholder 10"/>
          <p:cNvSpPr>
            <a:spLocks noGrp="1"/>
          </p:cNvSpPr>
          <p:nvPr>
            <p:ph type="sldNum" sz="quarter" idx="12"/>
          </p:nvPr>
        </p:nvSpPr>
        <p:spPr/>
        <p:txBody>
          <a:bodyPr/>
          <a:lstStyle/>
          <a:p>
            <a:fld id="{CD7A90AF-DB6B-43C9-BF06-9349848EFBE7}" type="slidenum">
              <a:rPr lang="es-CL" smtClean="0"/>
              <a:t>‹Nº›</a:t>
            </a:fld>
            <a:endParaRPr lang="es-CL"/>
          </a:p>
        </p:txBody>
      </p:sp>
    </p:spTree>
    <p:extLst>
      <p:ext uri="{BB962C8B-B14F-4D97-AF65-F5344CB8AC3E}">
        <p14:creationId xmlns:p14="http://schemas.microsoft.com/office/powerpoint/2010/main" val="38709721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86F1A08-3262-40E2-B9D0-1B4F5EA777F1}" type="datetimeFigureOut">
              <a:rPr lang="es-CL" smtClean="0"/>
              <a:t>07-07-2020</a:t>
            </a:fld>
            <a:endParaRPr lang="es-CL"/>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s-CL"/>
          </a:p>
        </p:txBody>
      </p:sp>
      <p:sp>
        <p:nvSpPr>
          <p:cNvPr id="10" name="Slide Number Placeholder 9"/>
          <p:cNvSpPr>
            <a:spLocks noGrp="1"/>
          </p:cNvSpPr>
          <p:nvPr>
            <p:ph type="sldNum" sz="quarter" idx="12"/>
          </p:nvPr>
        </p:nvSpPr>
        <p:spPr/>
        <p:txBody>
          <a:bodyPr/>
          <a:lstStyle/>
          <a:p>
            <a:fld id="{CD7A90AF-DB6B-43C9-BF06-9349848EFBE7}" type="slidenum">
              <a:rPr lang="es-CL" smtClean="0"/>
              <a:t>‹Nº›</a:t>
            </a:fld>
            <a:endParaRPr lang="es-CL"/>
          </a:p>
        </p:txBody>
      </p:sp>
    </p:spTree>
    <p:extLst>
      <p:ext uri="{BB962C8B-B14F-4D97-AF65-F5344CB8AC3E}">
        <p14:creationId xmlns:p14="http://schemas.microsoft.com/office/powerpoint/2010/main" val="37834873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86F1A08-3262-40E2-B9D0-1B4F5EA777F1}" type="datetimeFigureOut">
              <a:rPr lang="es-CL" smtClean="0"/>
              <a:t>07-07-2020</a:t>
            </a:fld>
            <a:endParaRPr lang="es-CL"/>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s-CL"/>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CD7A90AF-DB6B-43C9-BF06-9349848EFBE7}" type="slidenum">
              <a:rPr lang="es-CL" smtClean="0"/>
              <a:t>‹Nº›</a:t>
            </a:fld>
            <a:endParaRPr lang="es-CL"/>
          </a:p>
        </p:txBody>
      </p:sp>
    </p:spTree>
    <p:extLst>
      <p:ext uri="{BB962C8B-B14F-4D97-AF65-F5344CB8AC3E}">
        <p14:creationId xmlns:p14="http://schemas.microsoft.com/office/powerpoint/2010/main" val="3285955953"/>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web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8.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DEF8FE2C-39CC-4CD8-B1A3-91058653E6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F332CAEC-417E-42C8-9717-2FE43F051AF4}"/>
              </a:ext>
            </a:extLst>
          </p:cNvPr>
          <p:cNvSpPr>
            <a:spLocks noGrp="1"/>
          </p:cNvSpPr>
          <p:nvPr>
            <p:ph type="ctrTitle"/>
          </p:nvPr>
        </p:nvSpPr>
        <p:spPr>
          <a:xfrm>
            <a:off x="225084" y="2300264"/>
            <a:ext cx="11385452" cy="2918850"/>
          </a:xfrm>
        </p:spPr>
        <p:txBody>
          <a:bodyPr>
            <a:noAutofit/>
          </a:bodyPr>
          <a:lstStyle/>
          <a:p>
            <a:pPr algn="ctr"/>
            <a:br>
              <a:rPr lang="es-ES" sz="3200" b="1" dirty="0">
                <a:solidFill>
                  <a:schemeClr val="accent1">
                    <a:lumMod val="75000"/>
                  </a:schemeClr>
                </a:solidFill>
              </a:rPr>
            </a:br>
            <a:r>
              <a:rPr lang="es-ES" sz="3200" b="1" dirty="0">
                <a:solidFill>
                  <a:schemeClr val="accent1">
                    <a:lumMod val="75000"/>
                  </a:schemeClr>
                </a:solidFill>
              </a:rPr>
              <a:t>Habilidad: sintetizar</a:t>
            </a:r>
            <a:br>
              <a:rPr lang="es-ES" sz="3200" b="1" dirty="0">
                <a:solidFill>
                  <a:srgbClr val="002060"/>
                </a:solidFill>
              </a:rPr>
            </a:br>
            <a:r>
              <a:rPr lang="es-ES" sz="3200" b="1" dirty="0">
                <a:solidFill>
                  <a:srgbClr val="002060"/>
                </a:solidFill>
              </a:rPr>
              <a:t> </a:t>
            </a:r>
            <a:endParaRPr lang="es-CL" sz="3200" b="1" dirty="0">
              <a:solidFill>
                <a:srgbClr val="002060"/>
              </a:solidFill>
              <a:latin typeface="Arial" panose="020B0604020202020204" pitchFamily="34" charset="0"/>
              <a:cs typeface="Arial" panose="020B0604020202020204" pitchFamily="34" charset="0"/>
            </a:endParaRPr>
          </a:p>
        </p:txBody>
      </p:sp>
      <p:sp>
        <p:nvSpPr>
          <p:cNvPr id="3" name="Subtítulo 2">
            <a:extLst>
              <a:ext uri="{FF2B5EF4-FFF2-40B4-BE49-F238E27FC236}">
                <a16:creationId xmlns:a16="http://schemas.microsoft.com/office/drawing/2014/main" id="{59901103-70E6-4A92-9216-90310E4B8F1E}"/>
              </a:ext>
            </a:extLst>
          </p:cNvPr>
          <p:cNvSpPr>
            <a:spLocks noGrp="1"/>
          </p:cNvSpPr>
          <p:nvPr>
            <p:ph type="subTitle" idx="1"/>
          </p:nvPr>
        </p:nvSpPr>
        <p:spPr>
          <a:xfrm>
            <a:off x="2466535" y="223128"/>
            <a:ext cx="9144000" cy="1655762"/>
          </a:xfrm>
        </p:spPr>
        <p:txBody>
          <a:bodyPr>
            <a:normAutofit fontScale="85000" lnSpcReduction="20000"/>
          </a:bodyPr>
          <a:lstStyle/>
          <a:p>
            <a:pPr algn="l"/>
            <a:r>
              <a:rPr lang="es-CL" sz="2800" b="1" dirty="0">
                <a:solidFill>
                  <a:schemeClr val="bg1"/>
                </a:solidFill>
                <a:latin typeface="Arial" panose="020B0604020202020204" pitchFamily="34" charset="0"/>
                <a:cs typeface="Arial" panose="020B0604020202020204" pitchFamily="34" charset="0"/>
              </a:rPr>
              <a:t>Liceo Huépil</a:t>
            </a:r>
          </a:p>
          <a:p>
            <a:pPr algn="l"/>
            <a:r>
              <a:rPr lang="es-CL" sz="2800" b="1" dirty="0">
                <a:solidFill>
                  <a:schemeClr val="bg1"/>
                </a:solidFill>
                <a:latin typeface="Arial" panose="020B0604020202020204" pitchFamily="34" charset="0"/>
                <a:cs typeface="Arial" panose="020B0604020202020204" pitchFamily="34" charset="0"/>
              </a:rPr>
              <a:t>Asignatura: Taller de Lenguaje Avanzado</a:t>
            </a:r>
          </a:p>
          <a:p>
            <a:pPr algn="l"/>
            <a:r>
              <a:rPr lang="es-CL" sz="2800" b="1" dirty="0">
                <a:solidFill>
                  <a:schemeClr val="bg1"/>
                </a:solidFill>
                <a:latin typeface="Arial" panose="020B0604020202020204" pitchFamily="34" charset="0"/>
                <a:cs typeface="Arial" panose="020B0604020202020204" pitchFamily="34" charset="0"/>
              </a:rPr>
              <a:t>Profesora: </a:t>
            </a:r>
            <a:r>
              <a:rPr lang="es-CL" sz="2800" dirty="0">
                <a:solidFill>
                  <a:schemeClr val="bg1"/>
                </a:solidFill>
                <a:latin typeface="Arial" panose="020B0604020202020204" pitchFamily="34" charset="0"/>
                <a:cs typeface="Arial" panose="020B0604020202020204" pitchFamily="34" charset="0"/>
              </a:rPr>
              <a:t>María Angélica Sanhueza Manzor</a:t>
            </a:r>
          </a:p>
          <a:p>
            <a:pPr algn="l"/>
            <a:r>
              <a:rPr lang="es-CL" sz="2800" b="1" dirty="0">
                <a:solidFill>
                  <a:schemeClr val="bg1"/>
                </a:solidFill>
                <a:latin typeface="Arial" panose="020B0604020202020204" pitchFamily="34" charset="0"/>
                <a:cs typeface="Arial" panose="020B0604020202020204" pitchFamily="34" charset="0"/>
              </a:rPr>
              <a:t>Educadora Diferencial: </a:t>
            </a:r>
            <a:r>
              <a:rPr lang="es-CL" sz="2800" dirty="0">
                <a:solidFill>
                  <a:schemeClr val="bg1"/>
                </a:solidFill>
                <a:latin typeface="Arial" panose="020B0604020202020204" pitchFamily="34" charset="0"/>
                <a:cs typeface="Arial" panose="020B0604020202020204" pitchFamily="34" charset="0"/>
              </a:rPr>
              <a:t>Carmen Gloria Carilao Gómez</a:t>
            </a:r>
          </a:p>
          <a:p>
            <a:pPr algn="l"/>
            <a:endParaRPr lang="es-CL" sz="2800" b="1" dirty="0">
              <a:latin typeface="Arial" panose="020B0604020202020204" pitchFamily="34" charset="0"/>
              <a:cs typeface="Arial" panose="020B0604020202020204" pitchFamily="34" charset="0"/>
            </a:endParaRPr>
          </a:p>
          <a:p>
            <a:endParaRPr lang="es-CL" dirty="0"/>
          </a:p>
        </p:txBody>
      </p:sp>
      <p:pic>
        <p:nvPicPr>
          <p:cNvPr id="6" name="Imagen 5">
            <a:extLst>
              <a:ext uri="{FF2B5EF4-FFF2-40B4-BE49-F238E27FC236}">
                <a16:creationId xmlns:a16="http://schemas.microsoft.com/office/drawing/2014/main" id="{3F83F49B-1F92-4041-B06E-710BBE90EDF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00331" y="223128"/>
            <a:ext cx="1277645" cy="1521266"/>
          </a:xfrm>
          <a:prstGeom prst="rect">
            <a:avLst/>
          </a:prstGeom>
          <a:noFill/>
          <a:ln>
            <a:noFill/>
          </a:ln>
        </p:spPr>
      </p:pic>
      <p:sp>
        <p:nvSpPr>
          <p:cNvPr id="13" name="Subtítulo 2">
            <a:extLst>
              <a:ext uri="{FF2B5EF4-FFF2-40B4-BE49-F238E27FC236}">
                <a16:creationId xmlns:a16="http://schemas.microsoft.com/office/drawing/2014/main" id="{1DC165CD-CF3C-42F4-878E-889F6DCFC52D}"/>
              </a:ext>
            </a:extLst>
          </p:cNvPr>
          <p:cNvSpPr txBox="1">
            <a:spLocks/>
          </p:cNvSpPr>
          <p:nvPr/>
        </p:nvSpPr>
        <p:spPr>
          <a:xfrm>
            <a:off x="4382705" y="6131417"/>
            <a:ext cx="4411328" cy="503455"/>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CL" i="1" dirty="0">
                <a:solidFill>
                  <a:schemeClr val="accent1">
                    <a:lumMod val="75000"/>
                  </a:schemeClr>
                </a:solidFill>
                <a:latin typeface="Arial" panose="020B0604020202020204" pitchFamily="34" charset="0"/>
                <a:cs typeface="Arial" panose="020B0604020202020204" pitchFamily="34" charset="0"/>
              </a:rPr>
              <a:t>Huépil, jueves 2 de julio de 2020</a:t>
            </a:r>
          </a:p>
          <a:p>
            <a:endParaRPr lang="es-CL" dirty="0"/>
          </a:p>
        </p:txBody>
      </p:sp>
    </p:spTree>
    <p:extLst>
      <p:ext uri="{BB962C8B-B14F-4D97-AF65-F5344CB8AC3E}">
        <p14:creationId xmlns:p14="http://schemas.microsoft.com/office/powerpoint/2010/main" val="37462677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6E9DBB-E37A-4BB2-88E0-F42F2BF22F78}"/>
              </a:ext>
            </a:extLst>
          </p:cNvPr>
          <p:cNvSpPr>
            <a:spLocks noGrp="1"/>
          </p:cNvSpPr>
          <p:nvPr>
            <p:ph type="title"/>
          </p:nvPr>
        </p:nvSpPr>
        <p:spPr>
          <a:xfrm>
            <a:off x="2231136" y="289443"/>
            <a:ext cx="7729728" cy="1188720"/>
          </a:xfrm>
        </p:spPr>
        <p:txBody>
          <a:bodyPr>
            <a:normAutofit fontScale="90000"/>
          </a:bodyPr>
          <a:lstStyle/>
          <a:p>
            <a:r>
              <a:rPr lang="es-ES" b="1" dirty="0">
                <a:solidFill>
                  <a:schemeClr val="tx1"/>
                </a:solidFill>
              </a:rPr>
              <a:t>Resolvamos algunos ejercicios que involucren sintetizar…</a:t>
            </a:r>
            <a:endParaRPr lang="es-CL" b="1" dirty="0">
              <a:solidFill>
                <a:schemeClr val="tx1"/>
              </a:solidFill>
            </a:endParaRPr>
          </a:p>
        </p:txBody>
      </p:sp>
      <p:pic>
        <p:nvPicPr>
          <p:cNvPr id="5" name="Imagen 4">
            <a:extLst>
              <a:ext uri="{FF2B5EF4-FFF2-40B4-BE49-F238E27FC236}">
                <a16:creationId xmlns:a16="http://schemas.microsoft.com/office/drawing/2014/main" id="{A79FE96A-C61E-4E03-AD0F-CF888BAE6F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98899" y="1631852"/>
            <a:ext cx="5470183" cy="4622897"/>
          </a:xfrm>
          <a:prstGeom prst="rect">
            <a:avLst/>
          </a:prstGeom>
        </p:spPr>
      </p:pic>
    </p:spTree>
    <p:extLst>
      <p:ext uri="{BB962C8B-B14F-4D97-AF65-F5344CB8AC3E}">
        <p14:creationId xmlns:p14="http://schemas.microsoft.com/office/powerpoint/2010/main" val="29499444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80A0F6-DE06-4899-96CF-F21CC0797BCE}"/>
              </a:ext>
            </a:extLst>
          </p:cNvPr>
          <p:cNvSpPr>
            <a:spLocks noGrp="1"/>
          </p:cNvSpPr>
          <p:nvPr>
            <p:ph type="title"/>
          </p:nvPr>
        </p:nvSpPr>
        <p:spPr>
          <a:xfrm>
            <a:off x="1935715" y="317578"/>
            <a:ext cx="7729728" cy="765634"/>
          </a:xfrm>
        </p:spPr>
        <p:txBody>
          <a:bodyPr/>
          <a:lstStyle/>
          <a:p>
            <a:r>
              <a:rPr lang="es-ES" b="1" dirty="0"/>
              <a:t>Texto 1</a:t>
            </a:r>
            <a:r>
              <a:rPr lang="es-ES" dirty="0"/>
              <a:t> </a:t>
            </a:r>
            <a:endParaRPr lang="es-CL" dirty="0"/>
          </a:p>
        </p:txBody>
      </p:sp>
      <p:sp>
        <p:nvSpPr>
          <p:cNvPr id="3" name="Marcador de contenido 2">
            <a:extLst>
              <a:ext uri="{FF2B5EF4-FFF2-40B4-BE49-F238E27FC236}">
                <a16:creationId xmlns:a16="http://schemas.microsoft.com/office/drawing/2014/main" id="{B6F835E3-9A3A-4659-9171-5530E117AC3F}"/>
              </a:ext>
            </a:extLst>
          </p:cNvPr>
          <p:cNvSpPr>
            <a:spLocks noGrp="1"/>
          </p:cNvSpPr>
          <p:nvPr>
            <p:ph idx="1"/>
          </p:nvPr>
        </p:nvSpPr>
        <p:spPr>
          <a:xfrm>
            <a:off x="351692" y="1336430"/>
            <a:ext cx="11422968" cy="5359791"/>
          </a:xfrm>
          <a:ln w="38100">
            <a:solidFill>
              <a:schemeClr val="accent1"/>
            </a:solidFill>
          </a:ln>
        </p:spPr>
        <p:txBody>
          <a:bodyPr>
            <a:normAutofit/>
          </a:bodyPr>
          <a:lstStyle/>
          <a:p>
            <a:pPr marL="0" indent="0" algn="just">
              <a:buNone/>
            </a:pPr>
            <a:r>
              <a:rPr lang="es-ES" sz="2000" dirty="0">
                <a:solidFill>
                  <a:schemeClr val="tx1"/>
                </a:solidFill>
              </a:rPr>
              <a:t>“La Real Academia Española ha querido contribuir a la celebración del V Centenario del descubrimiento de América publicando una nueva edición, la vigésima primera, de su DICCIONARIO usual. Esto lo hace para cooperar al mantenimiento de la unidad lingüística de los más de trescientos millones de seres humanos que, a un lado y otro del Atlántico, hablan hoy el idioma nacido hace más de mil años en el solar castellano y se valen de él como instrumento expresivo y conformador de una misma visión del mundo y de la vida. Por eso la Academia ha solicitado insistentemente la cooperación de sus hermanas correspondientes y asociadas para dar mayor cabida en su DICCIONARIO a las peculiaridades léxicas y semánticas vigentes en cada país. Gracias a tal colaboración ha sido posible revisar y enriquecer en la presente edición el contingente americano y filipino. Otro objeto de atención especial ha sido la incorporación de neologismos puestos en curso por los hallazgos de la ciencia y los progresos de la técnica. El DICCIONARIO que presentamos no pretende ser una enciclopedia abreviada, pero sí registrar y definir adecuadamente los términos cuyo empleo rebasa los límites de la especialidad y se atestigua diariamente en la prensa o en la conversación culta. En este campo, la Academia tiene que encomiar la labor llevada a cabo por la Real Academia de Ciencias Exactas, Físicas y Naturales en su magno Vocabulario científico y técnico, y desear que mediante simposios panhispánicos de cada especialidad se unifique el léxico correspondiente”. </a:t>
            </a:r>
          </a:p>
          <a:p>
            <a:pPr marL="0" indent="0" algn="just">
              <a:buNone/>
            </a:pPr>
            <a:r>
              <a:rPr lang="es-ES" dirty="0"/>
              <a:t>RAE, 1992, Prólogo, http://www.rae.es/sites/default/files/Prologo_DRAE_1992.pdf (fragmento)</a:t>
            </a:r>
            <a:endParaRPr lang="es-CL" dirty="0"/>
          </a:p>
        </p:txBody>
      </p:sp>
    </p:spTree>
    <p:extLst>
      <p:ext uri="{BB962C8B-B14F-4D97-AF65-F5344CB8AC3E}">
        <p14:creationId xmlns:p14="http://schemas.microsoft.com/office/powerpoint/2010/main" val="21659136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5751B2-89FE-47BD-9ADD-1EB02FD19368}"/>
              </a:ext>
            </a:extLst>
          </p:cNvPr>
          <p:cNvSpPr>
            <a:spLocks noGrp="1"/>
          </p:cNvSpPr>
          <p:nvPr>
            <p:ph type="title"/>
          </p:nvPr>
        </p:nvSpPr>
        <p:spPr>
          <a:xfrm>
            <a:off x="787791" y="366407"/>
            <a:ext cx="9861451" cy="751566"/>
          </a:xfrm>
        </p:spPr>
        <p:txBody>
          <a:bodyPr/>
          <a:lstStyle/>
          <a:p>
            <a:pPr algn="l"/>
            <a:r>
              <a:rPr lang="es-ES" b="1" dirty="0"/>
              <a:t>El fragmento anterior constituye</a:t>
            </a:r>
            <a:endParaRPr lang="es-CL" b="1" dirty="0"/>
          </a:p>
        </p:txBody>
      </p:sp>
      <p:sp>
        <p:nvSpPr>
          <p:cNvPr id="3" name="Marcador de contenido 2">
            <a:extLst>
              <a:ext uri="{FF2B5EF4-FFF2-40B4-BE49-F238E27FC236}">
                <a16:creationId xmlns:a16="http://schemas.microsoft.com/office/drawing/2014/main" id="{ABB536CB-EA6D-4786-8BDE-59D64C32160D}"/>
              </a:ext>
            </a:extLst>
          </p:cNvPr>
          <p:cNvSpPr>
            <a:spLocks noGrp="1"/>
          </p:cNvSpPr>
          <p:nvPr>
            <p:ph idx="1"/>
          </p:nvPr>
        </p:nvSpPr>
        <p:spPr>
          <a:xfrm>
            <a:off x="576775" y="1519312"/>
            <a:ext cx="11254154" cy="2715063"/>
          </a:xfrm>
          <a:ln w="28575">
            <a:solidFill>
              <a:schemeClr val="accent1"/>
            </a:solidFill>
          </a:ln>
        </p:spPr>
        <p:txBody>
          <a:bodyPr>
            <a:normAutofit/>
          </a:bodyPr>
          <a:lstStyle/>
          <a:p>
            <a:pPr marL="0" indent="0">
              <a:buNone/>
            </a:pPr>
            <a:r>
              <a:rPr lang="es-ES" sz="2400" dirty="0">
                <a:solidFill>
                  <a:schemeClr val="tx1"/>
                </a:solidFill>
              </a:rPr>
              <a:t>A) una defensa de los criterios léxicos de la Academia. </a:t>
            </a:r>
          </a:p>
          <a:p>
            <a:pPr marL="0" indent="0">
              <a:buNone/>
            </a:pPr>
            <a:r>
              <a:rPr lang="es-ES" sz="2400" dirty="0">
                <a:solidFill>
                  <a:schemeClr val="tx1"/>
                </a:solidFill>
              </a:rPr>
              <a:t>B) una presentación de la vigésima primera edición del DICCIONARIO de la Academia. </a:t>
            </a:r>
          </a:p>
          <a:p>
            <a:pPr marL="0" indent="0">
              <a:buNone/>
            </a:pPr>
            <a:r>
              <a:rPr lang="es-ES" sz="2400" dirty="0">
                <a:solidFill>
                  <a:schemeClr val="tx1"/>
                </a:solidFill>
              </a:rPr>
              <a:t>C) un llamado a la unificación del léxico panhispánico. </a:t>
            </a:r>
          </a:p>
          <a:p>
            <a:pPr marL="0" indent="0">
              <a:buNone/>
            </a:pPr>
            <a:r>
              <a:rPr lang="es-ES" sz="2400" dirty="0">
                <a:solidFill>
                  <a:schemeClr val="tx1"/>
                </a:solidFill>
              </a:rPr>
              <a:t>D) una explicación sobre el modo de elaborar el DICCIONARIO. </a:t>
            </a:r>
          </a:p>
          <a:p>
            <a:pPr marL="0" indent="0">
              <a:buNone/>
            </a:pPr>
            <a:r>
              <a:rPr lang="es-ES" sz="2400" dirty="0">
                <a:solidFill>
                  <a:schemeClr val="tx1"/>
                </a:solidFill>
              </a:rPr>
              <a:t>E) un planteamiento de los propósitos del DICCIONARIO de la Academia.</a:t>
            </a:r>
            <a:endParaRPr lang="es-CL" sz="2400" dirty="0">
              <a:solidFill>
                <a:schemeClr val="tx1"/>
              </a:solidFill>
            </a:endParaRPr>
          </a:p>
        </p:txBody>
      </p:sp>
      <p:sp>
        <p:nvSpPr>
          <p:cNvPr id="4" name="Rectángulo 3">
            <a:extLst>
              <a:ext uri="{FF2B5EF4-FFF2-40B4-BE49-F238E27FC236}">
                <a16:creationId xmlns:a16="http://schemas.microsoft.com/office/drawing/2014/main" id="{DCF3CBB1-88DF-479E-89FC-5D7F29E8F9F5}"/>
              </a:ext>
            </a:extLst>
          </p:cNvPr>
          <p:cNvSpPr/>
          <p:nvPr/>
        </p:nvSpPr>
        <p:spPr>
          <a:xfrm>
            <a:off x="4970584" y="4895557"/>
            <a:ext cx="2250831" cy="1153551"/>
          </a:xfrm>
          <a:prstGeom prst="rect">
            <a:avLst/>
          </a:prstGeom>
          <a:solidFill>
            <a:srgbClr val="A6DFEA"/>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a:solidFill>
                  <a:schemeClr val="tx1"/>
                </a:solidFill>
              </a:rPr>
              <a:t>Alternativa correcta: B</a:t>
            </a:r>
            <a:endParaRPr lang="es-CL" sz="2800" b="1" dirty="0">
              <a:solidFill>
                <a:schemeClr val="tx1"/>
              </a:solidFill>
            </a:endParaRPr>
          </a:p>
        </p:txBody>
      </p:sp>
    </p:spTree>
    <p:extLst>
      <p:ext uri="{BB962C8B-B14F-4D97-AF65-F5344CB8AC3E}">
        <p14:creationId xmlns:p14="http://schemas.microsoft.com/office/powerpoint/2010/main" val="17001857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wipe(down)">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wipe(down)">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ipe(down)">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wipe(down)">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wipe(down)">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wipe(down)">
                                      <p:cBhvr>
                                        <p:cTn id="39" dur="5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6" presetClass="entr" presetSubtype="0" fill="hold" grpId="0" nodeType="click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wipe(down)">
                                      <p:cBhvr>
                                        <p:cTn id="44" dur="580">
                                          <p:stCondLst>
                                            <p:cond delay="0"/>
                                          </p:stCondLst>
                                        </p:cTn>
                                        <p:tgtEl>
                                          <p:spTgt spid="4"/>
                                        </p:tgtEl>
                                      </p:cBhvr>
                                    </p:animEffect>
                                    <p:anim calcmode="lin" valueType="num">
                                      <p:cBhvr>
                                        <p:cTn id="45"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50" dur="26">
                                          <p:stCondLst>
                                            <p:cond delay="650"/>
                                          </p:stCondLst>
                                        </p:cTn>
                                        <p:tgtEl>
                                          <p:spTgt spid="4"/>
                                        </p:tgtEl>
                                      </p:cBhvr>
                                      <p:to x="100000" y="60000"/>
                                    </p:animScale>
                                    <p:animScale>
                                      <p:cBhvr>
                                        <p:cTn id="51" dur="166" decel="50000">
                                          <p:stCondLst>
                                            <p:cond delay="676"/>
                                          </p:stCondLst>
                                        </p:cTn>
                                        <p:tgtEl>
                                          <p:spTgt spid="4"/>
                                        </p:tgtEl>
                                      </p:cBhvr>
                                      <p:to x="100000" y="100000"/>
                                    </p:animScale>
                                    <p:animScale>
                                      <p:cBhvr>
                                        <p:cTn id="52" dur="26">
                                          <p:stCondLst>
                                            <p:cond delay="1312"/>
                                          </p:stCondLst>
                                        </p:cTn>
                                        <p:tgtEl>
                                          <p:spTgt spid="4"/>
                                        </p:tgtEl>
                                      </p:cBhvr>
                                      <p:to x="100000" y="80000"/>
                                    </p:animScale>
                                    <p:animScale>
                                      <p:cBhvr>
                                        <p:cTn id="53" dur="166" decel="50000">
                                          <p:stCondLst>
                                            <p:cond delay="1338"/>
                                          </p:stCondLst>
                                        </p:cTn>
                                        <p:tgtEl>
                                          <p:spTgt spid="4"/>
                                        </p:tgtEl>
                                      </p:cBhvr>
                                      <p:to x="100000" y="100000"/>
                                    </p:animScale>
                                    <p:animScale>
                                      <p:cBhvr>
                                        <p:cTn id="54" dur="26">
                                          <p:stCondLst>
                                            <p:cond delay="1642"/>
                                          </p:stCondLst>
                                        </p:cTn>
                                        <p:tgtEl>
                                          <p:spTgt spid="4"/>
                                        </p:tgtEl>
                                      </p:cBhvr>
                                      <p:to x="100000" y="90000"/>
                                    </p:animScale>
                                    <p:animScale>
                                      <p:cBhvr>
                                        <p:cTn id="55" dur="166" decel="50000">
                                          <p:stCondLst>
                                            <p:cond delay="1668"/>
                                          </p:stCondLst>
                                        </p:cTn>
                                        <p:tgtEl>
                                          <p:spTgt spid="4"/>
                                        </p:tgtEl>
                                      </p:cBhvr>
                                      <p:to x="100000" y="100000"/>
                                    </p:animScale>
                                    <p:animScale>
                                      <p:cBhvr>
                                        <p:cTn id="56" dur="26">
                                          <p:stCondLst>
                                            <p:cond delay="1808"/>
                                          </p:stCondLst>
                                        </p:cTn>
                                        <p:tgtEl>
                                          <p:spTgt spid="4"/>
                                        </p:tgtEl>
                                      </p:cBhvr>
                                      <p:to x="100000" y="95000"/>
                                    </p:animScale>
                                    <p:animScale>
                                      <p:cBhvr>
                                        <p:cTn id="57"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1EE59E-D21D-4971-95D1-3296AD42B654}"/>
              </a:ext>
            </a:extLst>
          </p:cNvPr>
          <p:cNvSpPr>
            <a:spLocks noGrp="1"/>
          </p:cNvSpPr>
          <p:nvPr>
            <p:ph type="title"/>
          </p:nvPr>
        </p:nvSpPr>
        <p:spPr>
          <a:xfrm>
            <a:off x="1724699" y="233172"/>
            <a:ext cx="7729728" cy="596822"/>
          </a:xfrm>
        </p:spPr>
        <p:txBody>
          <a:bodyPr>
            <a:normAutofit fontScale="90000"/>
          </a:bodyPr>
          <a:lstStyle/>
          <a:p>
            <a:r>
              <a:rPr lang="es-ES" b="1" dirty="0"/>
              <a:t>Texto 2</a:t>
            </a:r>
            <a:endParaRPr lang="es-CL" b="1" dirty="0"/>
          </a:p>
        </p:txBody>
      </p:sp>
      <p:sp>
        <p:nvSpPr>
          <p:cNvPr id="3" name="Marcador de contenido 2">
            <a:extLst>
              <a:ext uri="{FF2B5EF4-FFF2-40B4-BE49-F238E27FC236}">
                <a16:creationId xmlns:a16="http://schemas.microsoft.com/office/drawing/2014/main" id="{C57A2A6A-572E-4D08-B7C6-D8C0B20218FB}"/>
              </a:ext>
            </a:extLst>
          </p:cNvPr>
          <p:cNvSpPr>
            <a:spLocks noGrp="1"/>
          </p:cNvSpPr>
          <p:nvPr>
            <p:ph idx="1"/>
          </p:nvPr>
        </p:nvSpPr>
        <p:spPr>
          <a:xfrm>
            <a:off x="548640" y="829994"/>
            <a:ext cx="11226018" cy="5794834"/>
          </a:xfrm>
          <a:ln>
            <a:solidFill>
              <a:schemeClr val="accent1"/>
            </a:solidFill>
          </a:ln>
        </p:spPr>
        <p:txBody>
          <a:bodyPr>
            <a:normAutofit fontScale="92500"/>
          </a:bodyPr>
          <a:lstStyle/>
          <a:p>
            <a:pPr marL="342900" indent="-342900" algn="just">
              <a:buAutoNum type="arabicPeriod"/>
            </a:pPr>
            <a:r>
              <a:rPr lang="es-ES" sz="2400" dirty="0">
                <a:solidFill>
                  <a:schemeClr val="tx1"/>
                </a:solidFill>
              </a:rPr>
              <a:t>Al igual que el cómic, una película es una narración en la que se integra el lenguaje visual y el verbal. No obstante, existen diferencias radicales entre ambos: en el cómic se crea una ilusión de movimiento gracias a diferentes recursos gráficos, mientras que en el cine el movimiento se logra a través de la rápida sucesión de fotogramas. Por otro lado, el cine congrega distintos tipos de ruidos y sonidos en un montaje especial con las imágenes (lo que constituye la banda sonora del filme).</a:t>
            </a:r>
          </a:p>
          <a:p>
            <a:pPr marL="342900" indent="-342900" algn="just">
              <a:buAutoNum type="arabicPeriod"/>
            </a:pPr>
            <a:r>
              <a:rPr lang="es-ES" sz="2400" dirty="0">
                <a:solidFill>
                  <a:schemeClr val="tx1"/>
                </a:solidFill>
              </a:rPr>
              <a:t>Al mezclar códigos icónicos (imagen), cinéticos (movimiento), lingüísticos (lenguaje oral) y sonoros (música, ruidos y efectos especiales) el cine es concebido por la mayoría de nosotros como uno de los medios de comunicación más cercanos a lo que consideramos real. Sin embargo, lo que vemos en la pantalla y que asumimos a veces como una realidad (especialmente en el cine realista) no es más que una versión bidimensional y convencional de lo real. En esto el cine se relaciona con el resto de los medios de comunicación conocidos como la literatura y la televisión. El cine posee un lenguaje característico que tenemos que comprender en su estructura para determinar cómo articula la ilusión de realidad que presenta tan engañosamente natural ante nuestros ojos.</a:t>
            </a:r>
          </a:p>
          <a:p>
            <a:pPr marL="0" indent="0" algn="r">
              <a:buNone/>
            </a:pPr>
            <a:r>
              <a:rPr lang="es-ES" dirty="0"/>
              <a:t>Lengua Castellana y Comunicación, 4° Medio, Edit. Marenostrum Ltda., fragmento.</a:t>
            </a:r>
            <a:endParaRPr lang="es-CL" dirty="0"/>
          </a:p>
        </p:txBody>
      </p:sp>
    </p:spTree>
    <p:extLst>
      <p:ext uri="{BB962C8B-B14F-4D97-AF65-F5344CB8AC3E}">
        <p14:creationId xmlns:p14="http://schemas.microsoft.com/office/powerpoint/2010/main" val="1211310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4FB652-FE71-44E9-A95B-A44135D49B0B}"/>
              </a:ext>
            </a:extLst>
          </p:cNvPr>
          <p:cNvSpPr>
            <a:spLocks noGrp="1"/>
          </p:cNvSpPr>
          <p:nvPr>
            <p:ph type="title"/>
          </p:nvPr>
        </p:nvSpPr>
        <p:spPr>
          <a:xfrm>
            <a:off x="759655" y="295421"/>
            <a:ext cx="10635175" cy="731521"/>
          </a:xfrm>
        </p:spPr>
        <p:txBody>
          <a:bodyPr>
            <a:normAutofit fontScale="90000"/>
          </a:bodyPr>
          <a:lstStyle/>
          <a:p>
            <a:pPr algn="l"/>
            <a:r>
              <a:rPr lang="es-ES" b="1" dirty="0"/>
              <a:t>El título más apropiado para el texto es:</a:t>
            </a:r>
            <a:endParaRPr lang="es-CL" b="1" dirty="0"/>
          </a:p>
        </p:txBody>
      </p:sp>
      <p:sp>
        <p:nvSpPr>
          <p:cNvPr id="3" name="Marcador de contenido 2">
            <a:extLst>
              <a:ext uri="{FF2B5EF4-FFF2-40B4-BE49-F238E27FC236}">
                <a16:creationId xmlns:a16="http://schemas.microsoft.com/office/drawing/2014/main" id="{43D14DF9-4C28-471A-BB54-ED9DEA0C97B5}"/>
              </a:ext>
            </a:extLst>
          </p:cNvPr>
          <p:cNvSpPr>
            <a:spLocks noGrp="1"/>
          </p:cNvSpPr>
          <p:nvPr>
            <p:ph idx="1"/>
          </p:nvPr>
        </p:nvSpPr>
        <p:spPr>
          <a:xfrm>
            <a:off x="759655" y="1386020"/>
            <a:ext cx="10635175" cy="2735814"/>
          </a:xfrm>
          <a:ln w="28575">
            <a:solidFill>
              <a:schemeClr val="accent1"/>
            </a:solidFill>
          </a:ln>
        </p:spPr>
        <p:txBody>
          <a:bodyPr>
            <a:normAutofit fontScale="92500" lnSpcReduction="10000"/>
          </a:bodyPr>
          <a:lstStyle/>
          <a:p>
            <a:pPr marL="342900" indent="-342900">
              <a:buAutoNum type="alphaLcPeriod"/>
            </a:pPr>
            <a:r>
              <a:rPr lang="es-ES" sz="3200" dirty="0">
                <a:solidFill>
                  <a:schemeClr val="tx1"/>
                </a:solidFill>
              </a:rPr>
              <a:t>Los orígenes del cine.</a:t>
            </a:r>
          </a:p>
          <a:p>
            <a:pPr marL="342900" indent="-342900">
              <a:buAutoNum type="alphaLcPeriod"/>
            </a:pPr>
            <a:r>
              <a:rPr lang="es-ES" sz="3200" dirty="0">
                <a:solidFill>
                  <a:schemeClr val="tx1"/>
                </a:solidFill>
              </a:rPr>
              <a:t>El cine como medio de comunicación.</a:t>
            </a:r>
          </a:p>
          <a:p>
            <a:pPr marL="342900" indent="-342900">
              <a:buAutoNum type="alphaLcPeriod"/>
            </a:pPr>
            <a:r>
              <a:rPr lang="es-ES" sz="3200" dirty="0">
                <a:solidFill>
                  <a:schemeClr val="tx1"/>
                </a:solidFill>
              </a:rPr>
              <a:t>El cine y la realidad.</a:t>
            </a:r>
          </a:p>
          <a:p>
            <a:pPr marL="342900" indent="-342900">
              <a:buAutoNum type="alphaLcPeriod"/>
            </a:pPr>
            <a:r>
              <a:rPr lang="es-ES" sz="3200" dirty="0">
                <a:solidFill>
                  <a:schemeClr val="tx1"/>
                </a:solidFill>
              </a:rPr>
              <a:t>El cine y el cómic.</a:t>
            </a:r>
          </a:p>
          <a:p>
            <a:pPr marL="342900" indent="-342900">
              <a:buAutoNum type="alphaLcPeriod"/>
            </a:pPr>
            <a:r>
              <a:rPr lang="es-ES" sz="3200" dirty="0">
                <a:solidFill>
                  <a:schemeClr val="tx1"/>
                </a:solidFill>
              </a:rPr>
              <a:t>La estructura del cine.</a:t>
            </a:r>
          </a:p>
          <a:p>
            <a:pPr marL="0" indent="0">
              <a:buNone/>
            </a:pPr>
            <a:endParaRPr lang="es-CL" dirty="0"/>
          </a:p>
        </p:txBody>
      </p:sp>
      <p:sp>
        <p:nvSpPr>
          <p:cNvPr id="4" name="Rectángulo 3">
            <a:extLst>
              <a:ext uri="{FF2B5EF4-FFF2-40B4-BE49-F238E27FC236}">
                <a16:creationId xmlns:a16="http://schemas.microsoft.com/office/drawing/2014/main" id="{5F0030DF-7A2E-4CA4-BCE2-38BF70B97BA0}"/>
              </a:ext>
            </a:extLst>
          </p:cNvPr>
          <p:cNvSpPr/>
          <p:nvPr/>
        </p:nvSpPr>
        <p:spPr>
          <a:xfrm>
            <a:off x="4970584" y="4740812"/>
            <a:ext cx="2250831" cy="1153551"/>
          </a:xfrm>
          <a:prstGeom prst="rect">
            <a:avLst/>
          </a:prstGeom>
          <a:solidFill>
            <a:srgbClr val="A6DFEA"/>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a:solidFill>
                  <a:schemeClr val="tx1"/>
                </a:solidFill>
              </a:rPr>
              <a:t>Alternativa correcta: B</a:t>
            </a:r>
            <a:endParaRPr lang="es-CL" sz="2800" b="1" dirty="0">
              <a:solidFill>
                <a:schemeClr val="tx1"/>
              </a:solidFill>
            </a:endParaRPr>
          </a:p>
        </p:txBody>
      </p:sp>
    </p:spTree>
    <p:extLst>
      <p:ext uri="{BB962C8B-B14F-4D97-AF65-F5344CB8AC3E}">
        <p14:creationId xmlns:p14="http://schemas.microsoft.com/office/powerpoint/2010/main" val="3646772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arn(inVertical)">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arn(inVertic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arn(inVertical)">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barn(inVertical)">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6" presetClass="entr" presetSubtype="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down)">
                                      <p:cBhvr>
                                        <p:cTn id="42" dur="580">
                                          <p:stCondLst>
                                            <p:cond delay="0"/>
                                          </p:stCondLst>
                                        </p:cTn>
                                        <p:tgtEl>
                                          <p:spTgt spid="4"/>
                                        </p:tgtEl>
                                      </p:cBhvr>
                                    </p:animEffect>
                                    <p:anim calcmode="lin" valueType="num">
                                      <p:cBhvr>
                                        <p:cTn id="4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48" dur="26">
                                          <p:stCondLst>
                                            <p:cond delay="650"/>
                                          </p:stCondLst>
                                        </p:cTn>
                                        <p:tgtEl>
                                          <p:spTgt spid="4"/>
                                        </p:tgtEl>
                                      </p:cBhvr>
                                      <p:to x="100000" y="60000"/>
                                    </p:animScale>
                                    <p:animScale>
                                      <p:cBhvr>
                                        <p:cTn id="49" dur="166" decel="50000">
                                          <p:stCondLst>
                                            <p:cond delay="676"/>
                                          </p:stCondLst>
                                        </p:cTn>
                                        <p:tgtEl>
                                          <p:spTgt spid="4"/>
                                        </p:tgtEl>
                                      </p:cBhvr>
                                      <p:to x="100000" y="100000"/>
                                    </p:animScale>
                                    <p:animScale>
                                      <p:cBhvr>
                                        <p:cTn id="50" dur="26">
                                          <p:stCondLst>
                                            <p:cond delay="1312"/>
                                          </p:stCondLst>
                                        </p:cTn>
                                        <p:tgtEl>
                                          <p:spTgt spid="4"/>
                                        </p:tgtEl>
                                      </p:cBhvr>
                                      <p:to x="100000" y="80000"/>
                                    </p:animScale>
                                    <p:animScale>
                                      <p:cBhvr>
                                        <p:cTn id="51" dur="166" decel="50000">
                                          <p:stCondLst>
                                            <p:cond delay="1338"/>
                                          </p:stCondLst>
                                        </p:cTn>
                                        <p:tgtEl>
                                          <p:spTgt spid="4"/>
                                        </p:tgtEl>
                                      </p:cBhvr>
                                      <p:to x="100000" y="100000"/>
                                    </p:animScale>
                                    <p:animScale>
                                      <p:cBhvr>
                                        <p:cTn id="52" dur="26">
                                          <p:stCondLst>
                                            <p:cond delay="1642"/>
                                          </p:stCondLst>
                                        </p:cTn>
                                        <p:tgtEl>
                                          <p:spTgt spid="4"/>
                                        </p:tgtEl>
                                      </p:cBhvr>
                                      <p:to x="100000" y="90000"/>
                                    </p:animScale>
                                    <p:animScale>
                                      <p:cBhvr>
                                        <p:cTn id="53" dur="166" decel="50000">
                                          <p:stCondLst>
                                            <p:cond delay="1668"/>
                                          </p:stCondLst>
                                        </p:cTn>
                                        <p:tgtEl>
                                          <p:spTgt spid="4"/>
                                        </p:tgtEl>
                                      </p:cBhvr>
                                      <p:to x="100000" y="100000"/>
                                    </p:animScale>
                                    <p:animScale>
                                      <p:cBhvr>
                                        <p:cTn id="54" dur="26">
                                          <p:stCondLst>
                                            <p:cond delay="1808"/>
                                          </p:stCondLst>
                                        </p:cTn>
                                        <p:tgtEl>
                                          <p:spTgt spid="4"/>
                                        </p:tgtEl>
                                      </p:cBhvr>
                                      <p:to x="100000" y="95000"/>
                                    </p:animScale>
                                    <p:animScale>
                                      <p:cBhvr>
                                        <p:cTn id="55"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4FB652-FE71-44E9-A95B-A44135D49B0B}"/>
              </a:ext>
            </a:extLst>
          </p:cNvPr>
          <p:cNvSpPr>
            <a:spLocks noGrp="1"/>
          </p:cNvSpPr>
          <p:nvPr>
            <p:ph type="title"/>
          </p:nvPr>
        </p:nvSpPr>
        <p:spPr>
          <a:xfrm>
            <a:off x="759655" y="295421"/>
            <a:ext cx="10635175" cy="731521"/>
          </a:xfrm>
        </p:spPr>
        <p:txBody>
          <a:bodyPr>
            <a:normAutofit fontScale="90000"/>
          </a:bodyPr>
          <a:lstStyle/>
          <a:p>
            <a:pPr algn="l"/>
            <a:r>
              <a:rPr lang="es-ES" b="1" dirty="0"/>
              <a:t>El objetivo fundamental del emisor en el texto anterior es:</a:t>
            </a:r>
            <a:endParaRPr lang="es-CL" b="1" dirty="0"/>
          </a:p>
        </p:txBody>
      </p:sp>
      <p:sp>
        <p:nvSpPr>
          <p:cNvPr id="3" name="Marcador de contenido 2">
            <a:extLst>
              <a:ext uri="{FF2B5EF4-FFF2-40B4-BE49-F238E27FC236}">
                <a16:creationId xmlns:a16="http://schemas.microsoft.com/office/drawing/2014/main" id="{43D14DF9-4C28-471A-BB54-ED9DEA0C97B5}"/>
              </a:ext>
            </a:extLst>
          </p:cNvPr>
          <p:cNvSpPr>
            <a:spLocks noGrp="1"/>
          </p:cNvSpPr>
          <p:nvPr>
            <p:ph idx="1"/>
          </p:nvPr>
        </p:nvSpPr>
        <p:spPr>
          <a:xfrm>
            <a:off x="759655" y="1386020"/>
            <a:ext cx="10635175" cy="2932762"/>
          </a:xfrm>
          <a:ln w="28575">
            <a:solidFill>
              <a:schemeClr val="accent1"/>
            </a:solidFill>
          </a:ln>
        </p:spPr>
        <p:txBody>
          <a:bodyPr>
            <a:normAutofit/>
          </a:bodyPr>
          <a:lstStyle/>
          <a:p>
            <a:pPr marL="342900" indent="-342900">
              <a:buAutoNum type="alphaLcPeriod"/>
            </a:pPr>
            <a:r>
              <a:rPr lang="es-ES" sz="2800" dirty="0">
                <a:solidFill>
                  <a:schemeClr val="tx1"/>
                </a:solidFill>
              </a:rPr>
              <a:t>Comparar las estructuras del cómic y el cine.</a:t>
            </a:r>
          </a:p>
          <a:p>
            <a:pPr marL="342900" indent="-342900">
              <a:buAutoNum type="alphaLcPeriod"/>
            </a:pPr>
            <a:r>
              <a:rPr lang="es-ES" sz="2800" dirty="0">
                <a:solidFill>
                  <a:schemeClr val="tx1"/>
                </a:solidFill>
              </a:rPr>
              <a:t>Señalar la importancia de la realidad en el cine.</a:t>
            </a:r>
          </a:p>
          <a:p>
            <a:pPr marL="342900" indent="-342900">
              <a:buAutoNum type="alphaLcPeriod"/>
            </a:pPr>
            <a:r>
              <a:rPr lang="es-ES" sz="2800" dirty="0">
                <a:solidFill>
                  <a:schemeClr val="tx1"/>
                </a:solidFill>
              </a:rPr>
              <a:t>Interpretar los distintos códigos usados en el cine.</a:t>
            </a:r>
          </a:p>
          <a:p>
            <a:pPr marL="342900" indent="-342900">
              <a:buAutoNum type="alphaLcPeriod"/>
            </a:pPr>
            <a:r>
              <a:rPr lang="es-ES" sz="2800" dirty="0">
                <a:solidFill>
                  <a:schemeClr val="tx1"/>
                </a:solidFill>
              </a:rPr>
              <a:t>Mostrar las características del cine como un medio de comunicación.</a:t>
            </a:r>
          </a:p>
          <a:p>
            <a:pPr marL="342900" indent="-342900">
              <a:buAutoNum type="alphaLcPeriod"/>
            </a:pPr>
            <a:r>
              <a:rPr lang="es-ES" sz="2800" dirty="0">
                <a:solidFill>
                  <a:schemeClr val="tx1"/>
                </a:solidFill>
              </a:rPr>
              <a:t>Presentar el lenguaje del cine en su contexto. </a:t>
            </a:r>
            <a:endParaRPr lang="es-CL" sz="2800" dirty="0">
              <a:solidFill>
                <a:schemeClr val="tx1"/>
              </a:solidFill>
            </a:endParaRPr>
          </a:p>
        </p:txBody>
      </p:sp>
      <p:sp>
        <p:nvSpPr>
          <p:cNvPr id="4" name="Rectángulo 3">
            <a:extLst>
              <a:ext uri="{FF2B5EF4-FFF2-40B4-BE49-F238E27FC236}">
                <a16:creationId xmlns:a16="http://schemas.microsoft.com/office/drawing/2014/main" id="{5F0030DF-7A2E-4CA4-BCE2-38BF70B97BA0}"/>
              </a:ext>
            </a:extLst>
          </p:cNvPr>
          <p:cNvSpPr/>
          <p:nvPr/>
        </p:nvSpPr>
        <p:spPr>
          <a:xfrm>
            <a:off x="4614203" y="4677860"/>
            <a:ext cx="2250831" cy="1153551"/>
          </a:xfrm>
          <a:prstGeom prst="rect">
            <a:avLst/>
          </a:prstGeom>
          <a:solidFill>
            <a:srgbClr val="A6DFEA"/>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a:solidFill>
                  <a:schemeClr val="tx1"/>
                </a:solidFill>
              </a:rPr>
              <a:t>Alternativa correcta: D</a:t>
            </a:r>
            <a:endParaRPr lang="es-CL" sz="2800" b="1" dirty="0">
              <a:solidFill>
                <a:schemeClr val="tx1"/>
              </a:solidFill>
            </a:endParaRPr>
          </a:p>
        </p:txBody>
      </p:sp>
    </p:spTree>
    <p:extLst>
      <p:ext uri="{BB962C8B-B14F-4D97-AF65-F5344CB8AC3E}">
        <p14:creationId xmlns:p14="http://schemas.microsoft.com/office/powerpoint/2010/main" val="16286720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arn(inVertical)">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arn(inVertic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arn(inVertical)">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barn(inVertical)">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6" presetClass="entr" presetSubtype="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down)">
                                      <p:cBhvr>
                                        <p:cTn id="42" dur="580">
                                          <p:stCondLst>
                                            <p:cond delay="0"/>
                                          </p:stCondLst>
                                        </p:cTn>
                                        <p:tgtEl>
                                          <p:spTgt spid="4"/>
                                        </p:tgtEl>
                                      </p:cBhvr>
                                    </p:animEffect>
                                    <p:anim calcmode="lin" valueType="num">
                                      <p:cBhvr>
                                        <p:cTn id="4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48" dur="26">
                                          <p:stCondLst>
                                            <p:cond delay="650"/>
                                          </p:stCondLst>
                                        </p:cTn>
                                        <p:tgtEl>
                                          <p:spTgt spid="4"/>
                                        </p:tgtEl>
                                      </p:cBhvr>
                                      <p:to x="100000" y="60000"/>
                                    </p:animScale>
                                    <p:animScale>
                                      <p:cBhvr>
                                        <p:cTn id="49" dur="166" decel="50000">
                                          <p:stCondLst>
                                            <p:cond delay="676"/>
                                          </p:stCondLst>
                                        </p:cTn>
                                        <p:tgtEl>
                                          <p:spTgt spid="4"/>
                                        </p:tgtEl>
                                      </p:cBhvr>
                                      <p:to x="100000" y="100000"/>
                                    </p:animScale>
                                    <p:animScale>
                                      <p:cBhvr>
                                        <p:cTn id="50" dur="26">
                                          <p:stCondLst>
                                            <p:cond delay="1312"/>
                                          </p:stCondLst>
                                        </p:cTn>
                                        <p:tgtEl>
                                          <p:spTgt spid="4"/>
                                        </p:tgtEl>
                                      </p:cBhvr>
                                      <p:to x="100000" y="80000"/>
                                    </p:animScale>
                                    <p:animScale>
                                      <p:cBhvr>
                                        <p:cTn id="51" dur="166" decel="50000">
                                          <p:stCondLst>
                                            <p:cond delay="1338"/>
                                          </p:stCondLst>
                                        </p:cTn>
                                        <p:tgtEl>
                                          <p:spTgt spid="4"/>
                                        </p:tgtEl>
                                      </p:cBhvr>
                                      <p:to x="100000" y="100000"/>
                                    </p:animScale>
                                    <p:animScale>
                                      <p:cBhvr>
                                        <p:cTn id="52" dur="26">
                                          <p:stCondLst>
                                            <p:cond delay="1642"/>
                                          </p:stCondLst>
                                        </p:cTn>
                                        <p:tgtEl>
                                          <p:spTgt spid="4"/>
                                        </p:tgtEl>
                                      </p:cBhvr>
                                      <p:to x="100000" y="90000"/>
                                    </p:animScale>
                                    <p:animScale>
                                      <p:cBhvr>
                                        <p:cTn id="53" dur="166" decel="50000">
                                          <p:stCondLst>
                                            <p:cond delay="1668"/>
                                          </p:stCondLst>
                                        </p:cTn>
                                        <p:tgtEl>
                                          <p:spTgt spid="4"/>
                                        </p:tgtEl>
                                      </p:cBhvr>
                                      <p:to x="100000" y="100000"/>
                                    </p:animScale>
                                    <p:animScale>
                                      <p:cBhvr>
                                        <p:cTn id="54" dur="26">
                                          <p:stCondLst>
                                            <p:cond delay="1808"/>
                                          </p:stCondLst>
                                        </p:cTn>
                                        <p:tgtEl>
                                          <p:spTgt spid="4"/>
                                        </p:tgtEl>
                                      </p:cBhvr>
                                      <p:to x="100000" y="95000"/>
                                    </p:animScale>
                                    <p:animScale>
                                      <p:cBhvr>
                                        <p:cTn id="55"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61E27B-97B7-4D56-B8DB-D7EDFB1EBBF4}"/>
              </a:ext>
            </a:extLst>
          </p:cNvPr>
          <p:cNvSpPr>
            <a:spLocks noGrp="1"/>
          </p:cNvSpPr>
          <p:nvPr>
            <p:ph type="title"/>
          </p:nvPr>
        </p:nvSpPr>
        <p:spPr>
          <a:xfrm>
            <a:off x="1738767" y="317578"/>
            <a:ext cx="7729728" cy="624957"/>
          </a:xfrm>
        </p:spPr>
        <p:txBody>
          <a:bodyPr>
            <a:normAutofit fontScale="90000"/>
          </a:bodyPr>
          <a:lstStyle/>
          <a:p>
            <a:r>
              <a:rPr lang="es-ES" b="1" dirty="0" err="1"/>
              <a:t>tEXTO</a:t>
            </a:r>
            <a:r>
              <a:rPr lang="es-ES" b="1" dirty="0"/>
              <a:t> 3</a:t>
            </a:r>
            <a:endParaRPr lang="es-CL" b="1" dirty="0"/>
          </a:p>
        </p:txBody>
      </p:sp>
      <p:sp>
        <p:nvSpPr>
          <p:cNvPr id="3" name="Marcador de contenido 2">
            <a:extLst>
              <a:ext uri="{FF2B5EF4-FFF2-40B4-BE49-F238E27FC236}">
                <a16:creationId xmlns:a16="http://schemas.microsoft.com/office/drawing/2014/main" id="{FDD1DC88-66A6-4BC2-8509-A576887E00E8}"/>
              </a:ext>
            </a:extLst>
          </p:cNvPr>
          <p:cNvSpPr>
            <a:spLocks noGrp="1"/>
          </p:cNvSpPr>
          <p:nvPr>
            <p:ph idx="1"/>
          </p:nvPr>
        </p:nvSpPr>
        <p:spPr>
          <a:xfrm>
            <a:off x="604911" y="1209822"/>
            <a:ext cx="10986867" cy="5036233"/>
          </a:xfrm>
          <a:ln w="28575">
            <a:solidFill>
              <a:schemeClr val="accent1"/>
            </a:solidFill>
          </a:ln>
        </p:spPr>
        <p:txBody>
          <a:bodyPr>
            <a:normAutofit fontScale="92500" lnSpcReduction="20000"/>
          </a:bodyPr>
          <a:lstStyle/>
          <a:p>
            <a:pPr marL="0" indent="0" algn="just">
              <a:buNone/>
            </a:pPr>
            <a:r>
              <a:rPr lang="es-ES" sz="3200" dirty="0">
                <a:solidFill>
                  <a:schemeClr val="tx1"/>
                </a:solidFill>
              </a:rPr>
              <a:t>1. Las bibliotecas de uso público son aquellas donde puede acudir mucha gente para pedir libros prestados o revisar algunos libros de consulta. Entre esas bibliotecas están las de tu liceo, las municipales o las grandes bibliotecas de tu país como la Biblioteca del Congreso o la Biblioteca Nacional. A pesar de que entre la Biblioteca Nacional y la de tu colegio existen muchas diferencias, el sistema de organización debe ser el mismo.</a:t>
            </a:r>
          </a:p>
          <a:p>
            <a:pPr marL="0" indent="0" algn="just">
              <a:buNone/>
            </a:pPr>
            <a:endParaRPr lang="es-ES" sz="1500" dirty="0">
              <a:solidFill>
                <a:schemeClr val="tx1"/>
              </a:solidFill>
            </a:endParaRPr>
          </a:p>
          <a:p>
            <a:pPr marL="0" indent="0" algn="just">
              <a:buNone/>
            </a:pPr>
            <a:r>
              <a:rPr lang="es-ES" sz="3500" dirty="0">
                <a:solidFill>
                  <a:schemeClr val="tx1"/>
                </a:solidFill>
              </a:rPr>
              <a:t>2. </a:t>
            </a:r>
            <a:r>
              <a:rPr lang="es-ES" sz="3200" dirty="0">
                <a:solidFill>
                  <a:schemeClr val="tx1"/>
                </a:solidFill>
              </a:rPr>
              <a:t>En la mayor parte de las bibliotecas de uso público existen ciertas normas de acceso que debes tener en cuenta: presentar carnet de identidad, ser mayor de una edad determinada, etc.</a:t>
            </a:r>
          </a:p>
          <a:p>
            <a:pPr marL="0" indent="0" algn="r">
              <a:buNone/>
            </a:pPr>
            <a:r>
              <a:rPr lang="es-ES" dirty="0"/>
              <a:t>Lengua Castellana y Comunicación, 4° Medio, Edit. Marenostrum Ltda., fragmento.</a:t>
            </a:r>
          </a:p>
        </p:txBody>
      </p:sp>
    </p:spTree>
    <p:extLst>
      <p:ext uri="{BB962C8B-B14F-4D97-AF65-F5344CB8AC3E}">
        <p14:creationId xmlns:p14="http://schemas.microsoft.com/office/powerpoint/2010/main" val="33947788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4FB652-FE71-44E9-A95B-A44135D49B0B}"/>
              </a:ext>
            </a:extLst>
          </p:cNvPr>
          <p:cNvSpPr>
            <a:spLocks noGrp="1"/>
          </p:cNvSpPr>
          <p:nvPr>
            <p:ph type="title"/>
          </p:nvPr>
        </p:nvSpPr>
        <p:spPr>
          <a:xfrm>
            <a:off x="759655" y="295421"/>
            <a:ext cx="10635175" cy="731521"/>
          </a:xfrm>
        </p:spPr>
        <p:txBody>
          <a:bodyPr>
            <a:normAutofit fontScale="90000"/>
          </a:bodyPr>
          <a:lstStyle/>
          <a:p>
            <a:pPr algn="l"/>
            <a:r>
              <a:rPr lang="es-ES" b="1" dirty="0"/>
              <a:t>El título más apropiado para el texto es:</a:t>
            </a:r>
            <a:endParaRPr lang="es-CL" b="1" dirty="0"/>
          </a:p>
        </p:txBody>
      </p:sp>
      <p:sp>
        <p:nvSpPr>
          <p:cNvPr id="3" name="Marcador de contenido 2">
            <a:extLst>
              <a:ext uri="{FF2B5EF4-FFF2-40B4-BE49-F238E27FC236}">
                <a16:creationId xmlns:a16="http://schemas.microsoft.com/office/drawing/2014/main" id="{43D14DF9-4C28-471A-BB54-ED9DEA0C97B5}"/>
              </a:ext>
            </a:extLst>
          </p:cNvPr>
          <p:cNvSpPr>
            <a:spLocks noGrp="1"/>
          </p:cNvSpPr>
          <p:nvPr>
            <p:ph idx="1"/>
          </p:nvPr>
        </p:nvSpPr>
        <p:spPr>
          <a:xfrm>
            <a:off x="759655" y="1386020"/>
            <a:ext cx="10635175" cy="2735814"/>
          </a:xfrm>
          <a:ln w="28575">
            <a:solidFill>
              <a:schemeClr val="accent1"/>
            </a:solidFill>
          </a:ln>
        </p:spPr>
        <p:txBody>
          <a:bodyPr>
            <a:normAutofit/>
          </a:bodyPr>
          <a:lstStyle/>
          <a:p>
            <a:pPr marL="342900" indent="-342900">
              <a:buAutoNum type="alphaLcPeriod"/>
            </a:pPr>
            <a:r>
              <a:rPr lang="es-ES" sz="2800" dirty="0">
                <a:solidFill>
                  <a:schemeClr val="tx1"/>
                </a:solidFill>
              </a:rPr>
              <a:t>La Biblioteca Nacional es la mejor de Chile.</a:t>
            </a:r>
          </a:p>
          <a:p>
            <a:pPr marL="342900" indent="-342900">
              <a:buAutoNum type="alphaLcPeriod"/>
            </a:pPr>
            <a:r>
              <a:rPr lang="es-ES" sz="2800" dirty="0">
                <a:solidFill>
                  <a:schemeClr val="tx1"/>
                </a:solidFill>
              </a:rPr>
              <a:t>Normas y acceso a las bibliotecas.</a:t>
            </a:r>
          </a:p>
          <a:p>
            <a:pPr marL="342900" indent="-342900">
              <a:buAutoNum type="alphaLcPeriod"/>
            </a:pPr>
            <a:r>
              <a:rPr lang="es-ES" sz="2800" dirty="0">
                <a:solidFill>
                  <a:schemeClr val="tx1"/>
                </a:solidFill>
              </a:rPr>
              <a:t>El sistema de organización de una biblioteca.</a:t>
            </a:r>
          </a:p>
          <a:p>
            <a:pPr marL="342900" indent="-342900">
              <a:buAutoNum type="alphaLcPeriod"/>
            </a:pPr>
            <a:r>
              <a:rPr lang="es-ES" sz="2800" dirty="0">
                <a:solidFill>
                  <a:schemeClr val="tx1"/>
                </a:solidFill>
              </a:rPr>
              <a:t>Características de las bibliotecas públicas.</a:t>
            </a:r>
          </a:p>
          <a:p>
            <a:pPr marL="342900" indent="-342900">
              <a:buAutoNum type="alphaLcPeriod"/>
            </a:pPr>
            <a:r>
              <a:rPr lang="es-ES" sz="2800" dirty="0">
                <a:solidFill>
                  <a:schemeClr val="tx1"/>
                </a:solidFill>
              </a:rPr>
              <a:t>La utilidad de la Biblioteca del Congreso.</a:t>
            </a:r>
            <a:endParaRPr lang="es-CL" sz="2800" dirty="0">
              <a:solidFill>
                <a:schemeClr val="tx1"/>
              </a:solidFill>
            </a:endParaRPr>
          </a:p>
        </p:txBody>
      </p:sp>
      <p:sp>
        <p:nvSpPr>
          <p:cNvPr id="4" name="Rectángulo 3">
            <a:extLst>
              <a:ext uri="{FF2B5EF4-FFF2-40B4-BE49-F238E27FC236}">
                <a16:creationId xmlns:a16="http://schemas.microsoft.com/office/drawing/2014/main" id="{5F0030DF-7A2E-4CA4-BCE2-38BF70B97BA0}"/>
              </a:ext>
            </a:extLst>
          </p:cNvPr>
          <p:cNvSpPr/>
          <p:nvPr/>
        </p:nvSpPr>
        <p:spPr>
          <a:xfrm>
            <a:off x="4811151" y="4895204"/>
            <a:ext cx="2250831" cy="1153551"/>
          </a:xfrm>
          <a:prstGeom prst="rect">
            <a:avLst/>
          </a:prstGeom>
          <a:solidFill>
            <a:srgbClr val="A6DFEA"/>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a:solidFill>
                  <a:schemeClr val="tx1"/>
                </a:solidFill>
              </a:rPr>
              <a:t>Alternativa correcta: D</a:t>
            </a:r>
            <a:endParaRPr lang="es-CL" sz="2800" b="1" dirty="0">
              <a:solidFill>
                <a:schemeClr val="tx1"/>
              </a:solidFill>
            </a:endParaRPr>
          </a:p>
        </p:txBody>
      </p:sp>
    </p:spTree>
    <p:extLst>
      <p:ext uri="{BB962C8B-B14F-4D97-AF65-F5344CB8AC3E}">
        <p14:creationId xmlns:p14="http://schemas.microsoft.com/office/powerpoint/2010/main" val="4584064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arn(inVertical)">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arn(inVertic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arn(inVertical)">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barn(inVertical)">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6" presetClass="entr" presetSubtype="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down)">
                                      <p:cBhvr>
                                        <p:cTn id="42" dur="580">
                                          <p:stCondLst>
                                            <p:cond delay="0"/>
                                          </p:stCondLst>
                                        </p:cTn>
                                        <p:tgtEl>
                                          <p:spTgt spid="4"/>
                                        </p:tgtEl>
                                      </p:cBhvr>
                                    </p:animEffect>
                                    <p:anim calcmode="lin" valueType="num">
                                      <p:cBhvr>
                                        <p:cTn id="4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48" dur="26">
                                          <p:stCondLst>
                                            <p:cond delay="650"/>
                                          </p:stCondLst>
                                        </p:cTn>
                                        <p:tgtEl>
                                          <p:spTgt spid="4"/>
                                        </p:tgtEl>
                                      </p:cBhvr>
                                      <p:to x="100000" y="60000"/>
                                    </p:animScale>
                                    <p:animScale>
                                      <p:cBhvr>
                                        <p:cTn id="49" dur="166" decel="50000">
                                          <p:stCondLst>
                                            <p:cond delay="676"/>
                                          </p:stCondLst>
                                        </p:cTn>
                                        <p:tgtEl>
                                          <p:spTgt spid="4"/>
                                        </p:tgtEl>
                                      </p:cBhvr>
                                      <p:to x="100000" y="100000"/>
                                    </p:animScale>
                                    <p:animScale>
                                      <p:cBhvr>
                                        <p:cTn id="50" dur="26">
                                          <p:stCondLst>
                                            <p:cond delay="1312"/>
                                          </p:stCondLst>
                                        </p:cTn>
                                        <p:tgtEl>
                                          <p:spTgt spid="4"/>
                                        </p:tgtEl>
                                      </p:cBhvr>
                                      <p:to x="100000" y="80000"/>
                                    </p:animScale>
                                    <p:animScale>
                                      <p:cBhvr>
                                        <p:cTn id="51" dur="166" decel="50000">
                                          <p:stCondLst>
                                            <p:cond delay="1338"/>
                                          </p:stCondLst>
                                        </p:cTn>
                                        <p:tgtEl>
                                          <p:spTgt spid="4"/>
                                        </p:tgtEl>
                                      </p:cBhvr>
                                      <p:to x="100000" y="100000"/>
                                    </p:animScale>
                                    <p:animScale>
                                      <p:cBhvr>
                                        <p:cTn id="52" dur="26">
                                          <p:stCondLst>
                                            <p:cond delay="1642"/>
                                          </p:stCondLst>
                                        </p:cTn>
                                        <p:tgtEl>
                                          <p:spTgt spid="4"/>
                                        </p:tgtEl>
                                      </p:cBhvr>
                                      <p:to x="100000" y="90000"/>
                                    </p:animScale>
                                    <p:animScale>
                                      <p:cBhvr>
                                        <p:cTn id="53" dur="166" decel="50000">
                                          <p:stCondLst>
                                            <p:cond delay="1668"/>
                                          </p:stCondLst>
                                        </p:cTn>
                                        <p:tgtEl>
                                          <p:spTgt spid="4"/>
                                        </p:tgtEl>
                                      </p:cBhvr>
                                      <p:to x="100000" y="100000"/>
                                    </p:animScale>
                                    <p:animScale>
                                      <p:cBhvr>
                                        <p:cTn id="54" dur="26">
                                          <p:stCondLst>
                                            <p:cond delay="1808"/>
                                          </p:stCondLst>
                                        </p:cTn>
                                        <p:tgtEl>
                                          <p:spTgt spid="4"/>
                                        </p:tgtEl>
                                      </p:cBhvr>
                                      <p:to x="100000" y="95000"/>
                                    </p:animScale>
                                    <p:animScale>
                                      <p:cBhvr>
                                        <p:cTn id="55"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B153C-F594-4626-AB79-D8293630E6EB}"/>
              </a:ext>
            </a:extLst>
          </p:cNvPr>
          <p:cNvSpPr>
            <a:spLocks noGrp="1"/>
          </p:cNvSpPr>
          <p:nvPr>
            <p:ph type="title"/>
          </p:nvPr>
        </p:nvSpPr>
        <p:spPr>
          <a:xfrm>
            <a:off x="677334" y="212579"/>
            <a:ext cx="8596668" cy="983175"/>
          </a:xfrm>
        </p:spPr>
        <p:txBody>
          <a:bodyPr>
            <a:normAutofit fontScale="90000"/>
          </a:bodyPr>
          <a:lstStyle/>
          <a:p>
            <a:r>
              <a:rPr lang="es-ES" sz="4800" b="1" dirty="0">
                <a:solidFill>
                  <a:schemeClr val="tx1"/>
                </a:solidFill>
              </a:rPr>
              <a:t>Próxima clase</a:t>
            </a:r>
            <a:endParaRPr lang="es-CL" sz="4800" b="1" dirty="0">
              <a:solidFill>
                <a:schemeClr val="tx1"/>
              </a:solidFill>
            </a:endParaRPr>
          </a:p>
        </p:txBody>
      </p:sp>
      <p:sp>
        <p:nvSpPr>
          <p:cNvPr id="3" name="Marcador de contenido 2">
            <a:extLst>
              <a:ext uri="{FF2B5EF4-FFF2-40B4-BE49-F238E27FC236}">
                <a16:creationId xmlns:a16="http://schemas.microsoft.com/office/drawing/2014/main" id="{CCCFCF26-3900-4278-BC20-EF87AF0080D2}"/>
              </a:ext>
            </a:extLst>
          </p:cNvPr>
          <p:cNvSpPr>
            <a:spLocks noGrp="1"/>
          </p:cNvSpPr>
          <p:nvPr>
            <p:ph idx="1"/>
          </p:nvPr>
        </p:nvSpPr>
        <p:spPr>
          <a:xfrm>
            <a:off x="677334" y="1533379"/>
            <a:ext cx="8382260" cy="2655597"/>
          </a:xfrm>
          <a:ln w="38100">
            <a:solidFill>
              <a:schemeClr val="accent1"/>
            </a:solidFill>
          </a:ln>
        </p:spPr>
        <p:txBody>
          <a:bodyPr>
            <a:normAutofit/>
          </a:bodyPr>
          <a:lstStyle/>
          <a:p>
            <a:pPr>
              <a:buFontTx/>
              <a:buChar char="-"/>
            </a:pPr>
            <a:r>
              <a:rPr lang="es-ES" sz="3200" b="1" dirty="0">
                <a:solidFill>
                  <a:schemeClr val="tx1"/>
                </a:solidFill>
              </a:rPr>
              <a:t>Trabajaremos las habilidades de inferir e interpretar, revisando propuesta de cómo resolver preguntas que involucran estas habilidades, además, desarrollaremos algunos ejercicios en conjunto.</a:t>
            </a:r>
            <a:endParaRPr lang="es-CL" sz="3200" b="1" dirty="0">
              <a:solidFill>
                <a:schemeClr val="tx1"/>
              </a:solidFill>
            </a:endParaRPr>
          </a:p>
        </p:txBody>
      </p:sp>
      <p:pic>
        <p:nvPicPr>
          <p:cNvPr id="6" name="Imagen 5">
            <a:extLst>
              <a:ext uri="{FF2B5EF4-FFF2-40B4-BE49-F238E27FC236}">
                <a16:creationId xmlns:a16="http://schemas.microsoft.com/office/drawing/2014/main" id="{C73DDBFB-AF17-4976-8F23-945DE444AF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74002" y="3694367"/>
            <a:ext cx="2514724" cy="2655597"/>
          </a:xfrm>
          <a:prstGeom prst="rect">
            <a:avLst/>
          </a:prstGeom>
        </p:spPr>
      </p:pic>
    </p:spTree>
    <p:extLst>
      <p:ext uri="{BB962C8B-B14F-4D97-AF65-F5344CB8AC3E}">
        <p14:creationId xmlns:p14="http://schemas.microsoft.com/office/powerpoint/2010/main" val="32478122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65BF58-73B4-482C-A13F-A1BA56F8282A}"/>
              </a:ext>
            </a:extLst>
          </p:cNvPr>
          <p:cNvSpPr>
            <a:spLocks noGrp="1"/>
          </p:cNvSpPr>
          <p:nvPr>
            <p:ph type="title"/>
          </p:nvPr>
        </p:nvSpPr>
        <p:spPr>
          <a:xfrm>
            <a:off x="6302326" y="964692"/>
            <a:ext cx="5500468" cy="1188720"/>
          </a:xfrm>
        </p:spPr>
        <p:txBody>
          <a:bodyPr/>
          <a:lstStyle/>
          <a:p>
            <a:r>
              <a:rPr lang="es-ES" b="1" dirty="0"/>
              <a:t>Fuentes</a:t>
            </a:r>
            <a:endParaRPr lang="es-CL" b="1" dirty="0"/>
          </a:p>
        </p:txBody>
      </p:sp>
      <p:sp>
        <p:nvSpPr>
          <p:cNvPr id="3" name="Marcador de contenido 2">
            <a:extLst>
              <a:ext uri="{FF2B5EF4-FFF2-40B4-BE49-F238E27FC236}">
                <a16:creationId xmlns:a16="http://schemas.microsoft.com/office/drawing/2014/main" id="{69B00061-EC8B-4B95-AF36-FB8F892DCE62}"/>
              </a:ext>
            </a:extLst>
          </p:cNvPr>
          <p:cNvSpPr>
            <a:spLocks noGrp="1"/>
          </p:cNvSpPr>
          <p:nvPr>
            <p:ph idx="1"/>
          </p:nvPr>
        </p:nvSpPr>
        <p:spPr>
          <a:xfrm>
            <a:off x="5809957" y="2638044"/>
            <a:ext cx="5992837" cy="3255264"/>
          </a:xfrm>
          <a:ln w="28575">
            <a:solidFill>
              <a:schemeClr val="accent1"/>
            </a:solidFill>
          </a:ln>
        </p:spPr>
        <p:txBody>
          <a:bodyPr>
            <a:normAutofit/>
          </a:bodyPr>
          <a:lstStyle/>
          <a:p>
            <a:r>
              <a:rPr lang="es-ES" sz="2400" dirty="0">
                <a:solidFill>
                  <a:schemeClr val="tx1"/>
                </a:solidFill>
              </a:rPr>
              <a:t>Temario Prueba de Transición Comprensión Lectora. DEMRE 2020</a:t>
            </a:r>
          </a:p>
          <a:p>
            <a:r>
              <a:rPr lang="es-ES" sz="2400" dirty="0">
                <a:solidFill>
                  <a:schemeClr val="tx1"/>
                </a:solidFill>
              </a:rPr>
              <a:t>Competencia Lectora. Preuniversitario Pedro de Valdivia. 2020.</a:t>
            </a:r>
          </a:p>
          <a:p>
            <a:r>
              <a:rPr lang="es-ES" sz="2400" dirty="0">
                <a:solidFill>
                  <a:schemeClr val="tx1"/>
                </a:solidFill>
              </a:rPr>
              <a:t>Ejercicios Preuniversitario Pedro de Valdivia y Cpech.</a:t>
            </a:r>
            <a:endParaRPr lang="es-CL" sz="2400" dirty="0">
              <a:solidFill>
                <a:schemeClr val="tx1"/>
              </a:solidFill>
            </a:endParaRPr>
          </a:p>
        </p:txBody>
      </p:sp>
      <p:pic>
        <p:nvPicPr>
          <p:cNvPr id="5" name="Imagen 4">
            <a:extLst>
              <a:ext uri="{FF2B5EF4-FFF2-40B4-BE49-F238E27FC236}">
                <a16:creationId xmlns:a16="http://schemas.microsoft.com/office/drawing/2014/main" id="{36A5A353-1706-4501-B144-5A6D9E6329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9741" y="1216416"/>
            <a:ext cx="4851742" cy="4425168"/>
          </a:xfrm>
          <a:prstGeom prst="rect">
            <a:avLst/>
          </a:prstGeom>
        </p:spPr>
      </p:pic>
    </p:spTree>
    <p:extLst>
      <p:ext uri="{BB962C8B-B14F-4D97-AF65-F5344CB8AC3E}">
        <p14:creationId xmlns:p14="http://schemas.microsoft.com/office/powerpoint/2010/main" val="22098102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62C08B-B552-46B4-BC38-6256701B03C8}"/>
              </a:ext>
            </a:extLst>
          </p:cNvPr>
          <p:cNvSpPr>
            <a:spLocks noGrp="1"/>
          </p:cNvSpPr>
          <p:nvPr>
            <p:ph type="title"/>
          </p:nvPr>
        </p:nvSpPr>
        <p:spPr>
          <a:xfrm rot="19349717">
            <a:off x="475559" y="1230969"/>
            <a:ext cx="3547624" cy="1426477"/>
          </a:xfrm>
          <a:ln w="28575">
            <a:solidFill>
              <a:srgbClr val="7030A0"/>
            </a:solidFill>
          </a:ln>
        </p:spPr>
        <p:txBody>
          <a:bodyPr>
            <a:normAutofit/>
          </a:bodyPr>
          <a:lstStyle/>
          <a:p>
            <a:pPr algn="ctr"/>
            <a:r>
              <a:rPr lang="es-CL" b="1" dirty="0">
                <a:solidFill>
                  <a:schemeClr val="accent1">
                    <a:lumMod val="75000"/>
                  </a:schemeClr>
                </a:solidFill>
              </a:rPr>
              <a:t>OBJETIVOS </a:t>
            </a:r>
            <a:br>
              <a:rPr lang="es-CL" b="1" dirty="0">
                <a:solidFill>
                  <a:schemeClr val="accent1">
                    <a:lumMod val="75000"/>
                  </a:schemeClr>
                </a:solidFill>
              </a:rPr>
            </a:br>
            <a:r>
              <a:rPr lang="es-CL" b="1" dirty="0">
                <a:solidFill>
                  <a:schemeClr val="accent1">
                    <a:lumMod val="75000"/>
                  </a:schemeClr>
                </a:solidFill>
              </a:rPr>
              <a:t>DE LA CLASE</a:t>
            </a:r>
          </a:p>
        </p:txBody>
      </p:sp>
      <p:sp>
        <p:nvSpPr>
          <p:cNvPr id="3" name="Marcador de contenido 2">
            <a:extLst>
              <a:ext uri="{FF2B5EF4-FFF2-40B4-BE49-F238E27FC236}">
                <a16:creationId xmlns:a16="http://schemas.microsoft.com/office/drawing/2014/main" id="{05F9889D-0719-4488-8FBD-FEC89B46F187}"/>
              </a:ext>
            </a:extLst>
          </p:cNvPr>
          <p:cNvSpPr>
            <a:spLocks noGrp="1"/>
          </p:cNvSpPr>
          <p:nvPr>
            <p:ph idx="1"/>
          </p:nvPr>
        </p:nvSpPr>
        <p:spPr>
          <a:xfrm>
            <a:off x="5580185" y="928468"/>
            <a:ext cx="6203853" cy="4994030"/>
          </a:xfrm>
          <a:solidFill>
            <a:schemeClr val="bg1"/>
          </a:solidFill>
          <a:ln w="38100">
            <a:solidFill>
              <a:schemeClr val="accent1"/>
            </a:solidFill>
          </a:ln>
        </p:spPr>
        <p:txBody>
          <a:bodyPr>
            <a:normAutofit lnSpcReduction="10000"/>
          </a:bodyPr>
          <a:lstStyle/>
          <a:p>
            <a:pPr marL="0" indent="0">
              <a:buNone/>
            </a:pPr>
            <a:r>
              <a:rPr lang="es-CL" sz="3200" dirty="0">
                <a:solidFill>
                  <a:schemeClr val="tx1"/>
                </a:solidFill>
              </a:rPr>
              <a:t>1. Retroalimentar a partir de la guía de ejercitación sobre la habilidad de </a:t>
            </a:r>
            <a:r>
              <a:rPr lang="es-CL" sz="3200" b="1" dirty="0">
                <a:solidFill>
                  <a:srgbClr val="FF0000"/>
                </a:solidFill>
              </a:rPr>
              <a:t>“relacionar”.</a:t>
            </a:r>
          </a:p>
          <a:p>
            <a:pPr marL="0" indent="0">
              <a:buNone/>
            </a:pPr>
            <a:r>
              <a:rPr lang="es-CL" sz="3200" dirty="0">
                <a:solidFill>
                  <a:schemeClr val="tx1"/>
                </a:solidFill>
              </a:rPr>
              <a:t>2. Conocer </a:t>
            </a:r>
            <a:r>
              <a:rPr lang="es-CL" sz="3200" b="1" dirty="0">
                <a:solidFill>
                  <a:srgbClr val="FF0000"/>
                </a:solidFill>
              </a:rPr>
              <a:t>propuesta de resolución de preguntas que involucren la habilidad de “sintetizar”.</a:t>
            </a:r>
          </a:p>
          <a:p>
            <a:pPr marL="0" indent="0">
              <a:buNone/>
            </a:pPr>
            <a:r>
              <a:rPr lang="es-CL" sz="3200" dirty="0">
                <a:solidFill>
                  <a:schemeClr val="tx1"/>
                </a:solidFill>
              </a:rPr>
              <a:t>3. Resolver ejercicios breves que involucren la  </a:t>
            </a:r>
            <a:r>
              <a:rPr lang="es-CL" sz="3200" b="1" dirty="0">
                <a:solidFill>
                  <a:srgbClr val="FF0000"/>
                </a:solidFill>
              </a:rPr>
              <a:t>habilidad de sintetizar</a:t>
            </a:r>
            <a:r>
              <a:rPr lang="es-CL" sz="3200" dirty="0">
                <a:solidFill>
                  <a:schemeClr val="tx1"/>
                </a:solidFill>
              </a:rPr>
              <a:t>.</a:t>
            </a:r>
          </a:p>
          <a:p>
            <a:endParaRPr lang="es-CL" sz="4000" b="1" i="1" dirty="0">
              <a:solidFill>
                <a:srgbClr val="7030A0"/>
              </a:solidFill>
            </a:endParaRPr>
          </a:p>
        </p:txBody>
      </p:sp>
      <p:pic>
        <p:nvPicPr>
          <p:cNvPr id="6" name="Imagen 5">
            <a:extLst>
              <a:ext uri="{FF2B5EF4-FFF2-40B4-BE49-F238E27FC236}">
                <a16:creationId xmlns:a16="http://schemas.microsoft.com/office/drawing/2014/main" id="{D5AF9489-3BBF-412F-8D24-B7A5F68877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1095" y="3589967"/>
            <a:ext cx="4214231" cy="2969585"/>
          </a:xfrm>
          <a:prstGeom prst="roundRect">
            <a:avLst>
              <a:gd name="adj" fmla="val 16667"/>
            </a:avLst>
          </a:prstGeom>
          <a:ln w="38100">
            <a:solidFill>
              <a:schemeClr val="accent1"/>
            </a:solid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7" name="Flecha: a la derecha 6">
            <a:extLst>
              <a:ext uri="{FF2B5EF4-FFF2-40B4-BE49-F238E27FC236}">
                <a16:creationId xmlns:a16="http://schemas.microsoft.com/office/drawing/2014/main" id="{F5DCF530-BDFF-4B60-8600-E35709CC1F9B}"/>
              </a:ext>
            </a:extLst>
          </p:cNvPr>
          <p:cNvSpPr/>
          <p:nvPr/>
        </p:nvSpPr>
        <p:spPr>
          <a:xfrm>
            <a:off x="4090781" y="1955409"/>
            <a:ext cx="1043927" cy="801859"/>
          </a:xfrm>
          <a:prstGeom prst="rightArrow">
            <a:avLst/>
          </a:prstGeom>
          <a:blipFill>
            <a:blip r:embed="rId3"/>
            <a:tile tx="0" ty="0" sx="100000" sy="100000" flip="none" algn="tl"/>
          </a:bli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Tree>
    <p:extLst>
      <p:ext uri="{BB962C8B-B14F-4D97-AF65-F5344CB8AC3E}">
        <p14:creationId xmlns:p14="http://schemas.microsoft.com/office/powerpoint/2010/main" val="18628913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A56F42-47AE-4F1D-9624-81F73F25C159}"/>
              </a:ext>
            </a:extLst>
          </p:cNvPr>
          <p:cNvSpPr>
            <a:spLocks noGrp="1"/>
          </p:cNvSpPr>
          <p:nvPr>
            <p:ph type="title"/>
          </p:nvPr>
        </p:nvSpPr>
        <p:spPr>
          <a:xfrm>
            <a:off x="2743200" y="311642"/>
            <a:ext cx="7174523" cy="2003592"/>
          </a:xfrm>
        </p:spPr>
        <p:txBody>
          <a:bodyPr>
            <a:normAutofit fontScale="90000"/>
          </a:bodyPr>
          <a:lstStyle/>
          <a:p>
            <a:r>
              <a:rPr lang="es-ES" sz="3200" b="1" dirty="0">
                <a:solidFill>
                  <a:schemeClr val="tx1"/>
                </a:solidFill>
              </a:rPr>
              <a:t>¿Dudas o consultas respecto a los ejercicios desarrollados en forma remota?</a:t>
            </a:r>
            <a:endParaRPr lang="es-CL" sz="3200" b="1" dirty="0">
              <a:solidFill>
                <a:schemeClr val="tx1"/>
              </a:solidFill>
            </a:endParaRPr>
          </a:p>
        </p:txBody>
      </p:sp>
      <p:pic>
        <p:nvPicPr>
          <p:cNvPr id="5" name="Imagen 4">
            <a:extLst>
              <a:ext uri="{FF2B5EF4-FFF2-40B4-BE49-F238E27FC236}">
                <a16:creationId xmlns:a16="http://schemas.microsoft.com/office/drawing/2014/main" id="{06D63BB4-E0B2-44A5-A8CE-C737590999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1086" y="2308956"/>
            <a:ext cx="2632137" cy="2747624"/>
          </a:xfrm>
          <a:prstGeom prst="rect">
            <a:avLst/>
          </a:prstGeom>
          <a:ln w="38100">
            <a:solidFill>
              <a:schemeClr val="accent1"/>
            </a:solidFill>
          </a:ln>
        </p:spPr>
      </p:pic>
      <p:pic>
        <p:nvPicPr>
          <p:cNvPr id="7" name="Imagen 6">
            <a:extLst>
              <a:ext uri="{FF2B5EF4-FFF2-40B4-BE49-F238E27FC236}">
                <a16:creationId xmlns:a16="http://schemas.microsoft.com/office/drawing/2014/main" id="{06AF5986-6A1D-4DF9-956A-5DB4F33882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6720" y="2315234"/>
            <a:ext cx="2894194" cy="2735068"/>
          </a:xfrm>
          <a:prstGeom prst="rect">
            <a:avLst/>
          </a:prstGeom>
          <a:ln w="38100">
            <a:solidFill>
              <a:schemeClr val="accent1"/>
            </a:solidFill>
          </a:ln>
        </p:spPr>
      </p:pic>
      <p:sp>
        <p:nvSpPr>
          <p:cNvPr id="6" name="Título 1">
            <a:extLst>
              <a:ext uri="{FF2B5EF4-FFF2-40B4-BE49-F238E27FC236}">
                <a16:creationId xmlns:a16="http://schemas.microsoft.com/office/drawing/2014/main" id="{A57DA0AC-2FC0-4025-8F5F-A5FC60B6A91A}"/>
              </a:ext>
            </a:extLst>
          </p:cNvPr>
          <p:cNvSpPr txBox="1">
            <a:spLocks/>
          </p:cNvSpPr>
          <p:nvPr/>
        </p:nvSpPr>
        <p:spPr bwMode="black">
          <a:xfrm>
            <a:off x="602566" y="5050302"/>
            <a:ext cx="10986868" cy="1496056"/>
          </a:xfrm>
          <a:prstGeom prst="rect">
            <a:avLst/>
          </a:prstGeom>
          <a:solidFill>
            <a:srgbClr val="FFFFFF"/>
          </a:solidFill>
          <a:ln w="31750" cap="sq">
            <a:solidFill>
              <a:srgbClr val="404040"/>
            </a:solidFill>
            <a:miter lim="800000"/>
          </a:ln>
        </p:spPr>
        <p:txBody>
          <a:bodyPr vert="horz" lIns="182880" tIns="182880" rIns="182880" bIns="182880" rtlCol="0" anchor="ctr">
            <a:normAutofit fontScale="90000" lnSpcReduction="20000"/>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s-ES" b="1" dirty="0">
                <a:solidFill>
                  <a:schemeClr val="tx1"/>
                </a:solidFill>
              </a:rPr>
              <a:t>Leamos el siguiente texto y revisemos las preguntas que a continuación se plantean, ¿en cuál de ellas se considera la habilidad de “relacionar”? ¿</a:t>
            </a:r>
            <a:r>
              <a:rPr lang="es-ES" b="1">
                <a:solidFill>
                  <a:schemeClr val="tx1"/>
                </a:solidFill>
              </a:rPr>
              <a:t>Por qué?</a:t>
            </a:r>
            <a:endParaRPr lang="es-CL" b="1" dirty="0">
              <a:solidFill>
                <a:schemeClr val="tx1"/>
              </a:solidFill>
            </a:endParaRPr>
          </a:p>
        </p:txBody>
      </p:sp>
    </p:spTree>
    <p:extLst>
      <p:ext uri="{BB962C8B-B14F-4D97-AF65-F5344CB8AC3E}">
        <p14:creationId xmlns:p14="http://schemas.microsoft.com/office/powerpoint/2010/main" val="13485048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00CE28-EC13-4D6E-B9C0-26D6D573FB79}"/>
              </a:ext>
            </a:extLst>
          </p:cNvPr>
          <p:cNvSpPr>
            <a:spLocks noGrp="1"/>
          </p:cNvSpPr>
          <p:nvPr>
            <p:ph type="title"/>
          </p:nvPr>
        </p:nvSpPr>
        <p:spPr>
          <a:xfrm>
            <a:off x="940191" y="376838"/>
            <a:ext cx="10311618" cy="695296"/>
          </a:xfrm>
        </p:spPr>
        <p:txBody>
          <a:bodyPr>
            <a:normAutofit fontScale="90000"/>
          </a:bodyPr>
          <a:lstStyle/>
          <a:p>
            <a:br>
              <a:rPr lang="es-CL" b="1" dirty="0"/>
            </a:br>
            <a:r>
              <a:rPr lang="es-CL" b="1" dirty="0">
                <a:solidFill>
                  <a:schemeClr val="tx1"/>
                </a:solidFill>
              </a:rPr>
              <a:t>TEXTO  2</a:t>
            </a:r>
            <a:br>
              <a:rPr lang="es-CL" dirty="0">
                <a:solidFill>
                  <a:schemeClr val="accent1">
                    <a:lumMod val="75000"/>
                  </a:schemeClr>
                </a:solidFill>
              </a:rPr>
            </a:br>
            <a:endParaRPr lang="es-CL" dirty="0">
              <a:solidFill>
                <a:schemeClr val="accent1">
                  <a:lumMod val="75000"/>
                </a:schemeClr>
              </a:solidFill>
            </a:endParaRPr>
          </a:p>
        </p:txBody>
      </p:sp>
      <p:sp>
        <p:nvSpPr>
          <p:cNvPr id="3" name="Marcador de contenido 2">
            <a:extLst>
              <a:ext uri="{FF2B5EF4-FFF2-40B4-BE49-F238E27FC236}">
                <a16:creationId xmlns:a16="http://schemas.microsoft.com/office/drawing/2014/main" id="{42E88141-6C53-4FFE-BF1B-DA68C03EEE81}"/>
              </a:ext>
            </a:extLst>
          </p:cNvPr>
          <p:cNvSpPr>
            <a:spLocks noGrp="1"/>
          </p:cNvSpPr>
          <p:nvPr>
            <p:ph idx="1"/>
          </p:nvPr>
        </p:nvSpPr>
        <p:spPr>
          <a:xfrm>
            <a:off x="984739" y="1378634"/>
            <a:ext cx="10311618" cy="4754880"/>
          </a:xfrm>
          <a:ln w="38100">
            <a:solidFill>
              <a:schemeClr val="accent1"/>
            </a:solidFill>
          </a:ln>
        </p:spPr>
        <p:txBody>
          <a:bodyPr>
            <a:normAutofit/>
          </a:bodyPr>
          <a:lstStyle/>
          <a:p>
            <a:pPr marL="0" indent="0" algn="just">
              <a:buNone/>
            </a:pPr>
            <a:r>
              <a:rPr lang="es-CL" sz="3600" dirty="0">
                <a:solidFill>
                  <a:schemeClr val="tx1"/>
                </a:solidFill>
              </a:rPr>
              <a:t>(1)Una de las funciones más importantes del discurso es la de proporcionar al hombre un medio a través del cual pueda comunicar sus conocimientos. (2) Por medio de la charla informativa, una persona puede transmitir a otra los beneficios de su saber y de su experiencia. (3) Por lo tanto, en este capítulo hablaremos de cómo presentar una información en forma tal que resulte clara e interesante.</a:t>
            </a:r>
          </a:p>
          <a:p>
            <a:endParaRPr lang="es-CL" dirty="0"/>
          </a:p>
        </p:txBody>
      </p:sp>
    </p:spTree>
    <p:extLst>
      <p:ext uri="{BB962C8B-B14F-4D97-AF65-F5344CB8AC3E}">
        <p14:creationId xmlns:p14="http://schemas.microsoft.com/office/powerpoint/2010/main" val="12060247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EAAF54-9C3C-4C27-AC50-CE34EB1764D1}"/>
              </a:ext>
            </a:extLst>
          </p:cNvPr>
          <p:cNvSpPr>
            <a:spLocks noGrp="1"/>
          </p:cNvSpPr>
          <p:nvPr>
            <p:ph type="title"/>
          </p:nvPr>
        </p:nvSpPr>
        <p:spPr>
          <a:xfrm>
            <a:off x="590843" y="267286"/>
            <a:ext cx="5036235" cy="942536"/>
          </a:xfrm>
        </p:spPr>
        <p:txBody>
          <a:bodyPr>
            <a:normAutofit/>
          </a:bodyPr>
          <a:lstStyle/>
          <a:p>
            <a:pPr algn="l"/>
            <a:r>
              <a:rPr lang="es-ES" b="1" cap="none" dirty="0">
                <a:solidFill>
                  <a:schemeClr val="tx1"/>
                </a:solidFill>
              </a:rPr>
              <a:t>1.</a:t>
            </a:r>
            <a:r>
              <a:rPr lang="es-ES" cap="none" dirty="0">
                <a:solidFill>
                  <a:schemeClr val="tx1"/>
                </a:solidFill>
              </a:rPr>
              <a:t> </a:t>
            </a:r>
            <a:r>
              <a:rPr lang="es-CL" b="1" cap="none" dirty="0">
                <a:solidFill>
                  <a:schemeClr val="tx1"/>
                </a:solidFill>
              </a:rPr>
              <a:t>El tema del texto es:</a:t>
            </a:r>
            <a:endParaRPr lang="es-CL" dirty="0">
              <a:solidFill>
                <a:schemeClr val="tx1"/>
              </a:solidFill>
            </a:endParaRPr>
          </a:p>
        </p:txBody>
      </p:sp>
      <p:sp>
        <p:nvSpPr>
          <p:cNvPr id="3" name="Marcador de contenido 2">
            <a:extLst>
              <a:ext uri="{FF2B5EF4-FFF2-40B4-BE49-F238E27FC236}">
                <a16:creationId xmlns:a16="http://schemas.microsoft.com/office/drawing/2014/main" id="{1FD8A7AE-988E-40A8-BA38-3FFE52F1103E}"/>
              </a:ext>
            </a:extLst>
          </p:cNvPr>
          <p:cNvSpPr>
            <a:spLocks noGrp="1"/>
          </p:cNvSpPr>
          <p:nvPr>
            <p:ph idx="1"/>
          </p:nvPr>
        </p:nvSpPr>
        <p:spPr>
          <a:xfrm>
            <a:off x="475956" y="1505243"/>
            <a:ext cx="4827563" cy="4923692"/>
          </a:xfrm>
          <a:ln w="38100">
            <a:solidFill>
              <a:schemeClr val="accent1"/>
            </a:solidFill>
          </a:ln>
        </p:spPr>
        <p:txBody>
          <a:bodyPr>
            <a:normAutofit lnSpcReduction="10000"/>
          </a:bodyPr>
          <a:lstStyle/>
          <a:p>
            <a:pPr marL="0" lvl="0" indent="0">
              <a:buNone/>
            </a:pPr>
            <a:r>
              <a:rPr lang="es-CL" sz="3200" dirty="0">
                <a:solidFill>
                  <a:schemeClr val="tx1"/>
                </a:solidFill>
              </a:rPr>
              <a:t>a. Las funciones del discurso.</a:t>
            </a:r>
          </a:p>
          <a:p>
            <a:pPr marL="0" lvl="0" indent="0">
              <a:buNone/>
            </a:pPr>
            <a:r>
              <a:rPr lang="es-CL" sz="3200" dirty="0">
                <a:solidFill>
                  <a:schemeClr val="tx1"/>
                </a:solidFill>
              </a:rPr>
              <a:t>b. Cómo se hace un discurso.</a:t>
            </a:r>
          </a:p>
          <a:p>
            <a:pPr marL="0" lvl="0" indent="0">
              <a:buNone/>
            </a:pPr>
            <a:r>
              <a:rPr lang="es-CL" sz="3200" dirty="0">
                <a:solidFill>
                  <a:schemeClr val="tx1"/>
                </a:solidFill>
              </a:rPr>
              <a:t>c. Los efectos de un discurso.</a:t>
            </a:r>
          </a:p>
          <a:p>
            <a:pPr marL="0" lvl="0" indent="0">
              <a:buNone/>
            </a:pPr>
            <a:r>
              <a:rPr lang="es-CL" sz="3200" dirty="0">
                <a:solidFill>
                  <a:schemeClr val="tx1"/>
                </a:solidFill>
              </a:rPr>
              <a:t>d. El discurso informativo.</a:t>
            </a:r>
          </a:p>
          <a:p>
            <a:pPr marL="0" lvl="0" indent="0">
              <a:buNone/>
            </a:pPr>
            <a:r>
              <a:rPr lang="es-CL" sz="3200" dirty="0">
                <a:solidFill>
                  <a:schemeClr val="tx1"/>
                </a:solidFill>
              </a:rPr>
              <a:t>e. Lo que se quiere comunicar en un discurso.</a:t>
            </a:r>
          </a:p>
          <a:p>
            <a:pPr marL="0" lvl="0" indent="0">
              <a:buNone/>
            </a:pPr>
            <a:endParaRPr lang="es-CL" dirty="0"/>
          </a:p>
        </p:txBody>
      </p:sp>
      <p:sp>
        <p:nvSpPr>
          <p:cNvPr id="4" name="Título 1">
            <a:extLst>
              <a:ext uri="{FF2B5EF4-FFF2-40B4-BE49-F238E27FC236}">
                <a16:creationId xmlns:a16="http://schemas.microsoft.com/office/drawing/2014/main" id="{E44444E6-AD63-441D-85AA-9DCCFCEEFA07}"/>
              </a:ext>
            </a:extLst>
          </p:cNvPr>
          <p:cNvSpPr txBox="1">
            <a:spLocks/>
          </p:cNvSpPr>
          <p:nvPr/>
        </p:nvSpPr>
        <p:spPr bwMode="black">
          <a:xfrm>
            <a:off x="5981113" y="267286"/>
            <a:ext cx="5620044" cy="1603717"/>
          </a:xfrm>
          <a:prstGeom prst="rect">
            <a:avLst/>
          </a:prstGeom>
          <a:solidFill>
            <a:srgbClr val="FFFFFF"/>
          </a:solidFill>
          <a:ln w="31750" cap="sq">
            <a:solidFill>
              <a:srgbClr val="404040"/>
            </a:solidFill>
            <a:miter lim="800000"/>
          </a:ln>
        </p:spPr>
        <p:txBody>
          <a:bodyPr vert="horz" lIns="182880" tIns="182880" rIns="182880" bIns="182880" rtlCol="0" anchor="ctr">
            <a:normAutofit fontScale="92500"/>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pPr algn="l"/>
            <a:r>
              <a:rPr lang="es-ES" b="1" cap="none" dirty="0">
                <a:solidFill>
                  <a:schemeClr val="tx1"/>
                </a:solidFill>
              </a:rPr>
              <a:t>2.</a:t>
            </a:r>
            <a:r>
              <a:rPr lang="es-CL" b="1" cap="none" dirty="0">
                <a:solidFill>
                  <a:schemeClr val="tx1"/>
                </a:solidFill>
              </a:rPr>
              <a:t> El segmento número dos del texto leído, respecto del uno, cumple la función de:</a:t>
            </a:r>
            <a:r>
              <a:rPr lang="es-ES" cap="none" dirty="0">
                <a:solidFill>
                  <a:schemeClr val="tx1"/>
                </a:solidFill>
              </a:rPr>
              <a:t> </a:t>
            </a:r>
            <a:endParaRPr lang="es-CL" cap="none" dirty="0">
              <a:solidFill>
                <a:schemeClr val="tx1"/>
              </a:solidFill>
            </a:endParaRPr>
          </a:p>
        </p:txBody>
      </p:sp>
      <p:sp>
        <p:nvSpPr>
          <p:cNvPr id="5" name="Marcador de contenido 2">
            <a:extLst>
              <a:ext uri="{FF2B5EF4-FFF2-40B4-BE49-F238E27FC236}">
                <a16:creationId xmlns:a16="http://schemas.microsoft.com/office/drawing/2014/main" id="{F5620473-AC71-48D5-8529-18CCFEC90D5D}"/>
              </a:ext>
            </a:extLst>
          </p:cNvPr>
          <p:cNvSpPr txBox="1">
            <a:spLocks/>
          </p:cNvSpPr>
          <p:nvPr/>
        </p:nvSpPr>
        <p:spPr>
          <a:xfrm>
            <a:off x="5627078" y="1997612"/>
            <a:ext cx="6088965" cy="4431323"/>
          </a:xfrm>
          <a:prstGeom prst="rect">
            <a:avLst/>
          </a:prstGeom>
          <a:ln w="38100">
            <a:solidFill>
              <a:schemeClr val="accent1"/>
            </a:solidFill>
          </a:ln>
        </p:spPr>
        <p:txBody>
          <a:bodyPr vert="horz" lIns="91440" tIns="45720" rIns="91440" bIns="45720" rtlCol="0">
            <a:normAutofit fontScale="92500" lnSpcReduction="20000"/>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lvl="0" indent="0">
              <a:buNone/>
            </a:pPr>
            <a:r>
              <a:rPr lang="es-CL" sz="3600" dirty="0">
                <a:solidFill>
                  <a:schemeClr val="tx1"/>
                </a:solidFill>
              </a:rPr>
              <a:t>a. Definir la función más importante del discurso.</a:t>
            </a:r>
          </a:p>
          <a:p>
            <a:pPr marL="0" lvl="0" indent="0">
              <a:buNone/>
            </a:pPr>
            <a:r>
              <a:rPr lang="es-CL" sz="3600" dirty="0">
                <a:solidFill>
                  <a:schemeClr val="tx1"/>
                </a:solidFill>
              </a:rPr>
              <a:t>b. Reafirmar la información anterior.</a:t>
            </a:r>
          </a:p>
          <a:p>
            <a:pPr marL="0" lvl="0" indent="0">
              <a:buNone/>
            </a:pPr>
            <a:r>
              <a:rPr lang="es-CL" sz="3600" dirty="0">
                <a:solidFill>
                  <a:schemeClr val="tx1"/>
                </a:solidFill>
              </a:rPr>
              <a:t>c. Ejemplificar lo que es un discurso.</a:t>
            </a:r>
          </a:p>
          <a:p>
            <a:pPr marL="0" lvl="0" indent="0">
              <a:buNone/>
            </a:pPr>
            <a:r>
              <a:rPr lang="es-CL" sz="3600" dirty="0">
                <a:solidFill>
                  <a:schemeClr val="tx1"/>
                </a:solidFill>
              </a:rPr>
              <a:t>d. Explicar el rol del charlista.</a:t>
            </a:r>
          </a:p>
          <a:p>
            <a:pPr marL="0" lvl="0" indent="0">
              <a:buNone/>
            </a:pPr>
            <a:r>
              <a:rPr lang="es-CL" sz="3600" dirty="0">
                <a:solidFill>
                  <a:schemeClr val="tx1"/>
                </a:solidFill>
              </a:rPr>
              <a:t>e. Argumentar la importancia de un discurso.</a:t>
            </a:r>
          </a:p>
          <a:p>
            <a:pPr marL="0" lvl="0" indent="0">
              <a:buNone/>
            </a:pPr>
            <a:endParaRPr lang="es-CL" dirty="0"/>
          </a:p>
        </p:txBody>
      </p:sp>
    </p:spTree>
    <p:extLst>
      <p:ext uri="{BB962C8B-B14F-4D97-AF65-F5344CB8AC3E}">
        <p14:creationId xmlns:p14="http://schemas.microsoft.com/office/powerpoint/2010/main" val="29460570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7C87DF-4770-4F9A-AD2F-8BDE724B4BB5}"/>
              </a:ext>
            </a:extLst>
          </p:cNvPr>
          <p:cNvSpPr>
            <a:spLocks noGrp="1"/>
          </p:cNvSpPr>
          <p:nvPr>
            <p:ph type="title"/>
          </p:nvPr>
        </p:nvSpPr>
        <p:spPr>
          <a:xfrm>
            <a:off x="522588" y="300111"/>
            <a:ext cx="6243971" cy="670560"/>
          </a:xfrm>
        </p:spPr>
        <p:txBody>
          <a:bodyPr>
            <a:noAutofit/>
          </a:bodyPr>
          <a:lstStyle/>
          <a:p>
            <a:r>
              <a:rPr lang="es-ES" sz="1800" b="1" dirty="0">
                <a:solidFill>
                  <a:schemeClr val="tx1"/>
                </a:solidFill>
              </a:rPr>
              <a:t>Recordemos la PROPUESTA DE RESOLUCIÓN. Habilidad “relacionar”</a:t>
            </a:r>
            <a:endParaRPr lang="es-CL" sz="1800" b="1" dirty="0">
              <a:solidFill>
                <a:schemeClr val="tx1"/>
              </a:solidFill>
            </a:endParaRPr>
          </a:p>
        </p:txBody>
      </p:sp>
      <p:sp>
        <p:nvSpPr>
          <p:cNvPr id="4" name="Flecha: hacia abajo 3">
            <a:extLst>
              <a:ext uri="{FF2B5EF4-FFF2-40B4-BE49-F238E27FC236}">
                <a16:creationId xmlns:a16="http://schemas.microsoft.com/office/drawing/2014/main" id="{6DAD634B-3F4D-426E-B85B-AA2BBEC0587C}"/>
              </a:ext>
            </a:extLst>
          </p:cNvPr>
          <p:cNvSpPr/>
          <p:nvPr/>
        </p:nvSpPr>
        <p:spPr>
          <a:xfrm>
            <a:off x="323558" y="1083213"/>
            <a:ext cx="3995224" cy="5474676"/>
          </a:xfrm>
          <a:prstGeom prst="downArrow">
            <a:avLst>
              <a:gd name="adj1" fmla="val 50000"/>
              <a:gd name="adj2" fmla="val 29560"/>
            </a:avLst>
          </a:prstGeom>
          <a:blipFill>
            <a:blip r:embed="rId2"/>
            <a:tile tx="0" ty="0" sx="100000" sy="100000" flip="none" algn="tl"/>
          </a:blip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r>
              <a:rPr lang="es-ES" b="1" dirty="0">
                <a:solidFill>
                  <a:schemeClr val="tx1"/>
                </a:solidFill>
              </a:rPr>
              <a:t>Lectura párrafo a párrafo.</a:t>
            </a:r>
          </a:p>
          <a:p>
            <a:endParaRPr lang="es-ES" b="1" dirty="0">
              <a:solidFill>
                <a:schemeClr val="tx1"/>
              </a:solidFill>
            </a:endParaRPr>
          </a:p>
          <a:p>
            <a:r>
              <a:rPr lang="es-ES" b="1" dirty="0">
                <a:solidFill>
                  <a:schemeClr val="tx1"/>
                </a:solidFill>
              </a:rPr>
              <a:t>2. Analizar la relación entre los párrafos o segmentos evaluados.</a:t>
            </a:r>
          </a:p>
          <a:p>
            <a:endParaRPr lang="es-ES" b="1" dirty="0">
              <a:solidFill>
                <a:schemeClr val="tx1"/>
              </a:solidFill>
            </a:endParaRPr>
          </a:p>
          <a:p>
            <a:r>
              <a:rPr lang="es-ES" b="1" dirty="0">
                <a:solidFill>
                  <a:schemeClr val="tx1"/>
                </a:solidFill>
              </a:rPr>
              <a:t>3. Evaluar alternativas.</a:t>
            </a:r>
          </a:p>
          <a:p>
            <a:pPr marL="342900" indent="-342900" algn="ctr">
              <a:buAutoNum type="arabicPeriod"/>
            </a:pPr>
            <a:endParaRPr lang="es-CL" dirty="0"/>
          </a:p>
        </p:txBody>
      </p:sp>
      <p:sp>
        <p:nvSpPr>
          <p:cNvPr id="5" name="Flecha: a la derecha 4">
            <a:extLst>
              <a:ext uri="{FF2B5EF4-FFF2-40B4-BE49-F238E27FC236}">
                <a16:creationId xmlns:a16="http://schemas.microsoft.com/office/drawing/2014/main" id="{F835D882-F328-41A1-A560-EA4723EBE1BD}"/>
              </a:ext>
            </a:extLst>
          </p:cNvPr>
          <p:cNvSpPr/>
          <p:nvPr/>
        </p:nvSpPr>
        <p:spPr>
          <a:xfrm>
            <a:off x="3465338" y="1689883"/>
            <a:ext cx="801859" cy="520504"/>
          </a:xfrm>
          <a:prstGeom prst="rightArrow">
            <a:avLst/>
          </a:prstGeom>
          <a:solidFill>
            <a:srgbClr val="F90F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6" name="Flecha: a la derecha 5">
            <a:extLst>
              <a:ext uri="{FF2B5EF4-FFF2-40B4-BE49-F238E27FC236}">
                <a16:creationId xmlns:a16="http://schemas.microsoft.com/office/drawing/2014/main" id="{5AC47EEA-CFE8-4042-BD3C-A1D74A106759}"/>
              </a:ext>
            </a:extLst>
          </p:cNvPr>
          <p:cNvSpPr/>
          <p:nvPr/>
        </p:nvSpPr>
        <p:spPr>
          <a:xfrm>
            <a:off x="3465338" y="2908496"/>
            <a:ext cx="801859" cy="520504"/>
          </a:xfrm>
          <a:prstGeom prst="rightArrow">
            <a:avLst/>
          </a:prstGeom>
          <a:solidFill>
            <a:srgbClr val="F90F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7" name="Flecha: a la derecha 6">
            <a:extLst>
              <a:ext uri="{FF2B5EF4-FFF2-40B4-BE49-F238E27FC236}">
                <a16:creationId xmlns:a16="http://schemas.microsoft.com/office/drawing/2014/main" id="{C619B593-155A-45CA-9EEC-0E5BED2712C8}"/>
              </a:ext>
            </a:extLst>
          </p:cNvPr>
          <p:cNvSpPr/>
          <p:nvPr/>
        </p:nvSpPr>
        <p:spPr>
          <a:xfrm>
            <a:off x="3516921" y="4377398"/>
            <a:ext cx="801859" cy="520504"/>
          </a:xfrm>
          <a:prstGeom prst="rightArrow">
            <a:avLst/>
          </a:prstGeom>
          <a:solidFill>
            <a:srgbClr val="F90F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8" name="Rectángulo 7">
            <a:extLst>
              <a:ext uri="{FF2B5EF4-FFF2-40B4-BE49-F238E27FC236}">
                <a16:creationId xmlns:a16="http://schemas.microsoft.com/office/drawing/2014/main" id="{808986B0-8E01-4477-AC66-074F2CC60B5B}"/>
              </a:ext>
            </a:extLst>
          </p:cNvPr>
          <p:cNvSpPr/>
          <p:nvPr/>
        </p:nvSpPr>
        <p:spPr>
          <a:xfrm>
            <a:off x="4667585" y="1052733"/>
            <a:ext cx="3010485" cy="1141827"/>
          </a:xfrm>
          <a:prstGeom prst="rect">
            <a:avLst/>
          </a:prstGeom>
          <a:ln w="28575">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a:t>Sintetizar</a:t>
            </a:r>
            <a:endParaRPr lang="es-CL" sz="2800" b="1" dirty="0"/>
          </a:p>
        </p:txBody>
      </p:sp>
      <p:sp>
        <p:nvSpPr>
          <p:cNvPr id="9" name="Rectángulo 8">
            <a:extLst>
              <a:ext uri="{FF2B5EF4-FFF2-40B4-BE49-F238E27FC236}">
                <a16:creationId xmlns:a16="http://schemas.microsoft.com/office/drawing/2014/main" id="{79E3B5F9-4D2D-4A6F-A415-31A1559BBC0B}"/>
              </a:ext>
            </a:extLst>
          </p:cNvPr>
          <p:cNvSpPr/>
          <p:nvPr/>
        </p:nvSpPr>
        <p:spPr>
          <a:xfrm>
            <a:off x="4667584" y="2618650"/>
            <a:ext cx="3010486" cy="1182270"/>
          </a:xfrm>
          <a:prstGeom prst="rect">
            <a:avLst/>
          </a:prstGeom>
          <a:ln w="28575">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r>
              <a:rPr lang="es-ES" sz="2000" b="1" dirty="0"/>
              <a:t>Apoyarse en marcas textuales y estructurales</a:t>
            </a:r>
            <a:endParaRPr lang="es-CL" sz="2000" b="1" dirty="0"/>
          </a:p>
        </p:txBody>
      </p:sp>
      <p:sp>
        <p:nvSpPr>
          <p:cNvPr id="10" name="Rectángulo 9">
            <a:extLst>
              <a:ext uri="{FF2B5EF4-FFF2-40B4-BE49-F238E27FC236}">
                <a16:creationId xmlns:a16="http://schemas.microsoft.com/office/drawing/2014/main" id="{AA7F1E1F-8A27-4EA4-AAB2-0EDBFB5CB707}"/>
              </a:ext>
            </a:extLst>
          </p:cNvPr>
          <p:cNvSpPr/>
          <p:nvPr/>
        </p:nvSpPr>
        <p:spPr>
          <a:xfrm>
            <a:off x="4590757" y="4514556"/>
            <a:ext cx="3010486" cy="1648264"/>
          </a:xfrm>
          <a:prstGeom prst="rect">
            <a:avLst/>
          </a:prstGeom>
          <a:ln w="28575">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r>
              <a:rPr lang="es-ES" sz="2000" b="1" dirty="0"/>
              <a:t>El verbo introductorio expresa la relación entre los párrafos o la función del párrafo en el texto leído.</a:t>
            </a:r>
            <a:endParaRPr lang="es-CL" sz="2000" b="1" dirty="0"/>
          </a:p>
        </p:txBody>
      </p:sp>
      <p:sp>
        <p:nvSpPr>
          <p:cNvPr id="11" name="Rectángulo 10">
            <a:extLst>
              <a:ext uri="{FF2B5EF4-FFF2-40B4-BE49-F238E27FC236}">
                <a16:creationId xmlns:a16="http://schemas.microsoft.com/office/drawing/2014/main" id="{0AB4392B-4603-4593-AB6F-9959CA024BF4}"/>
              </a:ext>
            </a:extLst>
          </p:cNvPr>
          <p:cNvSpPr/>
          <p:nvPr/>
        </p:nvSpPr>
        <p:spPr>
          <a:xfrm>
            <a:off x="8424200" y="324147"/>
            <a:ext cx="3444242" cy="622488"/>
          </a:xfrm>
          <a:prstGeom prst="rect">
            <a:avLst/>
          </a:prstGeom>
          <a:ln w="28575">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000" b="1" dirty="0"/>
              <a:t>¿De qué trata el texto?</a:t>
            </a:r>
            <a:endParaRPr lang="es-CL" sz="2000" b="1" dirty="0"/>
          </a:p>
        </p:txBody>
      </p:sp>
      <p:sp>
        <p:nvSpPr>
          <p:cNvPr id="12" name="Rectángulo 11">
            <a:extLst>
              <a:ext uri="{FF2B5EF4-FFF2-40B4-BE49-F238E27FC236}">
                <a16:creationId xmlns:a16="http://schemas.microsoft.com/office/drawing/2014/main" id="{71839EBE-DEEA-4A99-900D-43717CE75031}"/>
              </a:ext>
            </a:extLst>
          </p:cNvPr>
          <p:cNvSpPr/>
          <p:nvPr/>
        </p:nvSpPr>
        <p:spPr>
          <a:xfrm>
            <a:off x="8424200" y="1086285"/>
            <a:ext cx="3444242" cy="743830"/>
          </a:xfrm>
          <a:prstGeom prst="rect">
            <a:avLst/>
          </a:prstGeom>
          <a:ln w="28575">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000" b="1" dirty="0"/>
              <a:t>¿Qué se afirma al respecto?</a:t>
            </a:r>
            <a:endParaRPr lang="es-CL" sz="2000" b="1" dirty="0"/>
          </a:p>
        </p:txBody>
      </p:sp>
      <p:sp>
        <p:nvSpPr>
          <p:cNvPr id="14" name="Rectángulo 13">
            <a:extLst>
              <a:ext uri="{FF2B5EF4-FFF2-40B4-BE49-F238E27FC236}">
                <a16:creationId xmlns:a16="http://schemas.microsoft.com/office/drawing/2014/main" id="{B165E32E-8B3D-4825-A04A-5AAAD463F9E0}"/>
              </a:ext>
            </a:extLst>
          </p:cNvPr>
          <p:cNvSpPr/>
          <p:nvPr/>
        </p:nvSpPr>
        <p:spPr>
          <a:xfrm>
            <a:off x="8571914" y="4923713"/>
            <a:ext cx="3346939" cy="1726804"/>
          </a:xfrm>
          <a:prstGeom prst="rect">
            <a:avLst/>
          </a:prstGeom>
          <a:ln w="28575">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r>
              <a:rPr lang="es-ES" b="1" dirty="0"/>
              <a:t>El resto de la alternativa debe dar cuenta de lo esencial del párrafo, acorde a la función o relación del mismo con los demás.</a:t>
            </a:r>
            <a:endParaRPr lang="es-CL" b="1" dirty="0"/>
          </a:p>
        </p:txBody>
      </p:sp>
      <p:sp>
        <p:nvSpPr>
          <p:cNvPr id="15" name="Rectángulo 14">
            <a:extLst>
              <a:ext uri="{FF2B5EF4-FFF2-40B4-BE49-F238E27FC236}">
                <a16:creationId xmlns:a16="http://schemas.microsoft.com/office/drawing/2014/main" id="{7453849A-F377-44B2-AF26-3AAF1DC6954B}"/>
              </a:ext>
            </a:extLst>
          </p:cNvPr>
          <p:cNvSpPr/>
          <p:nvPr/>
        </p:nvSpPr>
        <p:spPr>
          <a:xfrm>
            <a:off x="8474611" y="3879794"/>
            <a:ext cx="3444242" cy="846951"/>
          </a:xfrm>
          <a:prstGeom prst="rect">
            <a:avLst/>
          </a:prstGeom>
          <a:ln w="28575">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r>
              <a:rPr lang="es-ES" sz="1400" b="1" dirty="0"/>
              <a:t>Formas básicas de los textos expositivos, argumentativos, narrativos, mediáticos y literarios.</a:t>
            </a:r>
            <a:endParaRPr lang="es-CL" sz="1400" b="1" dirty="0"/>
          </a:p>
        </p:txBody>
      </p:sp>
      <p:sp>
        <p:nvSpPr>
          <p:cNvPr id="16" name="Rectángulo 15">
            <a:extLst>
              <a:ext uri="{FF2B5EF4-FFF2-40B4-BE49-F238E27FC236}">
                <a16:creationId xmlns:a16="http://schemas.microsoft.com/office/drawing/2014/main" id="{BEC9A8B9-4E0A-4D61-A099-2D3C87ECE8D5}"/>
              </a:ext>
            </a:extLst>
          </p:cNvPr>
          <p:cNvSpPr/>
          <p:nvPr/>
        </p:nvSpPr>
        <p:spPr>
          <a:xfrm>
            <a:off x="8474611" y="3280160"/>
            <a:ext cx="3343420" cy="437198"/>
          </a:xfrm>
          <a:prstGeom prst="rect">
            <a:avLst/>
          </a:prstGeom>
          <a:ln w="28575">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b="1" dirty="0"/>
              <a:t>Progresión de la información</a:t>
            </a:r>
            <a:endParaRPr lang="es-CL" b="1" dirty="0"/>
          </a:p>
        </p:txBody>
      </p:sp>
      <p:sp>
        <p:nvSpPr>
          <p:cNvPr id="17" name="Rectángulo 16">
            <a:extLst>
              <a:ext uri="{FF2B5EF4-FFF2-40B4-BE49-F238E27FC236}">
                <a16:creationId xmlns:a16="http://schemas.microsoft.com/office/drawing/2014/main" id="{4118590E-FD63-4936-AEA9-E591803914AB}"/>
              </a:ext>
            </a:extLst>
          </p:cNvPr>
          <p:cNvSpPr/>
          <p:nvPr/>
        </p:nvSpPr>
        <p:spPr>
          <a:xfrm>
            <a:off x="8474611" y="2130056"/>
            <a:ext cx="3343420" cy="419688"/>
          </a:xfrm>
          <a:prstGeom prst="rect">
            <a:avLst/>
          </a:prstGeom>
          <a:ln w="28575">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b="1" dirty="0"/>
              <a:t>Conectores</a:t>
            </a:r>
            <a:endParaRPr lang="es-CL" b="1" dirty="0"/>
          </a:p>
        </p:txBody>
      </p:sp>
      <p:sp>
        <p:nvSpPr>
          <p:cNvPr id="18" name="Rectángulo 17">
            <a:extLst>
              <a:ext uri="{FF2B5EF4-FFF2-40B4-BE49-F238E27FC236}">
                <a16:creationId xmlns:a16="http://schemas.microsoft.com/office/drawing/2014/main" id="{DA3132C0-6114-4AF1-A2FF-79AA0EACC634}"/>
              </a:ext>
            </a:extLst>
          </p:cNvPr>
          <p:cNvSpPr/>
          <p:nvPr/>
        </p:nvSpPr>
        <p:spPr>
          <a:xfrm>
            <a:off x="8474611" y="2624806"/>
            <a:ext cx="3343420" cy="584979"/>
          </a:xfrm>
          <a:prstGeom prst="rect">
            <a:avLst/>
          </a:prstGeom>
          <a:ln w="28575">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b="1" dirty="0"/>
              <a:t>Formas de organización del texto.</a:t>
            </a:r>
            <a:endParaRPr lang="es-CL" b="1" dirty="0"/>
          </a:p>
        </p:txBody>
      </p:sp>
      <p:sp>
        <p:nvSpPr>
          <p:cNvPr id="19" name="Flecha: a la derecha 18">
            <a:extLst>
              <a:ext uri="{FF2B5EF4-FFF2-40B4-BE49-F238E27FC236}">
                <a16:creationId xmlns:a16="http://schemas.microsoft.com/office/drawing/2014/main" id="{183BCBCF-2E6C-4824-AB48-A78CDF6D5E78}"/>
              </a:ext>
            </a:extLst>
          </p:cNvPr>
          <p:cNvSpPr/>
          <p:nvPr/>
        </p:nvSpPr>
        <p:spPr>
          <a:xfrm rot="20334576">
            <a:off x="7019778" y="544542"/>
            <a:ext cx="1012874" cy="426129"/>
          </a:xfrm>
          <a:prstGeom prst="rightArrow">
            <a:avLst/>
          </a:prstGeom>
          <a:solidFill>
            <a:srgbClr val="F90F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20" name="Flecha: a la derecha 19">
            <a:extLst>
              <a:ext uri="{FF2B5EF4-FFF2-40B4-BE49-F238E27FC236}">
                <a16:creationId xmlns:a16="http://schemas.microsoft.com/office/drawing/2014/main" id="{C549C3EB-8F7C-4288-AE11-B016D25F5500}"/>
              </a:ext>
            </a:extLst>
          </p:cNvPr>
          <p:cNvSpPr/>
          <p:nvPr/>
        </p:nvSpPr>
        <p:spPr>
          <a:xfrm>
            <a:off x="7526215" y="4988787"/>
            <a:ext cx="1012874" cy="426129"/>
          </a:xfrm>
          <a:prstGeom prst="rightArrow">
            <a:avLst/>
          </a:prstGeom>
          <a:solidFill>
            <a:srgbClr val="F90F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21" name="Flecha: a la derecha 20">
            <a:extLst>
              <a:ext uri="{FF2B5EF4-FFF2-40B4-BE49-F238E27FC236}">
                <a16:creationId xmlns:a16="http://schemas.microsoft.com/office/drawing/2014/main" id="{9EDC1BF8-B0EC-4299-882D-DEDA0150753E}"/>
              </a:ext>
            </a:extLst>
          </p:cNvPr>
          <p:cNvSpPr/>
          <p:nvPr/>
        </p:nvSpPr>
        <p:spPr>
          <a:xfrm rot="20334576">
            <a:off x="7381475" y="2310912"/>
            <a:ext cx="1012874" cy="426129"/>
          </a:xfrm>
          <a:prstGeom prst="rightArrow">
            <a:avLst/>
          </a:prstGeom>
          <a:solidFill>
            <a:srgbClr val="F90F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22" name="Flecha: a la derecha 21">
            <a:extLst>
              <a:ext uri="{FF2B5EF4-FFF2-40B4-BE49-F238E27FC236}">
                <a16:creationId xmlns:a16="http://schemas.microsoft.com/office/drawing/2014/main" id="{508F5F6C-3017-4F51-B821-431F64DDCAA7}"/>
              </a:ext>
            </a:extLst>
          </p:cNvPr>
          <p:cNvSpPr/>
          <p:nvPr/>
        </p:nvSpPr>
        <p:spPr>
          <a:xfrm>
            <a:off x="7515117" y="2788640"/>
            <a:ext cx="1012874" cy="426129"/>
          </a:xfrm>
          <a:prstGeom prst="rightArrow">
            <a:avLst/>
          </a:prstGeom>
          <a:solidFill>
            <a:srgbClr val="F90F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23" name="Flecha: a la derecha 22">
            <a:extLst>
              <a:ext uri="{FF2B5EF4-FFF2-40B4-BE49-F238E27FC236}">
                <a16:creationId xmlns:a16="http://schemas.microsoft.com/office/drawing/2014/main" id="{7145422E-316E-46A2-9B5D-07354E09B439}"/>
              </a:ext>
            </a:extLst>
          </p:cNvPr>
          <p:cNvSpPr/>
          <p:nvPr/>
        </p:nvSpPr>
        <p:spPr>
          <a:xfrm>
            <a:off x="7515117" y="3245566"/>
            <a:ext cx="1012874" cy="426129"/>
          </a:xfrm>
          <a:prstGeom prst="rightArrow">
            <a:avLst/>
          </a:prstGeom>
          <a:solidFill>
            <a:srgbClr val="F90F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24" name="Flecha: a la derecha 23">
            <a:extLst>
              <a:ext uri="{FF2B5EF4-FFF2-40B4-BE49-F238E27FC236}">
                <a16:creationId xmlns:a16="http://schemas.microsoft.com/office/drawing/2014/main" id="{E3A0F4C1-1702-4DB8-BEAA-7F8D05206093}"/>
              </a:ext>
            </a:extLst>
          </p:cNvPr>
          <p:cNvSpPr/>
          <p:nvPr/>
        </p:nvSpPr>
        <p:spPr>
          <a:xfrm rot="1401011">
            <a:off x="7472146" y="3794308"/>
            <a:ext cx="1012874" cy="426129"/>
          </a:xfrm>
          <a:prstGeom prst="rightArrow">
            <a:avLst/>
          </a:prstGeom>
          <a:solidFill>
            <a:srgbClr val="F90F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Tree>
    <p:extLst>
      <p:ext uri="{BB962C8B-B14F-4D97-AF65-F5344CB8AC3E}">
        <p14:creationId xmlns:p14="http://schemas.microsoft.com/office/powerpoint/2010/main" val="2669266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4EAE7379-7BEE-403D-96C4-F3A3D8BA5B4F}"/>
              </a:ext>
            </a:extLst>
          </p:cNvPr>
          <p:cNvGraphicFramePr/>
          <p:nvPr>
            <p:extLst>
              <p:ext uri="{D42A27DB-BD31-4B8C-83A1-F6EECF244321}">
                <p14:modId xmlns:p14="http://schemas.microsoft.com/office/powerpoint/2010/main" val="3176773736"/>
              </p:ext>
            </p:extLst>
          </p:nvPr>
        </p:nvGraphicFramePr>
        <p:xfrm>
          <a:off x="469290" y="1112901"/>
          <a:ext cx="6400801"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3" name="Imagen 12">
            <a:extLst>
              <a:ext uri="{FF2B5EF4-FFF2-40B4-BE49-F238E27FC236}">
                <a16:creationId xmlns:a16="http://schemas.microsoft.com/office/drawing/2014/main" id="{C2DD906D-5EF8-4B54-AA73-41712A512ED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224544" y="1860969"/>
            <a:ext cx="3498166" cy="4515853"/>
          </a:xfrm>
          <a:prstGeom prst="rect">
            <a:avLst/>
          </a:prstGeom>
        </p:spPr>
      </p:pic>
    </p:spTree>
    <p:extLst>
      <p:ext uri="{BB962C8B-B14F-4D97-AF65-F5344CB8AC3E}">
        <p14:creationId xmlns:p14="http://schemas.microsoft.com/office/powerpoint/2010/main" val="4051547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A7743D-72A9-438D-B36B-30C2AD029193}"/>
              </a:ext>
            </a:extLst>
          </p:cNvPr>
          <p:cNvSpPr>
            <a:spLocks noGrp="1"/>
          </p:cNvSpPr>
          <p:nvPr>
            <p:ph type="title"/>
          </p:nvPr>
        </p:nvSpPr>
        <p:spPr>
          <a:xfrm>
            <a:off x="225083" y="247240"/>
            <a:ext cx="11226019" cy="1188720"/>
          </a:xfrm>
        </p:spPr>
        <p:txBody>
          <a:bodyPr>
            <a:normAutofit fontScale="90000"/>
          </a:bodyPr>
          <a:lstStyle/>
          <a:p>
            <a:r>
              <a:rPr lang="es-ES" sz="3200" b="1" dirty="0"/>
              <a:t>EJEMPLOS DE PREGUNTAS </a:t>
            </a:r>
            <a:br>
              <a:rPr lang="es-ES" sz="3200" b="1" dirty="0"/>
            </a:br>
            <a:r>
              <a:rPr lang="es-ES" sz="3200" b="1" dirty="0"/>
              <a:t>QUE EVALÚAN la habilidad de sintetizar:</a:t>
            </a:r>
            <a:endParaRPr lang="es-CL" sz="3200" b="1" dirty="0"/>
          </a:p>
        </p:txBody>
      </p:sp>
      <p:sp>
        <p:nvSpPr>
          <p:cNvPr id="3" name="Marcador de contenido 2">
            <a:extLst>
              <a:ext uri="{FF2B5EF4-FFF2-40B4-BE49-F238E27FC236}">
                <a16:creationId xmlns:a16="http://schemas.microsoft.com/office/drawing/2014/main" id="{3051AE73-D8F1-4E04-A232-EC7CCD2588C6}"/>
              </a:ext>
            </a:extLst>
          </p:cNvPr>
          <p:cNvSpPr>
            <a:spLocks noGrp="1"/>
          </p:cNvSpPr>
          <p:nvPr>
            <p:ph idx="1"/>
          </p:nvPr>
        </p:nvSpPr>
        <p:spPr>
          <a:xfrm>
            <a:off x="647114" y="1772530"/>
            <a:ext cx="7779434" cy="4375052"/>
          </a:xfrm>
          <a:ln w="38100">
            <a:solidFill>
              <a:schemeClr val="accent1"/>
            </a:solidFill>
          </a:ln>
        </p:spPr>
        <p:txBody>
          <a:bodyPr>
            <a:normAutofit/>
          </a:bodyPr>
          <a:lstStyle/>
          <a:p>
            <a:pPr marL="0" indent="0">
              <a:buNone/>
            </a:pPr>
            <a:r>
              <a:rPr lang="es-ES" sz="2400" b="1" dirty="0"/>
              <a:t>1. ¿Cuál de las siguientes opciones presenta la idea central del primer párrafo?</a:t>
            </a:r>
          </a:p>
          <a:p>
            <a:pPr marL="0" indent="0">
              <a:buNone/>
            </a:pPr>
            <a:r>
              <a:rPr lang="es-ES" sz="2400" b="1" dirty="0"/>
              <a:t>2. La idea central del último párrafo es:</a:t>
            </a:r>
          </a:p>
          <a:p>
            <a:pPr marL="0" indent="0">
              <a:buNone/>
            </a:pPr>
            <a:r>
              <a:rPr lang="es-ES" sz="2400" b="1" dirty="0"/>
              <a:t>3. ¿En cuál de las siguientes opciones se expresa un título adecuado para el texto anterior?</a:t>
            </a:r>
          </a:p>
          <a:p>
            <a:pPr marL="0" indent="0">
              <a:buNone/>
            </a:pPr>
            <a:r>
              <a:rPr lang="es-ES" sz="2400" b="1" dirty="0"/>
              <a:t>4. ¿Cuál de las siguientes opciones presenta el tema principal del texto leído?</a:t>
            </a:r>
          </a:p>
          <a:p>
            <a:pPr marL="0" indent="0">
              <a:buNone/>
            </a:pPr>
            <a:r>
              <a:rPr lang="es-ES" sz="2400" b="1" dirty="0"/>
              <a:t>5. ¿Cuál de las siguientes opciones presenta el tema del fragmento leído?</a:t>
            </a:r>
            <a:endParaRPr lang="es-CL" sz="2400" b="1" dirty="0"/>
          </a:p>
        </p:txBody>
      </p:sp>
      <p:pic>
        <p:nvPicPr>
          <p:cNvPr id="5" name="Imagen 4">
            <a:extLst>
              <a:ext uri="{FF2B5EF4-FFF2-40B4-BE49-F238E27FC236}">
                <a16:creationId xmlns:a16="http://schemas.microsoft.com/office/drawing/2014/main" id="{E97359A4-6C8E-454E-9C38-9917C362E5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62646" y="2180492"/>
            <a:ext cx="2841630" cy="3319975"/>
          </a:xfrm>
          <a:prstGeom prst="rect">
            <a:avLst/>
          </a:prstGeom>
          <a:ln w="38100">
            <a:solidFill>
              <a:schemeClr val="accent1"/>
            </a:solidFill>
          </a:ln>
        </p:spPr>
      </p:pic>
    </p:spTree>
    <p:extLst>
      <p:ext uri="{BB962C8B-B14F-4D97-AF65-F5344CB8AC3E}">
        <p14:creationId xmlns:p14="http://schemas.microsoft.com/office/powerpoint/2010/main" val="18118077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7C87DF-4770-4F9A-AD2F-8BDE724B4BB5}"/>
              </a:ext>
            </a:extLst>
          </p:cNvPr>
          <p:cNvSpPr>
            <a:spLocks noGrp="1"/>
          </p:cNvSpPr>
          <p:nvPr>
            <p:ph type="title"/>
          </p:nvPr>
        </p:nvSpPr>
        <p:spPr>
          <a:xfrm>
            <a:off x="522588" y="300111"/>
            <a:ext cx="6243971" cy="670560"/>
          </a:xfrm>
        </p:spPr>
        <p:txBody>
          <a:bodyPr>
            <a:noAutofit/>
          </a:bodyPr>
          <a:lstStyle/>
          <a:p>
            <a:r>
              <a:rPr lang="es-ES" sz="2400" b="1" dirty="0">
                <a:solidFill>
                  <a:schemeClr val="tx1"/>
                </a:solidFill>
              </a:rPr>
              <a:t>PROPUESTA para resolver preguntas de síntesis</a:t>
            </a:r>
            <a:endParaRPr lang="es-CL" sz="2400" b="1" dirty="0">
              <a:solidFill>
                <a:schemeClr val="tx1"/>
              </a:solidFill>
            </a:endParaRPr>
          </a:p>
        </p:txBody>
      </p:sp>
      <p:sp>
        <p:nvSpPr>
          <p:cNvPr id="4" name="Flecha: hacia abajo 3">
            <a:extLst>
              <a:ext uri="{FF2B5EF4-FFF2-40B4-BE49-F238E27FC236}">
                <a16:creationId xmlns:a16="http://schemas.microsoft.com/office/drawing/2014/main" id="{6DAD634B-3F4D-426E-B85B-AA2BBEC0587C}"/>
              </a:ext>
            </a:extLst>
          </p:cNvPr>
          <p:cNvSpPr/>
          <p:nvPr/>
        </p:nvSpPr>
        <p:spPr>
          <a:xfrm>
            <a:off x="140677" y="1083213"/>
            <a:ext cx="4178105" cy="5474676"/>
          </a:xfrm>
          <a:prstGeom prst="downArrow">
            <a:avLst>
              <a:gd name="adj1" fmla="val 50000"/>
              <a:gd name="adj2" fmla="val 29560"/>
            </a:avLst>
          </a:prstGeom>
          <a:blipFill>
            <a:blip r:embed="rId2"/>
            <a:tile tx="0" ty="0" sx="100000" sy="100000" flip="none" algn="tl"/>
          </a:blip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r>
              <a:rPr lang="es-ES" sz="2400" b="1" dirty="0">
                <a:solidFill>
                  <a:schemeClr val="tx1"/>
                </a:solidFill>
              </a:rPr>
              <a:t>Lectura global del texto.</a:t>
            </a:r>
          </a:p>
          <a:p>
            <a:endParaRPr lang="es-ES" sz="2000" b="1" dirty="0">
              <a:solidFill>
                <a:schemeClr val="tx1"/>
              </a:solidFill>
            </a:endParaRPr>
          </a:p>
          <a:p>
            <a:r>
              <a:rPr lang="es-ES" sz="2400" b="1" dirty="0">
                <a:solidFill>
                  <a:schemeClr val="tx1"/>
                </a:solidFill>
              </a:rPr>
              <a:t>2. Sintetizar la totalidad del texto o el fragmento indicado.</a:t>
            </a:r>
          </a:p>
          <a:p>
            <a:endParaRPr lang="es-ES" sz="2400" b="1" dirty="0">
              <a:solidFill>
                <a:schemeClr val="tx1"/>
              </a:solidFill>
            </a:endParaRPr>
          </a:p>
          <a:p>
            <a:r>
              <a:rPr lang="es-ES" sz="2400" b="1" dirty="0">
                <a:solidFill>
                  <a:schemeClr val="tx1"/>
                </a:solidFill>
              </a:rPr>
              <a:t>3. Evaluar alternativas.</a:t>
            </a:r>
          </a:p>
          <a:p>
            <a:pPr marL="342900" indent="-342900" algn="ctr">
              <a:buAutoNum type="arabicPeriod"/>
            </a:pPr>
            <a:endParaRPr lang="es-CL" dirty="0"/>
          </a:p>
        </p:txBody>
      </p:sp>
      <p:sp>
        <p:nvSpPr>
          <p:cNvPr id="5" name="Flecha: a la derecha 4">
            <a:extLst>
              <a:ext uri="{FF2B5EF4-FFF2-40B4-BE49-F238E27FC236}">
                <a16:creationId xmlns:a16="http://schemas.microsoft.com/office/drawing/2014/main" id="{F835D882-F328-41A1-A560-EA4723EBE1BD}"/>
              </a:ext>
            </a:extLst>
          </p:cNvPr>
          <p:cNvSpPr/>
          <p:nvPr/>
        </p:nvSpPr>
        <p:spPr>
          <a:xfrm>
            <a:off x="3465338" y="1689883"/>
            <a:ext cx="801859" cy="520504"/>
          </a:xfrm>
          <a:prstGeom prst="rightArrow">
            <a:avLst/>
          </a:prstGeom>
          <a:solidFill>
            <a:schemeClr val="accent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6" name="Flecha: a la derecha 5">
            <a:extLst>
              <a:ext uri="{FF2B5EF4-FFF2-40B4-BE49-F238E27FC236}">
                <a16:creationId xmlns:a16="http://schemas.microsoft.com/office/drawing/2014/main" id="{5AC47EEA-CFE8-4042-BD3C-A1D74A106759}"/>
              </a:ext>
            </a:extLst>
          </p:cNvPr>
          <p:cNvSpPr/>
          <p:nvPr/>
        </p:nvSpPr>
        <p:spPr>
          <a:xfrm>
            <a:off x="3465338" y="2908496"/>
            <a:ext cx="801859" cy="520504"/>
          </a:xfrm>
          <a:prstGeom prst="rightArrow">
            <a:avLst/>
          </a:prstGeom>
          <a:solidFill>
            <a:schemeClr val="accent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7" name="Flecha: a la derecha 6">
            <a:extLst>
              <a:ext uri="{FF2B5EF4-FFF2-40B4-BE49-F238E27FC236}">
                <a16:creationId xmlns:a16="http://schemas.microsoft.com/office/drawing/2014/main" id="{C619B593-155A-45CA-9EEC-0E5BED2712C8}"/>
              </a:ext>
            </a:extLst>
          </p:cNvPr>
          <p:cNvSpPr/>
          <p:nvPr/>
        </p:nvSpPr>
        <p:spPr>
          <a:xfrm>
            <a:off x="3465338" y="4689207"/>
            <a:ext cx="801859" cy="520504"/>
          </a:xfrm>
          <a:prstGeom prst="rightArrow">
            <a:avLst/>
          </a:prstGeom>
          <a:solidFill>
            <a:schemeClr val="accent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8" name="Rectángulo 7">
            <a:extLst>
              <a:ext uri="{FF2B5EF4-FFF2-40B4-BE49-F238E27FC236}">
                <a16:creationId xmlns:a16="http://schemas.microsoft.com/office/drawing/2014/main" id="{808986B0-8E01-4477-AC66-074F2CC60B5B}"/>
              </a:ext>
            </a:extLst>
          </p:cNvPr>
          <p:cNvSpPr/>
          <p:nvPr/>
        </p:nvSpPr>
        <p:spPr>
          <a:xfrm>
            <a:off x="4667585" y="1052733"/>
            <a:ext cx="3010485" cy="1426144"/>
          </a:xfrm>
          <a:prstGeom prst="rect">
            <a:avLst/>
          </a:prstGeom>
          <a:ln w="28575">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b="1" dirty="0"/>
              <a:t>Comprender el texto en su totalidad, identificando el tema. Ayuda a delimitar la síntesis del fragmento leído.</a:t>
            </a:r>
            <a:endParaRPr lang="es-CL" b="1" dirty="0"/>
          </a:p>
        </p:txBody>
      </p:sp>
      <p:sp>
        <p:nvSpPr>
          <p:cNvPr id="9" name="Rectángulo 8">
            <a:extLst>
              <a:ext uri="{FF2B5EF4-FFF2-40B4-BE49-F238E27FC236}">
                <a16:creationId xmlns:a16="http://schemas.microsoft.com/office/drawing/2014/main" id="{79E3B5F9-4D2D-4A6F-A415-31A1559BBC0B}"/>
              </a:ext>
            </a:extLst>
          </p:cNvPr>
          <p:cNvSpPr/>
          <p:nvPr/>
        </p:nvSpPr>
        <p:spPr>
          <a:xfrm>
            <a:off x="4667584" y="2618650"/>
            <a:ext cx="3010486" cy="1895906"/>
          </a:xfrm>
          <a:prstGeom prst="rect">
            <a:avLst/>
          </a:prstGeom>
          <a:ln w="28575">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r>
              <a:rPr lang="es-ES" sz="2000" b="1" dirty="0"/>
              <a:t>Identificar el tema y la idea central. Debes considerar tanto la información explícita como la implícita en el texto.</a:t>
            </a:r>
            <a:endParaRPr lang="es-CL" sz="2000" b="1" dirty="0"/>
          </a:p>
        </p:txBody>
      </p:sp>
      <p:sp>
        <p:nvSpPr>
          <p:cNvPr id="10" name="Rectángulo 9">
            <a:extLst>
              <a:ext uri="{FF2B5EF4-FFF2-40B4-BE49-F238E27FC236}">
                <a16:creationId xmlns:a16="http://schemas.microsoft.com/office/drawing/2014/main" id="{AA7F1E1F-8A27-4EA4-AAB2-0EDBFB5CB707}"/>
              </a:ext>
            </a:extLst>
          </p:cNvPr>
          <p:cNvSpPr/>
          <p:nvPr/>
        </p:nvSpPr>
        <p:spPr>
          <a:xfrm>
            <a:off x="4590757" y="4691284"/>
            <a:ext cx="3010486" cy="1648264"/>
          </a:xfrm>
          <a:prstGeom prst="rect">
            <a:avLst/>
          </a:prstGeom>
          <a:ln w="28575">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r>
              <a:rPr lang="es-CL" sz="2000" b="1" dirty="0"/>
              <a:t>¿Cuál alternativa representa la idea central?</a:t>
            </a:r>
          </a:p>
        </p:txBody>
      </p:sp>
      <p:sp>
        <p:nvSpPr>
          <p:cNvPr id="11" name="Rectángulo 10">
            <a:extLst>
              <a:ext uri="{FF2B5EF4-FFF2-40B4-BE49-F238E27FC236}">
                <a16:creationId xmlns:a16="http://schemas.microsoft.com/office/drawing/2014/main" id="{0AB4392B-4603-4593-AB6F-9959CA024BF4}"/>
              </a:ext>
            </a:extLst>
          </p:cNvPr>
          <p:cNvSpPr/>
          <p:nvPr/>
        </p:nvSpPr>
        <p:spPr>
          <a:xfrm>
            <a:off x="8427169" y="348183"/>
            <a:ext cx="3444242" cy="1663497"/>
          </a:xfrm>
          <a:prstGeom prst="rect">
            <a:avLst/>
          </a:prstGeom>
          <a:ln w="28575">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es-ES" sz="2000" dirty="0"/>
              <a:t>Pregúntate </a:t>
            </a:r>
            <a:r>
              <a:rPr lang="es-ES" sz="2000" b="1" dirty="0"/>
              <a:t>¿De qué se habla? </a:t>
            </a:r>
            <a:r>
              <a:rPr lang="es-ES" sz="2000" dirty="0"/>
              <a:t>para identificar el tema del texto con ello identificas el contexto temático del texto.</a:t>
            </a:r>
            <a:endParaRPr lang="es-CL" sz="2000" dirty="0"/>
          </a:p>
        </p:txBody>
      </p:sp>
      <p:sp>
        <p:nvSpPr>
          <p:cNvPr id="15" name="Rectángulo 14">
            <a:extLst>
              <a:ext uri="{FF2B5EF4-FFF2-40B4-BE49-F238E27FC236}">
                <a16:creationId xmlns:a16="http://schemas.microsoft.com/office/drawing/2014/main" id="{7453849A-F377-44B2-AF26-3AAF1DC6954B}"/>
              </a:ext>
            </a:extLst>
          </p:cNvPr>
          <p:cNvSpPr/>
          <p:nvPr/>
        </p:nvSpPr>
        <p:spPr>
          <a:xfrm>
            <a:off x="8490136" y="4457112"/>
            <a:ext cx="3444242" cy="1895906"/>
          </a:xfrm>
          <a:prstGeom prst="rect">
            <a:avLst/>
          </a:prstGeom>
          <a:ln w="28575">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es-ES" sz="2000" dirty="0"/>
              <a:t>Pregúntate </a:t>
            </a:r>
            <a:r>
              <a:rPr lang="es-ES" sz="2000" b="1" dirty="0"/>
              <a:t>¿qué afirma el texto /segmento sobre el tema? </a:t>
            </a:r>
            <a:r>
              <a:rPr lang="es-ES" sz="2000" dirty="0"/>
              <a:t>Con ello puedes jerarquizar la información e identificar qué es lo central.</a:t>
            </a:r>
            <a:endParaRPr lang="es-CL" sz="2000" dirty="0"/>
          </a:p>
        </p:txBody>
      </p:sp>
      <p:sp>
        <p:nvSpPr>
          <p:cNvPr id="16" name="Rectángulo 15">
            <a:extLst>
              <a:ext uri="{FF2B5EF4-FFF2-40B4-BE49-F238E27FC236}">
                <a16:creationId xmlns:a16="http://schemas.microsoft.com/office/drawing/2014/main" id="{BEC9A8B9-4E0A-4D61-A099-2D3C87ECE8D5}"/>
              </a:ext>
            </a:extLst>
          </p:cNvPr>
          <p:cNvSpPr/>
          <p:nvPr/>
        </p:nvSpPr>
        <p:spPr>
          <a:xfrm>
            <a:off x="8424200" y="2112946"/>
            <a:ext cx="3444242" cy="2094407"/>
          </a:xfrm>
          <a:prstGeom prst="rect">
            <a:avLst/>
          </a:prstGeom>
          <a:ln w="28575">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es-ES" dirty="0"/>
              <a:t>En las preguntas de síntesis local, pregúntate </a:t>
            </a:r>
            <a:r>
              <a:rPr lang="es-ES" b="1" dirty="0"/>
              <a:t>¿de qué se habla en el segmento</a:t>
            </a:r>
            <a:r>
              <a:rPr lang="es-ES" dirty="0"/>
              <a:t>? Con ello identificarás el contexto temático del segmento, y puedes diferenciar si se habla de un tema particular o mantiene el tema global del texto.</a:t>
            </a:r>
            <a:endParaRPr lang="es-CL" dirty="0"/>
          </a:p>
        </p:txBody>
      </p:sp>
      <p:sp>
        <p:nvSpPr>
          <p:cNvPr id="19" name="Flecha: a la derecha 18">
            <a:extLst>
              <a:ext uri="{FF2B5EF4-FFF2-40B4-BE49-F238E27FC236}">
                <a16:creationId xmlns:a16="http://schemas.microsoft.com/office/drawing/2014/main" id="{183BCBCF-2E6C-4824-AB48-A78CDF6D5E78}"/>
              </a:ext>
            </a:extLst>
          </p:cNvPr>
          <p:cNvSpPr/>
          <p:nvPr/>
        </p:nvSpPr>
        <p:spPr>
          <a:xfrm rot="20334576">
            <a:off x="7566885" y="693058"/>
            <a:ext cx="945502" cy="426129"/>
          </a:xfrm>
          <a:prstGeom prst="rightArrow">
            <a:avLst/>
          </a:prstGeom>
          <a:solidFill>
            <a:schemeClr val="accent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23" name="Flecha: a la derecha 22">
            <a:extLst>
              <a:ext uri="{FF2B5EF4-FFF2-40B4-BE49-F238E27FC236}">
                <a16:creationId xmlns:a16="http://schemas.microsoft.com/office/drawing/2014/main" id="{7145422E-316E-46A2-9B5D-07354E09B439}"/>
              </a:ext>
            </a:extLst>
          </p:cNvPr>
          <p:cNvSpPr/>
          <p:nvPr/>
        </p:nvSpPr>
        <p:spPr>
          <a:xfrm>
            <a:off x="7601243" y="2683388"/>
            <a:ext cx="905933" cy="426129"/>
          </a:xfrm>
          <a:prstGeom prst="rightArrow">
            <a:avLst/>
          </a:prstGeom>
          <a:solidFill>
            <a:schemeClr val="accent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24" name="Flecha: a la derecha 23">
            <a:extLst>
              <a:ext uri="{FF2B5EF4-FFF2-40B4-BE49-F238E27FC236}">
                <a16:creationId xmlns:a16="http://schemas.microsoft.com/office/drawing/2014/main" id="{E3A0F4C1-1702-4DB8-BEAA-7F8D05206093}"/>
              </a:ext>
            </a:extLst>
          </p:cNvPr>
          <p:cNvSpPr/>
          <p:nvPr/>
        </p:nvSpPr>
        <p:spPr>
          <a:xfrm rot="2476284">
            <a:off x="7528456" y="4488487"/>
            <a:ext cx="1012874" cy="426129"/>
          </a:xfrm>
          <a:prstGeom prst="rightArrow">
            <a:avLst/>
          </a:prstGeom>
          <a:solidFill>
            <a:schemeClr val="accent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Tree>
    <p:extLst>
      <p:ext uri="{BB962C8B-B14F-4D97-AF65-F5344CB8AC3E}">
        <p14:creationId xmlns:p14="http://schemas.microsoft.com/office/powerpoint/2010/main" val="3852380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theme1.xml><?xml version="1.0" encoding="utf-8"?>
<a:theme xmlns:a="http://schemas.openxmlformats.org/drawingml/2006/main" name="Paquete">
  <a:themeElements>
    <a:clrScheme name="Paquete">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quet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quete">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TM10001115[[fn=Paquete]]</Template>
  <TotalTime>2037</TotalTime>
  <Words>1703</Words>
  <Application>Microsoft Office PowerPoint</Application>
  <PresentationFormat>Panorámica</PresentationFormat>
  <Paragraphs>109</Paragraphs>
  <Slides>19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19</vt:i4>
      </vt:variant>
    </vt:vector>
  </HeadingPairs>
  <TitlesOfParts>
    <vt:vector size="23" baseType="lpstr">
      <vt:lpstr>Arial</vt:lpstr>
      <vt:lpstr>Gill Sans MT</vt:lpstr>
      <vt:lpstr>Wingdings</vt:lpstr>
      <vt:lpstr>Paquete</vt:lpstr>
      <vt:lpstr> Habilidad: sintetizar  </vt:lpstr>
      <vt:lpstr>OBJETIVOS  DE LA CLASE</vt:lpstr>
      <vt:lpstr>¿Dudas o consultas respecto a los ejercicios desarrollados en forma remota?</vt:lpstr>
      <vt:lpstr> TEXTO  2 </vt:lpstr>
      <vt:lpstr>1. El tema del texto es:</vt:lpstr>
      <vt:lpstr>Recordemos la PROPUESTA DE RESOLUCIÓN. Habilidad “relacionar”</vt:lpstr>
      <vt:lpstr>Presentación de PowerPoint</vt:lpstr>
      <vt:lpstr>EJEMPLOS DE PREGUNTAS  QUE EVALÚAN la habilidad de sintetizar:</vt:lpstr>
      <vt:lpstr>PROPUESTA para resolver preguntas de síntesis</vt:lpstr>
      <vt:lpstr>Resolvamos algunos ejercicios que involucren sintetizar…</vt:lpstr>
      <vt:lpstr>Texto 1 </vt:lpstr>
      <vt:lpstr>El fragmento anterior constituye</vt:lpstr>
      <vt:lpstr>Texto 2</vt:lpstr>
      <vt:lpstr>El título más apropiado para el texto es:</vt:lpstr>
      <vt:lpstr>El objetivo fundamental del emisor en el texto anterior es:</vt:lpstr>
      <vt:lpstr>tEXTO 3</vt:lpstr>
      <vt:lpstr>El título más apropiado para el texto es:</vt:lpstr>
      <vt:lpstr>Próxima clase</vt:lpstr>
      <vt:lpstr>Fuentes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María Angélica Sanhueza Manzor</dc:creator>
  <cp:lastModifiedBy>María Angélica Sanhueza Manzor</cp:lastModifiedBy>
  <cp:revision>462</cp:revision>
  <cp:lastPrinted>2020-07-01T19:52:08Z</cp:lastPrinted>
  <dcterms:created xsi:type="dcterms:W3CDTF">2020-06-16T20:16:37Z</dcterms:created>
  <dcterms:modified xsi:type="dcterms:W3CDTF">2020-07-07T22:47:26Z</dcterms:modified>
</cp:coreProperties>
</file>