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305" r:id="rId4"/>
    <p:sldId id="298" r:id="rId5"/>
    <p:sldId id="299" r:id="rId6"/>
    <p:sldId id="300" r:id="rId7"/>
    <p:sldId id="301" r:id="rId8"/>
    <p:sldId id="302" r:id="rId9"/>
    <p:sldId id="309" r:id="rId10"/>
    <p:sldId id="310" r:id="rId11"/>
    <p:sldId id="311" r:id="rId12"/>
    <p:sldId id="312" r:id="rId13"/>
    <p:sldId id="303" r:id="rId14"/>
    <p:sldId id="304" r:id="rId15"/>
    <p:sldId id="306" r:id="rId16"/>
    <p:sldId id="307" r:id="rId17"/>
    <p:sldId id="308" r:id="rId18"/>
    <p:sldId id="297" r:id="rId19"/>
  </p:sldIdLst>
  <p:sldSz cx="12192000" cy="6858000"/>
  <p:notesSz cx="6888163" cy="100171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FEE"/>
    <a:srgbClr val="66FFFF"/>
    <a:srgbClr val="A6DFEA"/>
    <a:srgbClr val="FF00FF"/>
    <a:srgbClr val="00FF00"/>
    <a:srgbClr val="A3A3FB"/>
    <a:srgbClr val="99CCFF"/>
    <a:srgbClr val="FF99FF"/>
    <a:srgbClr val="D38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3A5180-364F-4291-AF99-B6F23F0C0A1C}" type="doc">
      <dgm:prSet loTypeId="urn:microsoft.com/office/officeart/2005/8/layout/cycle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L"/>
        </a:p>
      </dgm:t>
    </dgm:pt>
    <dgm:pt modelId="{79D3920A-5B2B-4E43-AA51-BEDD81E1E45C}">
      <dgm:prSet phldrT="[Texto]"/>
      <dgm:spPr/>
      <dgm:t>
        <a:bodyPr/>
        <a:lstStyle/>
        <a:p>
          <a:r>
            <a:rPr lang="es-CL" b="1" dirty="0"/>
            <a:t>Presenta tesis y argumentos</a:t>
          </a:r>
        </a:p>
      </dgm:t>
    </dgm:pt>
    <dgm:pt modelId="{2ABC99A2-61CA-4E1F-A358-850AAB2F9693}" type="parTrans" cxnId="{20DC4636-4E6B-4116-8533-A231B81C9390}">
      <dgm:prSet/>
      <dgm:spPr/>
      <dgm:t>
        <a:bodyPr/>
        <a:lstStyle/>
        <a:p>
          <a:endParaRPr lang="es-CL"/>
        </a:p>
      </dgm:t>
    </dgm:pt>
    <dgm:pt modelId="{FC23E2D0-C081-42E5-AC52-77A229CED9C4}" type="sibTrans" cxnId="{20DC4636-4E6B-4116-8533-A231B81C9390}">
      <dgm:prSet/>
      <dgm:spPr/>
      <dgm:t>
        <a:bodyPr/>
        <a:lstStyle/>
        <a:p>
          <a:endParaRPr lang="es-CL"/>
        </a:p>
      </dgm:t>
    </dgm:pt>
    <dgm:pt modelId="{9FBDAEA6-3610-478F-9E53-816277386FB3}">
      <dgm:prSet phldrT="[Texto]"/>
      <dgm:spPr/>
      <dgm:t>
        <a:bodyPr/>
        <a:lstStyle/>
        <a:p>
          <a:r>
            <a:rPr lang="es-CL" b="1" dirty="0"/>
            <a:t>Intencionalidad: influir en el receptor </a:t>
          </a:r>
        </a:p>
      </dgm:t>
    </dgm:pt>
    <dgm:pt modelId="{F30F9AF3-77A1-4AE2-BE4E-1C41E3263C34}" type="parTrans" cxnId="{C2762633-3AC6-4D74-A7D9-BFDEF21D98A2}">
      <dgm:prSet/>
      <dgm:spPr/>
      <dgm:t>
        <a:bodyPr/>
        <a:lstStyle/>
        <a:p>
          <a:endParaRPr lang="es-CL"/>
        </a:p>
      </dgm:t>
    </dgm:pt>
    <dgm:pt modelId="{AB94CE12-2B80-4009-8BA5-D00579B71D53}" type="sibTrans" cxnId="{C2762633-3AC6-4D74-A7D9-BFDEF21D98A2}">
      <dgm:prSet/>
      <dgm:spPr/>
      <dgm:t>
        <a:bodyPr/>
        <a:lstStyle/>
        <a:p>
          <a:endParaRPr lang="es-CL"/>
        </a:p>
      </dgm:t>
    </dgm:pt>
    <dgm:pt modelId="{060DF003-1B7C-4764-A049-144D8AD9DE6E}">
      <dgm:prSet phldrT="[Texto]"/>
      <dgm:spPr/>
      <dgm:t>
        <a:bodyPr/>
        <a:lstStyle/>
        <a:p>
          <a:r>
            <a:rPr lang="es-CL" b="1" dirty="0"/>
            <a:t>Emplea fórmulas para convencer o persuadir</a:t>
          </a:r>
        </a:p>
      </dgm:t>
    </dgm:pt>
    <dgm:pt modelId="{D8248346-1EF1-4DAD-B575-F730F63D4C42}" type="parTrans" cxnId="{DDA1AA8A-D102-4F4E-B78F-790176BAA12C}">
      <dgm:prSet/>
      <dgm:spPr/>
      <dgm:t>
        <a:bodyPr/>
        <a:lstStyle/>
        <a:p>
          <a:endParaRPr lang="es-CL"/>
        </a:p>
      </dgm:t>
    </dgm:pt>
    <dgm:pt modelId="{4A9DD717-2E36-48B8-9FB6-EF6BF233F174}" type="sibTrans" cxnId="{DDA1AA8A-D102-4F4E-B78F-790176BAA12C}">
      <dgm:prSet/>
      <dgm:spPr/>
      <dgm:t>
        <a:bodyPr/>
        <a:lstStyle/>
        <a:p>
          <a:endParaRPr lang="es-CL"/>
        </a:p>
      </dgm:t>
    </dgm:pt>
    <dgm:pt modelId="{AF80FE9C-5FA8-424C-BAD4-E0DC797C2D24}">
      <dgm:prSet phldrT="[Texto]" custT="1"/>
      <dgm:spPr/>
      <dgm:t>
        <a:bodyPr/>
        <a:lstStyle/>
        <a:p>
          <a:r>
            <a:rPr lang="es-CL" sz="1600" b="1" dirty="0"/>
            <a:t>El componente lógico – racional otorga rol protagónico al </a:t>
          </a:r>
          <a:r>
            <a:rPr lang="es-CL" sz="1600" b="1" dirty="0">
              <a:solidFill>
                <a:srgbClr val="FF0000"/>
              </a:solidFill>
            </a:rPr>
            <a:t>lenguaje verbal (oral o escrito).</a:t>
          </a:r>
        </a:p>
      </dgm:t>
    </dgm:pt>
    <dgm:pt modelId="{0D00DF33-1C0B-471F-9E4E-EABC76D1362C}" type="parTrans" cxnId="{C16E2755-1205-474B-B9F8-8F8B6F7E391F}">
      <dgm:prSet/>
      <dgm:spPr/>
      <dgm:t>
        <a:bodyPr/>
        <a:lstStyle/>
        <a:p>
          <a:endParaRPr lang="es-CL"/>
        </a:p>
      </dgm:t>
    </dgm:pt>
    <dgm:pt modelId="{38200996-E5C8-44D9-AF74-5CD5C3020C21}" type="sibTrans" cxnId="{C16E2755-1205-474B-B9F8-8F8B6F7E391F}">
      <dgm:prSet/>
      <dgm:spPr/>
      <dgm:t>
        <a:bodyPr/>
        <a:lstStyle/>
        <a:p>
          <a:endParaRPr lang="es-CL"/>
        </a:p>
      </dgm:t>
    </dgm:pt>
    <dgm:pt modelId="{F25453E8-734E-4A4E-9777-940942E33481}">
      <dgm:prSet phldrT="[Texto]" custT="1"/>
      <dgm:spPr/>
      <dgm:t>
        <a:bodyPr/>
        <a:lstStyle/>
        <a:p>
          <a:r>
            <a:rPr lang="es-CL" sz="1600" b="1" dirty="0"/>
            <a:t>En el componente retórico – afectivo cobra importancia lo </a:t>
          </a:r>
          <a:r>
            <a:rPr lang="es-CL" sz="1800" b="1" dirty="0">
              <a:solidFill>
                <a:srgbClr val="FF0000"/>
              </a:solidFill>
            </a:rPr>
            <a:t>no verbal </a:t>
          </a:r>
          <a:r>
            <a:rPr lang="es-CL" sz="1600" b="1" dirty="0"/>
            <a:t>(sean kinésicos, proxémicos o icónicos)</a:t>
          </a:r>
        </a:p>
      </dgm:t>
    </dgm:pt>
    <dgm:pt modelId="{A6915428-1752-4F80-ACA1-A26E92883134}" type="parTrans" cxnId="{F158753B-61E3-4D0B-AB62-5FA79DD3CC49}">
      <dgm:prSet/>
      <dgm:spPr/>
      <dgm:t>
        <a:bodyPr/>
        <a:lstStyle/>
        <a:p>
          <a:endParaRPr lang="es-CL"/>
        </a:p>
      </dgm:t>
    </dgm:pt>
    <dgm:pt modelId="{3ADED7CB-E6C8-4350-93CE-EE8F276EF0A6}" type="sibTrans" cxnId="{F158753B-61E3-4D0B-AB62-5FA79DD3CC49}">
      <dgm:prSet/>
      <dgm:spPr/>
      <dgm:t>
        <a:bodyPr/>
        <a:lstStyle/>
        <a:p>
          <a:endParaRPr lang="es-CL"/>
        </a:p>
      </dgm:t>
    </dgm:pt>
    <dgm:pt modelId="{7C27DF66-4A87-4C14-907F-533E0FBF2557}" type="pres">
      <dgm:prSet presAssocID="{783A5180-364F-4291-AF99-B6F23F0C0A1C}" presName="cycle" presStyleCnt="0">
        <dgm:presLayoutVars>
          <dgm:dir/>
          <dgm:resizeHandles val="exact"/>
        </dgm:presLayoutVars>
      </dgm:prSet>
      <dgm:spPr/>
    </dgm:pt>
    <dgm:pt modelId="{D6488847-BADC-4E7D-BF0F-EC3860A7871F}" type="pres">
      <dgm:prSet presAssocID="{79D3920A-5B2B-4E43-AA51-BEDD81E1E45C}" presName="node" presStyleLbl="node1" presStyleIdx="0" presStyleCnt="5" custScaleX="131145" custRadScaleRad="100517" custRadScaleInc="-21121">
        <dgm:presLayoutVars>
          <dgm:bulletEnabled val="1"/>
        </dgm:presLayoutVars>
      </dgm:prSet>
      <dgm:spPr/>
    </dgm:pt>
    <dgm:pt modelId="{BE27685C-783C-436E-97A4-BF0652E07AE5}" type="pres">
      <dgm:prSet presAssocID="{79D3920A-5B2B-4E43-AA51-BEDD81E1E45C}" presName="spNode" presStyleCnt="0"/>
      <dgm:spPr/>
    </dgm:pt>
    <dgm:pt modelId="{878E62AE-89D1-4288-A8CD-D380821D996D}" type="pres">
      <dgm:prSet presAssocID="{FC23E2D0-C081-42E5-AC52-77A229CED9C4}" presName="sibTrans" presStyleLbl="sibTrans1D1" presStyleIdx="0" presStyleCnt="5"/>
      <dgm:spPr/>
    </dgm:pt>
    <dgm:pt modelId="{C82D10DA-7AC3-4A3B-B0AA-3E4E036CC261}" type="pres">
      <dgm:prSet presAssocID="{9FBDAEA6-3610-478F-9E53-816277386FB3}" presName="node" presStyleLbl="node1" presStyleIdx="1" presStyleCnt="5" custScaleX="130219">
        <dgm:presLayoutVars>
          <dgm:bulletEnabled val="1"/>
        </dgm:presLayoutVars>
      </dgm:prSet>
      <dgm:spPr/>
    </dgm:pt>
    <dgm:pt modelId="{6510BE08-DFCE-4751-818B-CEC4F8E7400A}" type="pres">
      <dgm:prSet presAssocID="{9FBDAEA6-3610-478F-9E53-816277386FB3}" presName="spNode" presStyleCnt="0"/>
      <dgm:spPr/>
    </dgm:pt>
    <dgm:pt modelId="{5810709C-C31D-443B-B54F-305F7D76DC9D}" type="pres">
      <dgm:prSet presAssocID="{AB94CE12-2B80-4009-8BA5-D00579B71D53}" presName="sibTrans" presStyleLbl="sibTrans1D1" presStyleIdx="1" presStyleCnt="5"/>
      <dgm:spPr/>
    </dgm:pt>
    <dgm:pt modelId="{72F0805F-5028-4956-92D5-61ED5B7BE2EC}" type="pres">
      <dgm:prSet presAssocID="{060DF003-1B7C-4764-A049-144D8AD9DE6E}" presName="node" presStyleLbl="node1" presStyleIdx="2" presStyleCnt="5" custScaleX="132080">
        <dgm:presLayoutVars>
          <dgm:bulletEnabled val="1"/>
        </dgm:presLayoutVars>
      </dgm:prSet>
      <dgm:spPr/>
    </dgm:pt>
    <dgm:pt modelId="{3E98A844-4151-44AE-8A00-749CC286AB6B}" type="pres">
      <dgm:prSet presAssocID="{060DF003-1B7C-4764-A049-144D8AD9DE6E}" presName="spNode" presStyleCnt="0"/>
      <dgm:spPr/>
    </dgm:pt>
    <dgm:pt modelId="{658E5631-092E-4A3A-B1A9-6F73C0AFDB03}" type="pres">
      <dgm:prSet presAssocID="{4A9DD717-2E36-48B8-9FB6-EF6BF233F174}" presName="sibTrans" presStyleLbl="sibTrans1D1" presStyleIdx="2" presStyleCnt="5"/>
      <dgm:spPr/>
    </dgm:pt>
    <dgm:pt modelId="{D1E13E95-1C27-4374-A66C-02D45D0E2D61}" type="pres">
      <dgm:prSet presAssocID="{AF80FE9C-5FA8-424C-BAD4-E0DC797C2D24}" presName="node" presStyleLbl="node1" presStyleIdx="3" presStyleCnt="5" custScaleX="147789">
        <dgm:presLayoutVars>
          <dgm:bulletEnabled val="1"/>
        </dgm:presLayoutVars>
      </dgm:prSet>
      <dgm:spPr/>
    </dgm:pt>
    <dgm:pt modelId="{7F5D6BDD-B8B0-4B3A-87C4-D7E778280719}" type="pres">
      <dgm:prSet presAssocID="{AF80FE9C-5FA8-424C-BAD4-E0DC797C2D24}" presName="spNode" presStyleCnt="0"/>
      <dgm:spPr/>
    </dgm:pt>
    <dgm:pt modelId="{0BAAA061-B99B-44BC-9C6A-837C776F9660}" type="pres">
      <dgm:prSet presAssocID="{38200996-E5C8-44D9-AF74-5CD5C3020C21}" presName="sibTrans" presStyleLbl="sibTrans1D1" presStyleIdx="3" presStyleCnt="5"/>
      <dgm:spPr/>
    </dgm:pt>
    <dgm:pt modelId="{8A8790D9-E90C-41E4-AC7F-E0763354A8D0}" type="pres">
      <dgm:prSet presAssocID="{F25453E8-734E-4A4E-9777-940942E33481}" presName="node" presStyleLbl="node1" presStyleIdx="4" presStyleCnt="5" custScaleX="143451">
        <dgm:presLayoutVars>
          <dgm:bulletEnabled val="1"/>
        </dgm:presLayoutVars>
      </dgm:prSet>
      <dgm:spPr/>
    </dgm:pt>
    <dgm:pt modelId="{98A7E480-8D5A-4D07-B9C4-E6B04ED27108}" type="pres">
      <dgm:prSet presAssocID="{F25453E8-734E-4A4E-9777-940942E33481}" presName="spNode" presStyleCnt="0"/>
      <dgm:spPr/>
    </dgm:pt>
    <dgm:pt modelId="{74C9A380-BC42-47BF-9B6E-077B9C5BF751}" type="pres">
      <dgm:prSet presAssocID="{3ADED7CB-E6C8-4350-93CE-EE8F276EF0A6}" presName="sibTrans" presStyleLbl="sibTrans1D1" presStyleIdx="4" presStyleCnt="5"/>
      <dgm:spPr/>
    </dgm:pt>
  </dgm:ptLst>
  <dgm:cxnLst>
    <dgm:cxn modelId="{2B662109-4616-459F-B332-39E3761B30AA}" type="presOf" srcId="{3ADED7CB-E6C8-4350-93CE-EE8F276EF0A6}" destId="{74C9A380-BC42-47BF-9B6E-077B9C5BF751}" srcOrd="0" destOrd="0" presId="urn:microsoft.com/office/officeart/2005/8/layout/cycle6"/>
    <dgm:cxn modelId="{C2762633-3AC6-4D74-A7D9-BFDEF21D98A2}" srcId="{783A5180-364F-4291-AF99-B6F23F0C0A1C}" destId="{9FBDAEA6-3610-478F-9E53-816277386FB3}" srcOrd="1" destOrd="0" parTransId="{F30F9AF3-77A1-4AE2-BE4E-1C41E3263C34}" sibTransId="{AB94CE12-2B80-4009-8BA5-D00579B71D53}"/>
    <dgm:cxn modelId="{570E2A34-01A1-4DE0-AB10-75B773648408}" type="presOf" srcId="{9FBDAEA6-3610-478F-9E53-816277386FB3}" destId="{C82D10DA-7AC3-4A3B-B0AA-3E4E036CC261}" srcOrd="0" destOrd="0" presId="urn:microsoft.com/office/officeart/2005/8/layout/cycle6"/>
    <dgm:cxn modelId="{20DC4636-4E6B-4116-8533-A231B81C9390}" srcId="{783A5180-364F-4291-AF99-B6F23F0C0A1C}" destId="{79D3920A-5B2B-4E43-AA51-BEDD81E1E45C}" srcOrd="0" destOrd="0" parTransId="{2ABC99A2-61CA-4E1F-A358-850AAB2F9693}" sibTransId="{FC23E2D0-C081-42E5-AC52-77A229CED9C4}"/>
    <dgm:cxn modelId="{F158753B-61E3-4D0B-AB62-5FA79DD3CC49}" srcId="{783A5180-364F-4291-AF99-B6F23F0C0A1C}" destId="{F25453E8-734E-4A4E-9777-940942E33481}" srcOrd="4" destOrd="0" parTransId="{A6915428-1752-4F80-ACA1-A26E92883134}" sibTransId="{3ADED7CB-E6C8-4350-93CE-EE8F276EF0A6}"/>
    <dgm:cxn modelId="{FB17125D-54BC-4968-83DD-E6AD944B4ADC}" type="presOf" srcId="{783A5180-364F-4291-AF99-B6F23F0C0A1C}" destId="{7C27DF66-4A87-4C14-907F-533E0FBF2557}" srcOrd="0" destOrd="0" presId="urn:microsoft.com/office/officeart/2005/8/layout/cycle6"/>
    <dgm:cxn modelId="{C16E2755-1205-474B-B9F8-8F8B6F7E391F}" srcId="{783A5180-364F-4291-AF99-B6F23F0C0A1C}" destId="{AF80FE9C-5FA8-424C-BAD4-E0DC797C2D24}" srcOrd="3" destOrd="0" parTransId="{0D00DF33-1C0B-471F-9E4E-EABC76D1362C}" sibTransId="{38200996-E5C8-44D9-AF74-5CD5C3020C21}"/>
    <dgm:cxn modelId="{DDA1AA8A-D102-4F4E-B78F-790176BAA12C}" srcId="{783A5180-364F-4291-AF99-B6F23F0C0A1C}" destId="{060DF003-1B7C-4764-A049-144D8AD9DE6E}" srcOrd="2" destOrd="0" parTransId="{D8248346-1EF1-4DAD-B575-F730F63D4C42}" sibTransId="{4A9DD717-2E36-48B8-9FB6-EF6BF233F174}"/>
    <dgm:cxn modelId="{F487EF9E-C187-490E-8E9B-BDF6F6874AD2}" type="presOf" srcId="{4A9DD717-2E36-48B8-9FB6-EF6BF233F174}" destId="{658E5631-092E-4A3A-B1A9-6F73C0AFDB03}" srcOrd="0" destOrd="0" presId="urn:microsoft.com/office/officeart/2005/8/layout/cycle6"/>
    <dgm:cxn modelId="{336ECBA7-F955-4A4B-92B4-8467D7D76DED}" type="presOf" srcId="{79D3920A-5B2B-4E43-AA51-BEDD81E1E45C}" destId="{D6488847-BADC-4E7D-BF0F-EC3860A7871F}" srcOrd="0" destOrd="0" presId="urn:microsoft.com/office/officeart/2005/8/layout/cycle6"/>
    <dgm:cxn modelId="{3E8164B2-F74F-487A-A4DE-95A0A30566AC}" type="presOf" srcId="{AB94CE12-2B80-4009-8BA5-D00579B71D53}" destId="{5810709C-C31D-443B-B54F-305F7D76DC9D}" srcOrd="0" destOrd="0" presId="urn:microsoft.com/office/officeart/2005/8/layout/cycle6"/>
    <dgm:cxn modelId="{792742B7-2E3F-42CD-A0D2-2E53A0920F1B}" type="presOf" srcId="{060DF003-1B7C-4764-A049-144D8AD9DE6E}" destId="{72F0805F-5028-4956-92D5-61ED5B7BE2EC}" srcOrd="0" destOrd="0" presId="urn:microsoft.com/office/officeart/2005/8/layout/cycle6"/>
    <dgm:cxn modelId="{73608BBD-5206-4DEA-A2A1-C6D903BBFE5F}" type="presOf" srcId="{FC23E2D0-C081-42E5-AC52-77A229CED9C4}" destId="{878E62AE-89D1-4288-A8CD-D380821D996D}" srcOrd="0" destOrd="0" presId="urn:microsoft.com/office/officeart/2005/8/layout/cycle6"/>
    <dgm:cxn modelId="{724EB9E5-077D-4BAC-AA8F-6C8F6A8CE20C}" type="presOf" srcId="{38200996-E5C8-44D9-AF74-5CD5C3020C21}" destId="{0BAAA061-B99B-44BC-9C6A-837C776F9660}" srcOrd="0" destOrd="0" presId="urn:microsoft.com/office/officeart/2005/8/layout/cycle6"/>
    <dgm:cxn modelId="{A802ECFB-70AA-402E-8EFD-5EC3153EFCA5}" type="presOf" srcId="{AF80FE9C-5FA8-424C-BAD4-E0DC797C2D24}" destId="{D1E13E95-1C27-4374-A66C-02D45D0E2D61}" srcOrd="0" destOrd="0" presId="urn:microsoft.com/office/officeart/2005/8/layout/cycle6"/>
    <dgm:cxn modelId="{88DD96FF-2E9E-410C-AD95-44C1F92C1B9B}" type="presOf" srcId="{F25453E8-734E-4A4E-9777-940942E33481}" destId="{8A8790D9-E90C-41E4-AC7F-E0763354A8D0}" srcOrd="0" destOrd="0" presId="urn:microsoft.com/office/officeart/2005/8/layout/cycle6"/>
    <dgm:cxn modelId="{33896A92-DAB0-4715-9957-154BB954A9D5}" type="presParOf" srcId="{7C27DF66-4A87-4C14-907F-533E0FBF2557}" destId="{D6488847-BADC-4E7D-BF0F-EC3860A7871F}" srcOrd="0" destOrd="0" presId="urn:microsoft.com/office/officeart/2005/8/layout/cycle6"/>
    <dgm:cxn modelId="{D8FD2E80-3E06-4203-B175-4BE3EE2C16AA}" type="presParOf" srcId="{7C27DF66-4A87-4C14-907F-533E0FBF2557}" destId="{BE27685C-783C-436E-97A4-BF0652E07AE5}" srcOrd="1" destOrd="0" presId="urn:microsoft.com/office/officeart/2005/8/layout/cycle6"/>
    <dgm:cxn modelId="{51629F90-EBE2-4FF5-B0D5-2F1D9F353273}" type="presParOf" srcId="{7C27DF66-4A87-4C14-907F-533E0FBF2557}" destId="{878E62AE-89D1-4288-A8CD-D380821D996D}" srcOrd="2" destOrd="0" presId="urn:microsoft.com/office/officeart/2005/8/layout/cycle6"/>
    <dgm:cxn modelId="{F634175A-2242-4ABE-973B-D5D95AE3F088}" type="presParOf" srcId="{7C27DF66-4A87-4C14-907F-533E0FBF2557}" destId="{C82D10DA-7AC3-4A3B-B0AA-3E4E036CC261}" srcOrd="3" destOrd="0" presId="urn:microsoft.com/office/officeart/2005/8/layout/cycle6"/>
    <dgm:cxn modelId="{68F157E0-674E-40D8-BDBB-D3E11A7EC89E}" type="presParOf" srcId="{7C27DF66-4A87-4C14-907F-533E0FBF2557}" destId="{6510BE08-DFCE-4751-818B-CEC4F8E7400A}" srcOrd="4" destOrd="0" presId="urn:microsoft.com/office/officeart/2005/8/layout/cycle6"/>
    <dgm:cxn modelId="{424A370C-8460-40BF-8793-E1650741963B}" type="presParOf" srcId="{7C27DF66-4A87-4C14-907F-533E0FBF2557}" destId="{5810709C-C31D-443B-B54F-305F7D76DC9D}" srcOrd="5" destOrd="0" presId="urn:microsoft.com/office/officeart/2005/8/layout/cycle6"/>
    <dgm:cxn modelId="{139D82A0-EF5E-4F5F-B4CB-CDCA73586DFD}" type="presParOf" srcId="{7C27DF66-4A87-4C14-907F-533E0FBF2557}" destId="{72F0805F-5028-4956-92D5-61ED5B7BE2EC}" srcOrd="6" destOrd="0" presId="urn:microsoft.com/office/officeart/2005/8/layout/cycle6"/>
    <dgm:cxn modelId="{7E7835B0-D7CC-4B67-B3B0-F6D840FDF7D4}" type="presParOf" srcId="{7C27DF66-4A87-4C14-907F-533E0FBF2557}" destId="{3E98A844-4151-44AE-8A00-749CC286AB6B}" srcOrd="7" destOrd="0" presId="urn:microsoft.com/office/officeart/2005/8/layout/cycle6"/>
    <dgm:cxn modelId="{9D210FFD-5F89-4366-8067-0B1C486CE47C}" type="presParOf" srcId="{7C27DF66-4A87-4C14-907F-533E0FBF2557}" destId="{658E5631-092E-4A3A-B1A9-6F73C0AFDB03}" srcOrd="8" destOrd="0" presId="urn:microsoft.com/office/officeart/2005/8/layout/cycle6"/>
    <dgm:cxn modelId="{BD86B027-716C-41A4-830F-44D29B61141F}" type="presParOf" srcId="{7C27DF66-4A87-4C14-907F-533E0FBF2557}" destId="{D1E13E95-1C27-4374-A66C-02D45D0E2D61}" srcOrd="9" destOrd="0" presId="urn:microsoft.com/office/officeart/2005/8/layout/cycle6"/>
    <dgm:cxn modelId="{A8671CA1-FBF0-4A37-A2FA-8240DB687E30}" type="presParOf" srcId="{7C27DF66-4A87-4C14-907F-533E0FBF2557}" destId="{7F5D6BDD-B8B0-4B3A-87C4-D7E778280719}" srcOrd="10" destOrd="0" presId="urn:microsoft.com/office/officeart/2005/8/layout/cycle6"/>
    <dgm:cxn modelId="{7054FB98-9508-4D39-950E-9C7899FFA49E}" type="presParOf" srcId="{7C27DF66-4A87-4C14-907F-533E0FBF2557}" destId="{0BAAA061-B99B-44BC-9C6A-837C776F9660}" srcOrd="11" destOrd="0" presId="urn:microsoft.com/office/officeart/2005/8/layout/cycle6"/>
    <dgm:cxn modelId="{6F20235F-1FA7-4BB0-85CF-1B11488B1D7A}" type="presParOf" srcId="{7C27DF66-4A87-4C14-907F-533E0FBF2557}" destId="{8A8790D9-E90C-41E4-AC7F-E0763354A8D0}" srcOrd="12" destOrd="0" presId="urn:microsoft.com/office/officeart/2005/8/layout/cycle6"/>
    <dgm:cxn modelId="{CE1B7107-0200-4626-BEB3-8804B7FC76D5}" type="presParOf" srcId="{7C27DF66-4A87-4C14-907F-533E0FBF2557}" destId="{98A7E480-8D5A-4D07-B9C4-E6B04ED27108}" srcOrd="13" destOrd="0" presId="urn:microsoft.com/office/officeart/2005/8/layout/cycle6"/>
    <dgm:cxn modelId="{76DD2256-88B6-4331-B2AF-BBC55AA67429}" type="presParOf" srcId="{7C27DF66-4A87-4C14-907F-533E0FBF2557}" destId="{74C9A380-BC42-47BF-9B6E-077B9C5BF75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9F96A-1158-437C-AAD7-42101BABD76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L"/>
        </a:p>
      </dgm:t>
    </dgm:pt>
    <dgm:pt modelId="{604AE761-B6D7-43E9-95B6-D8B045180DA2}">
      <dgm:prSet phldrT="[Texto]"/>
      <dgm:spPr/>
      <dgm:t>
        <a:bodyPr/>
        <a:lstStyle/>
        <a:p>
          <a:r>
            <a:rPr lang="es-CL" b="1" dirty="0">
              <a:solidFill>
                <a:srgbClr val="7030A0"/>
              </a:solidFill>
            </a:rPr>
            <a:t>Divulgativa</a:t>
          </a:r>
        </a:p>
      </dgm:t>
    </dgm:pt>
    <dgm:pt modelId="{207E8D7C-DA5E-4082-B24B-523F03F77EFB}" type="parTrans" cxnId="{6881888C-74C2-4590-B64B-C14A08556C1F}">
      <dgm:prSet/>
      <dgm:spPr/>
      <dgm:t>
        <a:bodyPr/>
        <a:lstStyle/>
        <a:p>
          <a:endParaRPr lang="es-CL"/>
        </a:p>
      </dgm:t>
    </dgm:pt>
    <dgm:pt modelId="{5F6AFD19-3101-458F-8CE7-1E5D22808CFF}" type="sibTrans" cxnId="{6881888C-74C2-4590-B64B-C14A08556C1F}">
      <dgm:prSet/>
      <dgm:spPr/>
      <dgm:t>
        <a:bodyPr/>
        <a:lstStyle/>
        <a:p>
          <a:endParaRPr lang="es-CL"/>
        </a:p>
      </dgm:t>
    </dgm:pt>
    <dgm:pt modelId="{5E4AB43A-9ED3-4AC6-A97E-1495DAFB16BB}">
      <dgm:prSet phldrT="[Texto]"/>
      <dgm:spPr/>
      <dgm:t>
        <a:bodyPr/>
        <a:lstStyle/>
        <a:p>
          <a:r>
            <a:rPr lang="es-CL" b="1" dirty="0"/>
            <a:t>Exige conocimientos generales básicos.</a:t>
          </a:r>
        </a:p>
      </dgm:t>
    </dgm:pt>
    <dgm:pt modelId="{8CD06A2C-084F-4E72-AF87-4D00359D2057}" type="parTrans" cxnId="{246A27F4-3941-47FB-BBF5-F7648946CAB5}">
      <dgm:prSet/>
      <dgm:spPr/>
      <dgm:t>
        <a:bodyPr/>
        <a:lstStyle/>
        <a:p>
          <a:endParaRPr lang="es-CL"/>
        </a:p>
      </dgm:t>
    </dgm:pt>
    <dgm:pt modelId="{22BD6050-007B-4048-B141-C9CB3BF6459B}" type="sibTrans" cxnId="{246A27F4-3941-47FB-BBF5-F7648946CAB5}">
      <dgm:prSet/>
      <dgm:spPr/>
      <dgm:t>
        <a:bodyPr/>
        <a:lstStyle/>
        <a:p>
          <a:endParaRPr lang="es-CL"/>
        </a:p>
      </dgm:t>
    </dgm:pt>
    <dgm:pt modelId="{4C4BC944-511E-4570-BEDC-64F0F79CDF5A}">
      <dgm:prSet phldrT="[Texto]"/>
      <dgm:spPr/>
      <dgm:t>
        <a:bodyPr/>
        <a:lstStyle/>
        <a:p>
          <a:r>
            <a:rPr lang="es-CL" b="1" dirty="0"/>
            <a:t>Ej.: editoriales, documentales, columnas periodísticas, etc.</a:t>
          </a:r>
        </a:p>
      </dgm:t>
    </dgm:pt>
    <dgm:pt modelId="{C53376B2-C021-45F0-BE49-312ABF1AF00B}" type="parTrans" cxnId="{0FC14C04-914A-4FCE-BBA1-A8D41EC956CE}">
      <dgm:prSet/>
      <dgm:spPr/>
      <dgm:t>
        <a:bodyPr/>
        <a:lstStyle/>
        <a:p>
          <a:endParaRPr lang="es-CL"/>
        </a:p>
      </dgm:t>
    </dgm:pt>
    <dgm:pt modelId="{E015709B-A0E1-4DB0-93AF-1877BEC8F22C}" type="sibTrans" cxnId="{0FC14C04-914A-4FCE-BBA1-A8D41EC956CE}">
      <dgm:prSet/>
      <dgm:spPr/>
      <dgm:t>
        <a:bodyPr/>
        <a:lstStyle/>
        <a:p>
          <a:endParaRPr lang="es-CL"/>
        </a:p>
      </dgm:t>
    </dgm:pt>
    <dgm:pt modelId="{D90DDE3C-8769-4E64-832D-833346D34765}">
      <dgm:prSet phldrT="[Texto]"/>
      <dgm:spPr/>
      <dgm:t>
        <a:bodyPr/>
        <a:lstStyle/>
        <a:p>
          <a:r>
            <a:rPr lang="es-CL" b="1" dirty="0">
              <a:solidFill>
                <a:srgbClr val="7030A0"/>
              </a:solidFill>
            </a:rPr>
            <a:t>Especializada</a:t>
          </a:r>
        </a:p>
      </dgm:t>
    </dgm:pt>
    <dgm:pt modelId="{A4376E36-5061-4FA9-90B1-98E3C8E68012}" type="parTrans" cxnId="{56163768-6C5E-4A52-A27D-3CB4AC075BD2}">
      <dgm:prSet/>
      <dgm:spPr/>
      <dgm:t>
        <a:bodyPr/>
        <a:lstStyle/>
        <a:p>
          <a:endParaRPr lang="es-CL"/>
        </a:p>
      </dgm:t>
    </dgm:pt>
    <dgm:pt modelId="{E8FF6FB3-99B2-45F1-ACA3-5679539BE7A1}" type="sibTrans" cxnId="{56163768-6C5E-4A52-A27D-3CB4AC075BD2}">
      <dgm:prSet/>
      <dgm:spPr/>
      <dgm:t>
        <a:bodyPr/>
        <a:lstStyle/>
        <a:p>
          <a:endParaRPr lang="es-CL"/>
        </a:p>
      </dgm:t>
    </dgm:pt>
    <dgm:pt modelId="{C9D56083-FCFA-42B9-8A31-2BF6FA3B2881}">
      <dgm:prSet phldrT="[Texto]"/>
      <dgm:spPr/>
      <dgm:t>
        <a:bodyPr/>
        <a:lstStyle/>
        <a:p>
          <a:r>
            <a:rPr lang="es-CL" b="1" dirty="0"/>
            <a:t>Exige conocimientos específicos.</a:t>
          </a:r>
        </a:p>
      </dgm:t>
    </dgm:pt>
    <dgm:pt modelId="{FF754868-AB36-4C0D-8F77-2B0959DACCA3}" type="parTrans" cxnId="{BC68C63B-788D-4194-8AF5-E80247D87DA9}">
      <dgm:prSet/>
      <dgm:spPr/>
      <dgm:t>
        <a:bodyPr/>
        <a:lstStyle/>
        <a:p>
          <a:endParaRPr lang="es-CL"/>
        </a:p>
      </dgm:t>
    </dgm:pt>
    <dgm:pt modelId="{4BC625A2-0B03-43BE-B01E-56D295B10F5F}" type="sibTrans" cxnId="{BC68C63B-788D-4194-8AF5-E80247D87DA9}">
      <dgm:prSet/>
      <dgm:spPr/>
      <dgm:t>
        <a:bodyPr/>
        <a:lstStyle/>
        <a:p>
          <a:endParaRPr lang="es-CL"/>
        </a:p>
      </dgm:t>
    </dgm:pt>
    <dgm:pt modelId="{2909A2B1-C62F-47B8-B43A-CC8331D52D07}">
      <dgm:prSet phldrT="[Texto]"/>
      <dgm:spPr/>
      <dgm:t>
        <a:bodyPr/>
        <a:lstStyle/>
        <a:p>
          <a:r>
            <a:rPr lang="es-CL" b="1" dirty="0"/>
            <a:t>Ej.: Discurso forense, discurso jurídico, etc.</a:t>
          </a:r>
        </a:p>
      </dgm:t>
    </dgm:pt>
    <dgm:pt modelId="{12CED8D7-017D-41D4-B744-DE548E5A0B85}" type="parTrans" cxnId="{2A84B4FF-6FA7-4C71-A638-664789A4E129}">
      <dgm:prSet/>
      <dgm:spPr/>
      <dgm:t>
        <a:bodyPr/>
        <a:lstStyle/>
        <a:p>
          <a:endParaRPr lang="es-CL"/>
        </a:p>
      </dgm:t>
    </dgm:pt>
    <dgm:pt modelId="{DB14397C-4D99-4B59-9609-0E1DBAC48560}" type="sibTrans" cxnId="{2A84B4FF-6FA7-4C71-A638-664789A4E129}">
      <dgm:prSet/>
      <dgm:spPr/>
      <dgm:t>
        <a:bodyPr/>
        <a:lstStyle/>
        <a:p>
          <a:endParaRPr lang="es-CL"/>
        </a:p>
      </dgm:t>
    </dgm:pt>
    <dgm:pt modelId="{027549D2-23DD-4CB9-9679-040695EA4084}" type="pres">
      <dgm:prSet presAssocID="{D1A9F96A-1158-437C-AAD7-42101BABD7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1976DE-A100-421A-9EE8-117F224A5CA7}" type="pres">
      <dgm:prSet presAssocID="{604AE761-B6D7-43E9-95B6-D8B045180DA2}" presName="root" presStyleCnt="0"/>
      <dgm:spPr/>
    </dgm:pt>
    <dgm:pt modelId="{E76A0340-7192-4A52-BDF3-6350097021E2}" type="pres">
      <dgm:prSet presAssocID="{604AE761-B6D7-43E9-95B6-D8B045180DA2}" presName="rootComposite" presStyleCnt="0"/>
      <dgm:spPr/>
    </dgm:pt>
    <dgm:pt modelId="{51C79CAC-307E-4B6C-BE7D-BA9C998090BA}" type="pres">
      <dgm:prSet presAssocID="{604AE761-B6D7-43E9-95B6-D8B045180DA2}" presName="rootText" presStyleLbl="node1" presStyleIdx="0" presStyleCnt="2"/>
      <dgm:spPr/>
    </dgm:pt>
    <dgm:pt modelId="{2F7143BE-B255-4DCE-AB0A-AA7373A802C0}" type="pres">
      <dgm:prSet presAssocID="{604AE761-B6D7-43E9-95B6-D8B045180DA2}" presName="rootConnector" presStyleLbl="node1" presStyleIdx="0" presStyleCnt="2"/>
      <dgm:spPr/>
    </dgm:pt>
    <dgm:pt modelId="{C737B3CF-D62D-40EB-A4EB-FB48B847368B}" type="pres">
      <dgm:prSet presAssocID="{604AE761-B6D7-43E9-95B6-D8B045180DA2}" presName="childShape" presStyleCnt="0"/>
      <dgm:spPr/>
    </dgm:pt>
    <dgm:pt modelId="{B735317C-C43A-401F-B3E9-55748D672B8E}" type="pres">
      <dgm:prSet presAssocID="{8CD06A2C-084F-4E72-AF87-4D00359D2057}" presName="Name13" presStyleLbl="parChTrans1D2" presStyleIdx="0" presStyleCnt="4"/>
      <dgm:spPr/>
    </dgm:pt>
    <dgm:pt modelId="{B75EE006-73E5-46F4-8B18-D754973236C6}" type="pres">
      <dgm:prSet presAssocID="{5E4AB43A-9ED3-4AC6-A97E-1495DAFB16BB}" presName="childText" presStyleLbl="bgAcc1" presStyleIdx="0" presStyleCnt="4">
        <dgm:presLayoutVars>
          <dgm:bulletEnabled val="1"/>
        </dgm:presLayoutVars>
      </dgm:prSet>
      <dgm:spPr/>
    </dgm:pt>
    <dgm:pt modelId="{1AC96910-9B55-4BA3-A09A-B5905FF20A4E}" type="pres">
      <dgm:prSet presAssocID="{C53376B2-C021-45F0-BE49-312ABF1AF00B}" presName="Name13" presStyleLbl="parChTrans1D2" presStyleIdx="1" presStyleCnt="4"/>
      <dgm:spPr/>
    </dgm:pt>
    <dgm:pt modelId="{8B7FDC2E-7769-484C-9EAD-020BB7B3C5FE}" type="pres">
      <dgm:prSet presAssocID="{4C4BC944-511E-4570-BEDC-64F0F79CDF5A}" presName="childText" presStyleLbl="bgAcc1" presStyleIdx="1" presStyleCnt="4">
        <dgm:presLayoutVars>
          <dgm:bulletEnabled val="1"/>
        </dgm:presLayoutVars>
      </dgm:prSet>
      <dgm:spPr/>
    </dgm:pt>
    <dgm:pt modelId="{8F85547A-7288-499E-81A5-DD6002781D84}" type="pres">
      <dgm:prSet presAssocID="{D90DDE3C-8769-4E64-832D-833346D34765}" presName="root" presStyleCnt="0"/>
      <dgm:spPr/>
    </dgm:pt>
    <dgm:pt modelId="{746E8863-881A-4702-85C0-011E82068BC4}" type="pres">
      <dgm:prSet presAssocID="{D90DDE3C-8769-4E64-832D-833346D34765}" presName="rootComposite" presStyleCnt="0"/>
      <dgm:spPr/>
    </dgm:pt>
    <dgm:pt modelId="{6ED15839-BE0B-4178-A3A8-991B47D7EC72}" type="pres">
      <dgm:prSet presAssocID="{D90DDE3C-8769-4E64-832D-833346D34765}" presName="rootText" presStyleLbl="node1" presStyleIdx="1" presStyleCnt="2"/>
      <dgm:spPr/>
    </dgm:pt>
    <dgm:pt modelId="{C287D950-5DB8-45D8-AA37-8714F2FBEADE}" type="pres">
      <dgm:prSet presAssocID="{D90DDE3C-8769-4E64-832D-833346D34765}" presName="rootConnector" presStyleLbl="node1" presStyleIdx="1" presStyleCnt="2"/>
      <dgm:spPr/>
    </dgm:pt>
    <dgm:pt modelId="{13DE1577-8C9F-4B36-BE56-1BFB04FF17B3}" type="pres">
      <dgm:prSet presAssocID="{D90DDE3C-8769-4E64-832D-833346D34765}" presName="childShape" presStyleCnt="0"/>
      <dgm:spPr/>
    </dgm:pt>
    <dgm:pt modelId="{64D807DF-F29A-48AE-99E7-75900E9EEE93}" type="pres">
      <dgm:prSet presAssocID="{FF754868-AB36-4C0D-8F77-2B0959DACCA3}" presName="Name13" presStyleLbl="parChTrans1D2" presStyleIdx="2" presStyleCnt="4"/>
      <dgm:spPr/>
    </dgm:pt>
    <dgm:pt modelId="{351B5D7B-C23F-4AD2-813E-79F58F286A3A}" type="pres">
      <dgm:prSet presAssocID="{C9D56083-FCFA-42B9-8A31-2BF6FA3B2881}" presName="childText" presStyleLbl="bgAcc1" presStyleIdx="2" presStyleCnt="4">
        <dgm:presLayoutVars>
          <dgm:bulletEnabled val="1"/>
        </dgm:presLayoutVars>
      </dgm:prSet>
      <dgm:spPr/>
    </dgm:pt>
    <dgm:pt modelId="{DB6D1829-9479-4636-9C39-B57E344AE303}" type="pres">
      <dgm:prSet presAssocID="{12CED8D7-017D-41D4-B744-DE548E5A0B85}" presName="Name13" presStyleLbl="parChTrans1D2" presStyleIdx="3" presStyleCnt="4"/>
      <dgm:spPr/>
    </dgm:pt>
    <dgm:pt modelId="{D6B018E9-7B6D-4A63-B222-A68F4C1F9FAB}" type="pres">
      <dgm:prSet presAssocID="{2909A2B1-C62F-47B8-B43A-CC8331D52D07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C6F8CA00-2B1E-4513-9B41-FF91DA401F89}" type="presOf" srcId="{8CD06A2C-084F-4E72-AF87-4D00359D2057}" destId="{B735317C-C43A-401F-B3E9-55748D672B8E}" srcOrd="0" destOrd="0" presId="urn:microsoft.com/office/officeart/2005/8/layout/hierarchy3"/>
    <dgm:cxn modelId="{B8A0E900-4E35-427F-A330-E7B1FA4E5464}" type="presOf" srcId="{604AE761-B6D7-43E9-95B6-D8B045180DA2}" destId="{2F7143BE-B255-4DCE-AB0A-AA7373A802C0}" srcOrd="1" destOrd="0" presId="urn:microsoft.com/office/officeart/2005/8/layout/hierarchy3"/>
    <dgm:cxn modelId="{0FC14C04-914A-4FCE-BBA1-A8D41EC956CE}" srcId="{604AE761-B6D7-43E9-95B6-D8B045180DA2}" destId="{4C4BC944-511E-4570-BEDC-64F0F79CDF5A}" srcOrd="1" destOrd="0" parTransId="{C53376B2-C021-45F0-BE49-312ABF1AF00B}" sibTransId="{E015709B-A0E1-4DB0-93AF-1877BEC8F22C}"/>
    <dgm:cxn modelId="{889D4805-62EF-4184-B916-F3A9BBA5BC9D}" type="presOf" srcId="{5E4AB43A-9ED3-4AC6-A97E-1495DAFB16BB}" destId="{B75EE006-73E5-46F4-8B18-D754973236C6}" srcOrd="0" destOrd="0" presId="urn:microsoft.com/office/officeart/2005/8/layout/hierarchy3"/>
    <dgm:cxn modelId="{4762C21E-CAEB-4AA5-808D-5571583113BF}" type="presOf" srcId="{12CED8D7-017D-41D4-B744-DE548E5A0B85}" destId="{DB6D1829-9479-4636-9C39-B57E344AE303}" srcOrd="0" destOrd="0" presId="urn:microsoft.com/office/officeart/2005/8/layout/hierarchy3"/>
    <dgm:cxn modelId="{7971E21E-C847-494D-B76C-DE9EDBDA5AF7}" type="presOf" srcId="{D1A9F96A-1158-437C-AAD7-42101BABD760}" destId="{027549D2-23DD-4CB9-9679-040695EA4084}" srcOrd="0" destOrd="0" presId="urn:microsoft.com/office/officeart/2005/8/layout/hierarchy3"/>
    <dgm:cxn modelId="{BC68C63B-788D-4194-8AF5-E80247D87DA9}" srcId="{D90DDE3C-8769-4E64-832D-833346D34765}" destId="{C9D56083-FCFA-42B9-8A31-2BF6FA3B2881}" srcOrd="0" destOrd="0" parTransId="{FF754868-AB36-4C0D-8F77-2B0959DACCA3}" sibTransId="{4BC625A2-0B03-43BE-B01E-56D295B10F5F}"/>
    <dgm:cxn modelId="{A416CF5E-EBB9-4387-AF85-C8634FF87AEB}" type="presOf" srcId="{4C4BC944-511E-4570-BEDC-64F0F79CDF5A}" destId="{8B7FDC2E-7769-484C-9EAD-020BB7B3C5FE}" srcOrd="0" destOrd="0" presId="urn:microsoft.com/office/officeart/2005/8/layout/hierarchy3"/>
    <dgm:cxn modelId="{56163768-6C5E-4A52-A27D-3CB4AC075BD2}" srcId="{D1A9F96A-1158-437C-AAD7-42101BABD760}" destId="{D90DDE3C-8769-4E64-832D-833346D34765}" srcOrd="1" destOrd="0" parTransId="{A4376E36-5061-4FA9-90B1-98E3C8E68012}" sibTransId="{E8FF6FB3-99B2-45F1-ACA3-5679539BE7A1}"/>
    <dgm:cxn modelId="{BB3AB752-4874-4AD8-A000-EE2F7217C3BE}" type="presOf" srcId="{C9D56083-FCFA-42B9-8A31-2BF6FA3B2881}" destId="{351B5D7B-C23F-4AD2-813E-79F58F286A3A}" srcOrd="0" destOrd="0" presId="urn:microsoft.com/office/officeart/2005/8/layout/hierarchy3"/>
    <dgm:cxn modelId="{6881888C-74C2-4590-B64B-C14A08556C1F}" srcId="{D1A9F96A-1158-437C-AAD7-42101BABD760}" destId="{604AE761-B6D7-43E9-95B6-D8B045180DA2}" srcOrd="0" destOrd="0" parTransId="{207E8D7C-DA5E-4082-B24B-523F03F77EFB}" sibTransId="{5F6AFD19-3101-458F-8CE7-1E5D22808CFF}"/>
    <dgm:cxn modelId="{F1D6C4A2-07F8-4B60-9A08-91140DB779E8}" type="presOf" srcId="{D90DDE3C-8769-4E64-832D-833346D34765}" destId="{C287D950-5DB8-45D8-AA37-8714F2FBEADE}" srcOrd="1" destOrd="0" presId="urn:microsoft.com/office/officeart/2005/8/layout/hierarchy3"/>
    <dgm:cxn modelId="{9C744DCF-A819-4E73-BB73-997B8D8D5F5D}" type="presOf" srcId="{FF754868-AB36-4C0D-8F77-2B0959DACCA3}" destId="{64D807DF-F29A-48AE-99E7-75900E9EEE93}" srcOrd="0" destOrd="0" presId="urn:microsoft.com/office/officeart/2005/8/layout/hierarchy3"/>
    <dgm:cxn modelId="{A0D093D1-CD01-4A2A-8FA2-B850BC82F951}" type="presOf" srcId="{D90DDE3C-8769-4E64-832D-833346D34765}" destId="{6ED15839-BE0B-4178-A3A8-991B47D7EC72}" srcOrd="0" destOrd="0" presId="urn:microsoft.com/office/officeart/2005/8/layout/hierarchy3"/>
    <dgm:cxn modelId="{693606E5-05CA-4C7C-8C1D-98C82C88C0AB}" type="presOf" srcId="{2909A2B1-C62F-47B8-B43A-CC8331D52D07}" destId="{D6B018E9-7B6D-4A63-B222-A68F4C1F9FAB}" srcOrd="0" destOrd="0" presId="urn:microsoft.com/office/officeart/2005/8/layout/hierarchy3"/>
    <dgm:cxn modelId="{F94699EC-61FA-40C5-AE0E-7D78FB04F5B2}" type="presOf" srcId="{C53376B2-C021-45F0-BE49-312ABF1AF00B}" destId="{1AC96910-9B55-4BA3-A09A-B5905FF20A4E}" srcOrd="0" destOrd="0" presId="urn:microsoft.com/office/officeart/2005/8/layout/hierarchy3"/>
    <dgm:cxn modelId="{246A27F4-3941-47FB-BBF5-F7648946CAB5}" srcId="{604AE761-B6D7-43E9-95B6-D8B045180DA2}" destId="{5E4AB43A-9ED3-4AC6-A97E-1495DAFB16BB}" srcOrd="0" destOrd="0" parTransId="{8CD06A2C-084F-4E72-AF87-4D00359D2057}" sibTransId="{22BD6050-007B-4048-B141-C9CB3BF6459B}"/>
    <dgm:cxn modelId="{935116F6-9018-4C0B-A43D-3FCA33745395}" type="presOf" srcId="{604AE761-B6D7-43E9-95B6-D8B045180DA2}" destId="{51C79CAC-307E-4B6C-BE7D-BA9C998090BA}" srcOrd="0" destOrd="0" presId="urn:microsoft.com/office/officeart/2005/8/layout/hierarchy3"/>
    <dgm:cxn modelId="{2A84B4FF-6FA7-4C71-A638-664789A4E129}" srcId="{D90DDE3C-8769-4E64-832D-833346D34765}" destId="{2909A2B1-C62F-47B8-B43A-CC8331D52D07}" srcOrd="1" destOrd="0" parTransId="{12CED8D7-017D-41D4-B744-DE548E5A0B85}" sibTransId="{DB14397C-4D99-4B59-9609-0E1DBAC48560}"/>
    <dgm:cxn modelId="{4CDE6511-D970-4F98-AEC9-0D058535D73C}" type="presParOf" srcId="{027549D2-23DD-4CB9-9679-040695EA4084}" destId="{C41976DE-A100-421A-9EE8-117F224A5CA7}" srcOrd="0" destOrd="0" presId="urn:microsoft.com/office/officeart/2005/8/layout/hierarchy3"/>
    <dgm:cxn modelId="{9005156E-8EEE-4D7C-A42F-E307115BCCCD}" type="presParOf" srcId="{C41976DE-A100-421A-9EE8-117F224A5CA7}" destId="{E76A0340-7192-4A52-BDF3-6350097021E2}" srcOrd="0" destOrd="0" presId="urn:microsoft.com/office/officeart/2005/8/layout/hierarchy3"/>
    <dgm:cxn modelId="{4541F583-1C2D-4F7D-B1DA-03D6B2CDA585}" type="presParOf" srcId="{E76A0340-7192-4A52-BDF3-6350097021E2}" destId="{51C79CAC-307E-4B6C-BE7D-BA9C998090BA}" srcOrd="0" destOrd="0" presId="urn:microsoft.com/office/officeart/2005/8/layout/hierarchy3"/>
    <dgm:cxn modelId="{A55FFE17-C7B3-431C-B109-F393340F624E}" type="presParOf" srcId="{E76A0340-7192-4A52-BDF3-6350097021E2}" destId="{2F7143BE-B255-4DCE-AB0A-AA7373A802C0}" srcOrd="1" destOrd="0" presId="urn:microsoft.com/office/officeart/2005/8/layout/hierarchy3"/>
    <dgm:cxn modelId="{AA1C2173-CB82-4442-8AA7-022B7A06F2F4}" type="presParOf" srcId="{C41976DE-A100-421A-9EE8-117F224A5CA7}" destId="{C737B3CF-D62D-40EB-A4EB-FB48B847368B}" srcOrd="1" destOrd="0" presId="urn:microsoft.com/office/officeart/2005/8/layout/hierarchy3"/>
    <dgm:cxn modelId="{19BFFD78-0599-4EE6-86F2-8A40CA758280}" type="presParOf" srcId="{C737B3CF-D62D-40EB-A4EB-FB48B847368B}" destId="{B735317C-C43A-401F-B3E9-55748D672B8E}" srcOrd="0" destOrd="0" presId="urn:microsoft.com/office/officeart/2005/8/layout/hierarchy3"/>
    <dgm:cxn modelId="{79BDF6D2-70D7-4AC0-AFC3-224E71CC7E0B}" type="presParOf" srcId="{C737B3CF-D62D-40EB-A4EB-FB48B847368B}" destId="{B75EE006-73E5-46F4-8B18-D754973236C6}" srcOrd="1" destOrd="0" presId="urn:microsoft.com/office/officeart/2005/8/layout/hierarchy3"/>
    <dgm:cxn modelId="{693AFD43-17C6-43C1-99B0-E5EF437BA024}" type="presParOf" srcId="{C737B3CF-D62D-40EB-A4EB-FB48B847368B}" destId="{1AC96910-9B55-4BA3-A09A-B5905FF20A4E}" srcOrd="2" destOrd="0" presId="urn:microsoft.com/office/officeart/2005/8/layout/hierarchy3"/>
    <dgm:cxn modelId="{D4876D25-364C-4C2E-8619-8F3025E782F3}" type="presParOf" srcId="{C737B3CF-D62D-40EB-A4EB-FB48B847368B}" destId="{8B7FDC2E-7769-484C-9EAD-020BB7B3C5FE}" srcOrd="3" destOrd="0" presId="urn:microsoft.com/office/officeart/2005/8/layout/hierarchy3"/>
    <dgm:cxn modelId="{C4C69BEB-735D-4428-96D5-850D16939024}" type="presParOf" srcId="{027549D2-23DD-4CB9-9679-040695EA4084}" destId="{8F85547A-7288-499E-81A5-DD6002781D84}" srcOrd="1" destOrd="0" presId="urn:microsoft.com/office/officeart/2005/8/layout/hierarchy3"/>
    <dgm:cxn modelId="{06EA5AA7-B151-428E-AFBD-6E1B03E031AB}" type="presParOf" srcId="{8F85547A-7288-499E-81A5-DD6002781D84}" destId="{746E8863-881A-4702-85C0-011E82068BC4}" srcOrd="0" destOrd="0" presId="urn:microsoft.com/office/officeart/2005/8/layout/hierarchy3"/>
    <dgm:cxn modelId="{CFD090ED-2DA8-4730-B02A-1C9ADC5AC071}" type="presParOf" srcId="{746E8863-881A-4702-85C0-011E82068BC4}" destId="{6ED15839-BE0B-4178-A3A8-991B47D7EC72}" srcOrd="0" destOrd="0" presId="urn:microsoft.com/office/officeart/2005/8/layout/hierarchy3"/>
    <dgm:cxn modelId="{B06B9595-A72D-4A45-9A8D-4957D7DBD759}" type="presParOf" srcId="{746E8863-881A-4702-85C0-011E82068BC4}" destId="{C287D950-5DB8-45D8-AA37-8714F2FBEADE}" srcOrd="1" destOrd="0" presId="urn:microsoft.com/office/officeart/2005/8/layout/hierarchy3"/>
    <dgm:cxn modelId="{BC71127B-1E74-4EFC-934F-28334A8CE8A5}" type="presParOf" srcId="{8F85547A-7288-499E-81A5-DD6002781D84}" destId="{13DE1577-8C9F-4B36-BE56-1BFB04FF17B3}" srcOrd="1" destOrd="0" presId="urn:microsoft.com/office/officeart/2005/8/layout/hierarchy3"/>
    <dgm:cxn modelId="{73E13B82-2A7B-4273-9F1B-4B78955C42E5}" type="presParOf" srcId="{13DE1577-8C9F-4B36-BE56-1BFB04FF17B3}" destId="{64D807DF-F29A-48AE-99E7-75900E9EEE93}" srcOrd="0" destOrd="0" presId="urn:microsoft.com/office/officeart/2005/8/layout/hierarchy3"/>
    <dgm:cxn modelId="{D7695051-8198-41C3-9BF9-2BA68A77E801}" type="presParOf" srcId="{13DE1577-8C9F-4B36-BE56-1BFB04FF17B3}" destId="{351B5D7B-C23F-4AD2-813E-79F58F286A3A}" srcOrd="1" destOrd="0" presId="urn:microsoft.com/office/officeart/2005/8/layout/hierarchy3"/>
    <dgm:cxn modelId="{7E031A5F-CE9F-4D9D-830A-CA7A8E8414B5}" type="presParOf" srcId="{13DE1577-8C9F-4B36-BE56-1BFB04FF17B3}" destId="{DB6D1829-9479-4636-9C39-B57E344AE303}" srcOrd="2" destOrd="0" presId="urn:microsoft.com/office/officeart/2005/8/layout/hierarchy3"/>
    <dgm:cxn modelId="{156517E3-AF9D-4AE0-B33B-EC9DF9A30AA4}" type="presParOf" srcId="{13DE1577-8C9F-4B36-BE56-1BFB04FF17B3}" destId="{D6B018E9-7B6D-4A63-B222-A68F4C1F9FA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8F1C60-170B-4E41-8CBE-354A3FA706AC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L"/>
        </a:p>
      </dgm:t>
    </dgm:pt>
    <dgm:pt modelId="{DE7069B6-1ED7-4796-A3F3-63F7FE75B760}">
      <dgm:prSet phldrT="[Texto]"/>
      <dgm:spPr/>
      <dgm:t>
        <a:bodyPr/>
        <a:lstStyle/>
        <a:p>
          <a:r>
            <a:rPr lang="es-CL" b="1" dirty="0">
              <a:solidFill>
                <a:srgbClr val="7030A0"/>
              </a:solidFill>
            </a:rPr>
            <a:t>Carácter Polémico</a:t>
          </a:r>
        </a:p>
      </dgm:t>
    </dgm:pt>
    <dgm:pt modelId="{08D547F0-BEEA-4F1F-8151-740480919431}" type="parTrans" cxnId="{1494F749-EB0A-4483-9085-3FCF0B34EA52}">
      <dgm:prSet/>
      <dgm:spPr/>
      <dgm:t>
        <a:bodyPr/>
        <a:lstStyle/>
        <a:p>
          <a:endParaRPr lang="es-CL"/>
        </a:p>
      </dgm:t>
    </dgm:pt>
    <dgm:pt modelId="{D7E2FD0E-A819-4910-B81D-12B02EB1E303}" type="sibTrans" cxnId="{1494F749-EB0A-4483-9085-3FCF0B34EA52}">
      <dgm:prSet/>
      <dgm:spPr/>
      <dgm:t>
        <a:bodyPr/>
        <a:lstStyle/>
        <a:p>
          <a:endParaRPr lang="es-CL"/>
        </a:p>
      </dgm:t>
    </dgm:pt>
    <dgm:pt modelId="{3BB1CBFF-B0CE-4571-81BB-72ECA3976C50}">
      <dgm:prSet phldrT="[Texto]"/>
      <dgm:spPr/>
      <dgm:t>
        <a:bodyPr/>
        <a:lstStyle/>
        <a:p>
          <a:r>
            <a:rPr lang="es-CL" dirty="0"/>
            <a:t>Tema con diversos puntos de vista, polémico.</a:t>
          </a:r>
        </a:p>
      </dgm:t>
    </dgm:pt>
    <dgm:pt modelId="{8CA44B00-5B86-433C-B360-52FA5A746556}" type="parTrans" cxnId="{59569FD6-B62B-40E1-BBD3-D9ABAFA2CBDB}">
      <dgm:prSet/>
      <dgm:spPr/>
      <dgm:t>
        <a:bodyPr/>
        <a:lstStyle/>
        <a:p>
          <a:endParaRPr lang="es-CL"/>
        </a:p>
      </dgm:t>
    </dgm:pt>
    <dgm:pt modelId="{CB17FE85-7B3E-43BA-A098-F9778DC7A677}" type="sibTrans" cxnId="{59569FD6-B62B-40E1-BBD3-D9ABAFA2CBDB}">
      <dgm:prSet/>
      <dgm:spPr/>
      <dgm:t>
        <a:bodyPr/>
        <a:lstStyle/>
        <a:p>
          <a:endParaRPr lang="es-CL"/>
        </a:p>
      </dgm:t>
    </dgm:pt>
    <dgm:pt modelId="{D2EAE949-3871-465F-BE17-26B018B29A5D}">
      <dgm:prSet phldrT="[Texto]"/>
      <dgm:spPr/>
      <dgm:t>
        <a:bodyPr/>
        <a:lstStyle/>
        <a:p>
          <a:r>
            <a:rPr lang="es-CL" dirty="0"/>
            <a:t>Se debe formular una tesis.</a:t>
          </a:r>
        </a:p>
      </dgm:t>
    </dgm:pt>
    <dgm:pt modelId="{CA40020D-8B62-49DA-8273-8B06D291973C}" type="parTrans" cxnId="{0EEC5826-3727-4CCF-9CB2-CB0B162074A6}">
      <dgm:prSet/>
      <dgm:spPr/>
      <dgm:t>
        <a:bodyPr/>
        <a:lstStyle/>
        <a:p>
          <a:endParaRPr lang="es-CL"/>
        </a:p>
      </dgm:t>
    </dgm:pt>
    <dgm:pt modelId="{127E693D-B80C-4C54-BD50-47678EC9B769}" type="sibTrans" cxnId="{0EEC5826-3727-4CCF-9CB2-CB0B162074A6}">
      <dgm:prSet/>
      <dgm:spPr/>
      <dgm:t>
        <a:bodyPr/>
        <a:lstStyle/>
        <a:p>
          <a:endParaRPr lang="es-CL"/>
        </a:p>
      </dgm:t>
    </dgm:pt>
    <dgm:pt modelId="{E087883B-EFCF-4438-8057-523EB13360AA}">
      <dgm:prSet phldrT="[Texto]"/>
      <dgm:spPr/>
      <dgm:t>
        <a:bodyPr/>
        <a:lstStyle/>
        <a:p>
          <a:r>
            <a:rPr lang="es-CL" b="1" dirty="0">
              <a:solidFill>
                <a:srgbClr val="7030A0"/>
              </a:solidFill>
            </a:rPr>
            <a:t>Carácter dialógico</a:t>
          </a:r>
        </a:p>
      </dgm:t>
    </dgm:pt>
    <dgm:pt modelId="{7CC93E7B-0890-4B88-A6A5-BE75B1631451}" type="parTrans" cxnId="{E139277F-B310-440D-9BBD-C92599134F8C}">
      <dgm:prSet/>
      <dgm:spPr/>
      <dgm:t>
        <a:bodyPr/>
        <a:lstStyle/>
        <a:p>
          <a:endParaRPr lang="es-CL"/>
        </a:p>
      </dgm:t>
    </dgm:pt>
    <dgm:pt modelId="{0F857F93-F656-4F9F-A589-8BB352FA1513}" type="sibTrans" cxnId="{E139277F-B310-440D-9BBD-C92599134F8C}">
      <dgm:prSet/>
      <dgm:spPr/>
      <dgm:t>
        <a:bodyPr/>
        <a:lstStyle/>
        <a:p>
          <a:endParaRPr lang="es-CL"/>
        </a:p>
      </dgm:t>
    </dgm:pt>
    <dgm:pt modelId="{0132A1DF-6A2B-466C-8517-0F1E14B5B5B3}">
      <dgm:prSet phldrT="[Texto]"/>
      <dgm:spPr/>
      <dgm:t>
        <a:bodyPr/>
        <a:lstStyle/>
        <a:p>
          <a:r>
            <a:rPr lang="es-CL" dirty="0"/>
            <a:t>Intercambio de argumentos.</a:t>
          </a:r>
        </a:p>
      </dgm:t>
    </dgm:pt>
    <dgm:pt modelId="{A4841FE2-AA5E-43A3-9CF2-9ABAA5CEFC43}" type="parTrans" cxnId="{07F3F862-E1F1-4050-95DC-2062025D4C1F}">
      <dgm:prSet/>
      <dgm:spPr/>
      <dgm:t>
        <a:bodyPr/>
        <a:lstStyle/>
        <a:p>
          <a:endParaRPr lang="es-CL"/>
        </a:p>
      </dgm:t>
    </dgm:pt>
    <dgm:pt modelId="{23C95D4E-633E-443E-922B-882DEF32920F}" type="sibTrans" cxnId="{07F3F862-E1F1-4050-95DC-2062025D4C1F}">
      <dgm:prSet/>
      <dgm:spPr/>
      <dgm:t>
        <a:bodyPr/>
        <a:lstStyle/>
        <a:p>
          <a:endParaRPr lang="es-CL"/>
        </a:p>
      </dgm:t>
    </dgm:pt>
    <dgm:pt modelId="{45F256FD-0A1A-42C3-89BB-998408EDE79F}">
      <dgm:prSet phldrT="[Texto]"/>
      <dgm:spPr/>
      <dgm:t>
        <a:bodyPr/>
        <a:lstStyle/>
        <a:p>
          <a:r>
            <a:rPr lang="es-CL" dirty="0"/>
            <a:t>Se deben suponer las posibles objeciones de parte del receptor.</a:t>
          </a:r>
        </a:p>
      </dgm:t>
    </dgm:pt>
    <dgm:pt modelId="{B804A05F-A4A5-4C6C-AC37-0914957CE506}" type="parTrans" cxnId="{208F0AB0-51DC-499B-AE56-C31FC5DDB209}">
      <dgm:prSet/>
      <dgm:spPr/>
      <dgm:t>
        <a:bodyPr/>
        <a:lstStyle/>
        <a:p>
          <a:endParaRPr lang="es-CL"/>
        </a:p>
      </dgm:t>
    </dgm:pt>
    <dgm:pt modelId="{5989D1A9-4EF3-4B6C-A0EF-C275DCAFB19E}" type="sibTrans" cxnId="{208F0AB0-51DC-499B-AE56-C31FC5DDB209}">
      <dgm:prSet/>
      <dgm:spPr/>
      <dgm:t>
        <a:bodyPr/>
        <a:lstStyle/>
        <a:p>
          <a:endParaRPr lang="es-CL"/>
        </a:p>
      </dgm:t>
    </dgm:pt>
    <dgm:pt modelId="{7C7CDA72-8CC7-4C76-8879-3EC2D2201D36}">
      <dgm:prSet phldrT="[Texto]"/>
      <dgm:spPr/>
      <dgm:t>
        <a:bodyPr/>
        <a:lstStyle/>
        <a:p>
          <a:r>
            <a:rPr lang="es-CL" dirty="0"/>
            <a:t>También puede darse un monólogo.</a:t>
          </a:r>
        </a:p>
      </dgm:t>
    </dgm:pt>
    <dgm:pt modelId="{6BFDED02-21A2-4E16-8B89-2B84FB523335}" type="parTrans" cxnId="{A1714B69-24D2-41FA-9E34-BCAC5526189B}">
      <dgm:prSet/>
      <dgm:spPr/>
    </dgm:pt>
    <dgm:pt modelId="{468D4AAF-9870-469A-BD67-64877F103641}" type="sibTrans" cxnId="{A1714B69-24D2-41FA-9E34-BCAC5526189B}">
      <dgm:prSet/>
      <dgm:spPr/>
    </dgm:pt>
    <dgm:pt modelId="{EB8F054E-2701-4DAD-B086-440C0EACE85E}" type="pres">
      <dgm:prSet presAssocID="{5B8F1C60-170B-4E41-8CBE-354A3FA706AC}" presName="Name0" presStyleCnt="0">
        <dgm:presLayoutVars>
          <dgm:dir/>
          <dgm:animLvl val="lvl"/>
          <dgm:resizeHandles val="exact"/>
        </dgm:presLayoutVars>
      </dgm:prSet>
      <dgm:spPr/>
    </dgm:pt>
    <dgm:pt modelId="{028B905C-58B0-4DA9-A72A-B016B73FEA2F}" type="pres">
      <dgm:prSet presAssocID="{DE7069B6-1ED7-4796-A3F3-63F7FE75B760}" presName="composite" presStyleCnt="0"/>
      <dgm:spPr/>
    </dgm:pt>
    <dgm:pt modelId="{D92C2477-8C46-42D3-B459-BC4174B7D851}" type="pres">
      <dgm:prSet presAssocID="{DE7069B6-1ED7-4796-A3F3-63F7FE75B76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27E869D-3DF6-4095-BD35-9F7C3490AEC8}" type="pres">
      <dgm:prSet presAssocID="{DE7069B6-1ED7-4796-A3F3-63F7FE75B760}" presName="desTx" presStyleLbl="alignAccFollowNode1" presStyleIdx="0" presStyleCnt="2">
        <dgm:presLayoutVars>
          <dgm:bulletEnabled val="1"/>
        </dgm:presLayoutVars>
      </dgm:prSet>
      <dgm:spPr/>
    </dgm:pt>
    <dgm:pt modelId="{C16FCE51-0D9D-4A96-B288-60ED6172BA56}" type="pres">
      <dgm:prSet presAssocID="{D7E2FD0E-A819-4910-B81D-12B02EB1E303}" presName="space" presStyleCnt="0"/>
      <dgm:spPr/>
    </dgm:pt>
    <dgm:pt modelId="{5F8C0D5F-3175-41C7-93C3-9CA16794A8DD}" type="pres">
      <dgm:prSet presAssocID="{E087883B-EFCF-4438-8057-523EB13360AA}" presName="composite" presStyleCnt="0"/>
      <dgm:spPr/>
    </dgm:pt>
    <dgm:pt modelId="{6E422A2F-6747-4C08-9DB2-E096A32BE310}" type="pres">
      <dgm:prSet presAssocID="{E087883B-EFCF-4438-8057-523EB13360A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1669FD5-6CAC-45FD-A97E-65B1F4EEC644}" type="pres">
      <dgm:prSet presAssocID="{E087883B-EFCF-4438-8057-523EB13360A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2871125-59F3-4D94-9A46-409DF3788F14}" type="presOf" srcId="{DE7069B6-1ED7-4796-A3F3-63F7FE75B760}" destId="{D92C2477-8C46-42D3-B459-BC4174B7D851}" srcOrd="0" destOrd="0" presId="urn:microsoft.com/office/officeart/2005/8/layout/hList1"/>
    <dgm:cxn modelId="{0EEC5826-3727-4CCF-9CB2-CB0B162074A6}" srcId="{DE7069B6-1ED7-4796-A3F3-63F7FE75B760}" destId="{D2EAE949-3871-465F-BE17-26B018B29A5D}" srcOrd="1" destOrd="0" parTransId="{CA40020D-8B62-49DA-8273-8B06D291973C}" sibTransId="{127E693D-B80C-4C54-BD50-47678EC9B769}"/>
    <dgm:cxn modelId="{07F3F862-E1F1-4050-95DC-2062025D4C1F}" srcId="{E087883B-EFCF-4438-8057-523EB13360AA}" destId="{0132A1DF-6A2B-466C-8517-0F1E14B5B5B3}" srcOrd="0" destOrd="0" parTransId="{A4841FE2-AA5E-43A3-9CF2-9ABAA5CEFC43}" sibTransId="{23C95D4E-633E-443E-922B-882DEF32920F}"/>
    <dgm:cxn modelId="{A1714B69-24D2-41FA-9E34-BCAC5526189B}" srcId="{E087883B-EFCF-4438-8057-523EB13360AA}" destId="{7C7CDA72-8CC7-4C76-8879-3EC2D2201D36}" srcOrd="2" destOrd="0" parTransId="{6BFDED02-21A2-4E16-8B89-2B84FB523335}" sibTransId="{468D4AAF-9870-469A-BD67-64877F103641}"/>
    <dgm:cxn modelId="{1494F749-EB0A-4483-9085-3FCF0B34EA52}" srcId="{5B8F1C60-170B-4E41-8CBE-354A3FA706AC}" destId="{DE7069B6-1ED7-4796-A3F3-63F7FE75B760}" srcOrd="0" destOrd="0" parTransId="{08D547F0-BEEA-4F1F-8151-740480919431}" sibTransId="{D7E2FD0E-A819-4910-B81D-12B02EB1E303}"/>
    <dgm:cxn modelId="{19BDC072-8F6A-472B-8D16-08F585601808}" type="presOf" srcId="{D2EAE949-3871-465F-BE17-26B018B29A5D}" destId="{A27E869D-3DF6-4095-BD35-9F7C3490AEC8}" srcOrd="0" destOrd="1" presId="urn:microsoft.com/office/officeart/2005/8/layout/hList1"/>
    <dgm:cxn modelId="{E139277F-B310-440D-9BBD-C92599134F8C}" srcId="{5B8F1C60-170B-4E41-8CBE-354A3FA706AC}" destId="{E087883B-EFCF-4438-8057-523EB13360AA}" srcOrd="1" destOrd="0" parTransId="{7CC93E7B-0890-4B88-A6A5-BE75B1631451}" sibTransId="{0F857F93-F656-4F9F-A589-8BB352FA1513}"/>
    <dgm:cxn modelId="{208F0AB0-51DC-499B-AE56-C31FC5DDB209}" srcId="{E087883B-EFCF-4438-8057-523EB13360AA}" destId="{45F256FD-0A1A-42C3-89BB-998408EDE79F}" srcOrd="1" destOrd="0" parTransId="{B804A05F-A4A5-4C6C-AC37-0914957CE506}" sibTransId="{5989D1A9-4EF3-4B6C-A0EF-C275DCAFB19E}"/>
    <dgm:cxn modelId="{A0C788D4-87EA-4C05-A528-BECD08B1342B}" type="presOf" srcId="{3BB1CBFF-B0CE-4571-81BB-72ECA3976C50}" destId="{A27E869D-3DF6-4095-BD35-9F7C3490AEC8}" srcOrd="0" destOrd="0" presId="urn:microsoft.com/office/officeart/2005/8/layout/hList1"/>
    <dgm:cxn modelId="{59569FD6-B62B-40E1-BBD3-D9ABAFA2CBDB}" srcId="{DE7069B6-1ED7-4796-A3F3-63F7FE75B760}" destId="{3BB1CBFF-B0CE-4571-81BB-72ECA3976C50}" srcOrd="0" destOrd="0" parTransId="{8CA44B00-5B86-433C-B360-52FA5A746556}" sibTransId="{CB17FE85-7B3E-43BA-A098-F9778DC7A677}"/>
    <dgm:cxn modelId="{DC75DDDD-25C5-476A-8FCB-31F4566575AC}" type="presOf" srcId="{45F256FD-0A1A-42C3-89BB-998408EDE79F}" destId="{E1669FD5-6CAC-45FD-A97E-65B1F4EEC644}" srcOrd="0" destOrd="1" presId="urn:microsoft.com/office/officeart/2005/8/layout/hList1"/>
    <dgm:cxn modelId="{F0CC72E3-DA29-4EC6-B938-A0BC9ED9B2C9}" type="presOf" srcId="{7C7CDA72-8CC7-4C76-8879-3EC2D2201D36}" destId="{E1669FD5-6CAC-45FD-A97E-65B1F4EEC644}" srcOrd="0" destOrd="2" presId="urn:microsoft.com/office/officeart/2005/8/layout/hList1"/>
    <dgm:cxn modelId="{31316CE7-E6A7-4D6A-A3B6-981D0D49A07E}" type="presOf" srcId="{E087883B-EFCF-4438-8057-523EB13360AA}" destId="{6E422A2F-6747-4C08-9DB2-E096A32BE310}" srcOrd="0" destOrd="0" presId="urn:microsoft.com/office/officeart/2005/8/layout/hList1"/>
    <dgm:cxn modelId="{5CD30CF1-10EF-48CD-9DC3-1FA6125C72CF}" type="presOf" srcId="{0132A1DF-6A2B-466C-8517-0F1E14B5B5B3}" destId="{E1669FD5-6CAC-45FD-A97E-65B1F4EEC644}" srcOrd="0" destOrd="0" presId="urn:microsoft.com/office/officeart/2005/8/layout/hList1"/>
    <dgm:cxn modelId="{9DF48CF5-F2D6-4A40-B82D-A009E4A4D1BF}" type="presOf" srcId="{5B8F1C60-170B-4E41-8CBE-354A3FA706AC}" destId="{EB8F054E-2701-4DAD-B086-440C0EACE85E}" srcOrd="0" destOrd="0" presId="urn:microsoft.com/office/officeart/2005/8/layout/hList1"/>
    <dgm:cxn modelId="{D1FDD462-3895-4AF4-8FF1-8A02498E03FE}" type="presParOf" srcId="{EB8F054E-2701-4DAD-B086-440C0EACE85E}" destId="{028B905C-58B0-4DA9-A72A-B016B73FEA2F}" srcOrd="0" destOrd="0" presId="urn:microsoft.com/office/officeart/2005/8/layout/hList1"/>
    <dgm:cxn modelId="{268F752D-FAAC-4E3B-B581-602C69DC3C0F}" type="presParOf" srcId="{028B905C-58B0-4DA9-A72A-B016B73FEA2F}" destId="{D92C2477-8C46-42D3-B459-BC4174B7D851}" srcOrd="0" destOrd="0" presId="urn:microsoft.com/office/officeart/2005/8/layout/hList1"/>
    <dgm:cxn modelId="{26F3F493-A9D3-420C-96F5-84935BE7C70F}" type="presParOf" srcId="{028B905C-58B0-4DA9-A72A-B016B73FEA2F}" destId="{A27E869D-3DF6-4095-BD35-9F7C3490AEC8}" srcOrd="1" destOrd="0" presId="urn:microsoft.com/office/officeart/2005/8/layout/hList1"/>
    <dgm:cxn modelId="{4D09A092-B74C-474B-A833-EF64FC5B858F}" type="presParOf" srcId="{EB8F054E-2701-4DAD-B086-440C0EACE85E}" destId="{C16FCE51-0D9D-4A96-B288-60ED6172BA56}" srcOrd="1" destOrd="0" presId="urn:microsoft.com/office/officeart/2005/8/layout/hList1"/>
    <dgm:cxn modelId="{F691C4ED-B370-4DEF-8B10-F211B4A686E8}" type="presParOf" srcId="{EB8F054E-2701-4DAD-B086-440C0EACE85E}" destId="{5F8C0D5F-3175-41C7-93C3-9CA16794A8DD}" srcOrd="2" destOrd="0" presId="urn:microsoft.com/office/officeart/2005/8/layout/hList1"/>
    <dgm:cxn modelId="{84EAFC7A-41EB-41AB-9753-EC9355997401}" type="presParOf" srcId="{5F8C0D5F-3175-41C7-93C3-9CA16794A8DD}" destId="{6E422A2F-6747-4C08-9DB2-E096A32BE310}" srcOrd="0" destOrd="0" presId="urn:microsoft.com/office/officeart/2005/8/layout/hList1"/>
    <dgm:cxn modelId="{96A70417-0EE6-4253-8F37-450D9BF8BF0C}" type="presParOf" srcId="{5F8C0D5F-3175-41C7-93C3-9CA16794A8DD}" destId="{E1669FD5-6CAC-45FD-A97E-65B1F4EEC6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88847-BADC-4E7D-BF0F-EC3860A7871F}">
      <dsp:nvSpPr>
        <dsp:cNvPr id="0" name=""/>
        <dsp:cNvSpPr/>
      </dsp:nvSpPr>
      <dsp:spPr>
        <a:xfrm>
          <a:off x="4483715" y="0"/>
          <a:ext cx="2606399" cy="12918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b="1" kern="1200" dirty="0"/>
            <a:t>Presenta tesis y argumentos</a:t>
          </a:r>
        </a:p>
      </dsp:txBody>
      <dsp:txXfrm>
        <a:off x="4546777" y="63062"/>
        <a:ext cx="2480275" cy="1165697"/>
      </dsp:txXfrm>
    </dsp:sp>
    <dsp:sp modelId="{878E62AE-89D1-4288-A8CD-D380821D996D}">
      <dsp:nvSpPr>
        <dsp:cNvPr id="0" name=""/>
        <dsp:cNvSpPr/>
      </dsp:nvSpPr>
      <dsp:spPr>
        <a:xfrm>
          <a:off x="3420771" y="629131"/>
          <a:ext cx="5167305" cy="5167305"/>
        </a:xfrm>
        <a:custGeom>
          <a:avLst/>
          <a:gdLst/>
          <a:ahLst/>
          <a:cxnLst/>
          <a:rect l="0" t="0" r="0" b="0"/>
          <a:pathLst>
            <a:path>
              <a:moveTo>
                <a:pt x="3682111" y="245138"/>
              </a:moveTo>
              <a:arcTo wR="2583652" hR="2583652" stAng="17709636" swAng="1860980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D10DA-7AC3-4A3B-B0AA-3E4E036CC261}">
      <dsp:nvSpPr>
        <dsp:cNvPr id="0" name=""/>
        <dsp:cNvSpPr/>
      </dsp:nvSpPr>
      <dsp:spPr>
        <a:xfrm>
          <a:off x="7179578" y="1786370"/>
          <a:ext cx="2587996" cy="12918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b="1" kern="1200" dirty="0"/>
            <a:t>Intencionalidad: influir en el receptor </a:t>
          </a:r>
        </a:p>
      </dsp:txBody>
      <dsp:txXfrm>
        <a:off x="7242640" y="1849432"/>
        <a:ext cx="2461872" cy="1165697"/>
      </dsp:txXfrm>
    </dsp:sp>
    <dsp:sp modelId="{5810709C-C31D-443B-B54F-305F7D76DC9D}">
      <dsp:nvSpPr>
        <dsp:cNvPr id="0" name=""/>
        <dsp:cNvSpPr/>
      </dsp:nvSpPr>
      <dsp:spPr>
        <a:xfrm>
          <a:off x="3432724" y="647021"/>
          <a:ext cx="5167305" cy="5167305"/>
        </a:xfrm>
        <a:custGeom>
          <a:avLst/>
          <a:gdLst/>
          <a:ahLst/>
          <a:cxnLst/>
          <a:rect l="0" t="0" r="0" b="0"/>
          <a:pathLst>
            <a:path>
              <a:moveTo>
                <a:pt x="5163726" y="2447700"/>
              </a:moveTo>
              <a:arcTo wR="2583652" hR="2583652" stAng="21419021" swAng="2198226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0805F-5028-4956-92D5-61ED5B7BE2EC}">
      <dsp:nvSpPr>
        <dsp:cNvPr id="0" name=""/>
        <dsp:cNvSpPr/>
      </dsp:nvSpPr>
      <dsp:spPr>
        <a:xfrm>
          <a:off x="6222518" y="4674981"/>
          <a:ext cx="2624982" cy="12918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b="1" kern="1200" dirty="0"/>
            <a:t>Emplea fórmulas para convencer o persuadir</a:t>
          </a:r>
        </a:p>
      </dsp:txBody>
      <dsp:txXfrm>
        <a:off x="6285580" y="4738043"/>
        <a:ext cx="2498858" cy="1165697"/>
      </dsp:txXfrm>
    </dsp:sp>
    <dsp:sp modelId="{658E5631-092E-4A3A-B1A9-6F73C0AFDB03}">
      <dsp:nvSpPr>
        <dsp:cNvPr id="0" name=""/>
        <dsp:cNvSpPr/>
      </dsp:nvSpPr>
      <dsp:spPr>
        <a:xfrm>
          <a:off x="3432724" y="647021"/>
          <a:ext cx="5167305" cy="5167305"/>
        </a:xfrm>
        <a:custGeom>
          <a:avLst/>
          <a:gdLst/>
          <a:ahLst/>
          <a:cxnLst/>
          <a:rect l="0" t="0" r="0" b="0"/>
          <a:pathLst>
            <a:path>
              <a:moveTo>
                <a:pt x="2787239" y="5159271"/>
              </a:moveTo>
              <a:arcTo wR="2583652" hR="2583652" stAng="5128831" swAng="334345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13E95-1C27-4374-A66C-02D45D0E2D61}">
      <dsp:nvSpPr>
        <dsp:cNvPr id="0" name=""/>
        <dsp:cNvSpPr/>
      </dsp:nvSpPr>
      <dsp:spPr>
        <a:xfrm>
          <a:off x="3029150" y="4674981"/>
          <a:ext cx="2937185" cy="12918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El componente lógico – racional otorga rol protagónico al </a:t>
          </a:r>
          <a:r>
            <a:rPr lang="es-CL" sz="1600" b="1" kern="1200" dirty="0">
              <a:solidFill>
                <a:srgbClr val="FF0000"/>
              </a:solidFill>
            </a:rPr>
            <a:t>lenguaje verbal (oral o escrito).</a:t>
          </a:r>
        </a:p>
      </dsp:txBody>
      <dsp:txXfrm>
        <a:off x="3092212" y="4738043"/>
        <a:ext cx="2811061" cy="1165697"/>
      </dsp:txXfrm>
    </dsp:sp>
    <dsp:sp modelId="{0BAAA061-B99B-44BC-9C6A-837C776F9660}">
      <dsp:nvSpPr>
        <dsp:cNvPr id="0" name=""/>
        <dsp:cNvSpPr/>
      </dsp:nvSpPr>
      <dsp:spPr>
        <a:xfrm>
          <a:off x="3432724" y="647021"/>
          <a:ext cx="5167305" cy="5167305"/>
        </a:xfrm>
        <a:custGeom>
          <a:avLst/>
          <a:gdLst/>
          <a:ahLst/>
          <a:cxnLst/>
          <a:rect l="0" t="0" r="0" b="0"/>
          <a:pathLst>
            <a:path>
              <a:moveTo>
                <a:pt x="432192" y="4014204"/>
              </a:moveTo>
              <a:arcTo wR="2583652" hR="2583652" stAng="8782753" swAng="2198226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790D9-E90C-41E4-AC7F-E0763354A8D0}">
      <dsp:nvSpPr>
        <dsp:cNvPr id="0" name=""/>
        <dsp:cNvSpPr/>
      </dsp:nvSpPr>
      <dsp:spPr>
        <a:xfrm>
          <a:off x="2133691" y="1786370"/>
          <a:ext cx="2850971" cy="12918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En el componente retórico – afectivo cobra importancia lo </a:t>
          </a:r>
          <a:r>
            <a:rPr lang="es-CL" sz="1800" b="1" kern="1200" dirty="0">
              <a:solidFill>
                <a:srgbClr val="FF0000"/>
              </a:solidFill>
            </a:rPr>
            <a:t>no verbal </a:t>
          </a:r>
          <a:r>
            <a:rPr lang="es-CL" sz="1600" b="1" kern="1200" dirty="0"/>
            <a:t>(sean kinésicos, proxémicos o icónicos)</a:t>
          </a:r>
        </a:p>
      </dsp:txBody>
      <dsp:txXfrm>
        <a:off x="2196753" y="1849432"/>
        <a:ext cx="2724847" cy="1165697"/>
      </dsp:txXfrm>
    </dsp:sp>
    <dsp:sp modelId="{74C9A380-BC42-47BF-9B6E-077B9C5BF751}">
      <dsp:nvSpPr>
        <dsp:cNvPr id="0" name=""/>
        <dsp:cNvSpPr/>
      </dsp:nvSpPr>
      <dsp:spPr>
        <a:xfrm>
          <a:off x="3451124" y="619346"/>
          <a:ext cx="5167305" cy="5167305"/>
        </a:xfrm>
        <a:custGeom>
          <a:avLst/>
          <a:gdLst/>
          <a:ahLst/>
          <a:cxnLst/>
          <a:rect l="0" t="0" r="0" b="0"/>
          <a:pathLst>
            <a:path>
              <a:moveTo>
                <a:pt x="427896" y="1159581"/>
              </a:moveTo>
              <a:arcTo wR="2583652" hR="2583652" stAng="12806901" swAng="1167604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79CAC-307E-4B6C-BE7D-BA9C998090BA}">
      <dsp:nvSpPr>
        <dsp:cNvPr id="0" name=""/>
        <dsp:cNvSpPr/>
      </dsp:nvSpPr>
      <dsp:spPr>
        <a:xfrm>
          <a:off x="2126360" y="4168"/>
          <a:ext cx="2885867" cy="1442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b="1" kern="1200" dirty="0">
              <a:solidFill>
                <a:srgbClr val="7030A0"/>
              </a:solidFill>
            </a:rPr>
            <a:t>Divulgativa</a:t>
          </a:r>
        </a:p>
      </dsp:txBody>
      <dsp:txXfrm>
        <a:off x="2168622" y="46430"/>
        <a:ext cx="2801343" cy="1358409"/>
      </dsp:txXfrm>
    </dsp:sp>
    <dsp:sp modelId="{B735317C-C43A-401F-B3E9-55748D672B8E}">
      <dsp:nvSpPr>
        <dsp:cNvPr id="0" name=""/>
        <dsp:cNvSpPr/>
      </dsp:nvSpPr>
      <dsp:spPr>
        <a:xfrm>
          <a:off x="2414946" y="1447102"/>
          <a:ext cx="288586" cy="108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200"/>
              </a:lnTo>
              <a:lnTo>
                <a:pt x="288586" y="1082200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EE006-73E5-46F4-8B18-D754973236C6}">
      <dsp:nvSpPr>
        <dsp:cNvPr id="0" name=""/>
        <dsp:cNvSpPr/>
      </dsp:nvSpPr>
      <dsp:spPr>
        <a:xfrm>
          <a:off x="2703533" y="1807836"/>
          <a:ext cx="2308694" cy="144293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b="1" kern="1200" dirty="0"/>
            <a:t>Exige conocimientos generales básicos.</a:t>
          </a:r>
        </a:p>
      </dsp:txBody>
      <dsp:txXfrm>
        <a:off x="2745795" y="1850098"/>
        <a:ext cx="2224170" cy="1358409"/>
      </dsp:txXfrm>
    </dsp:sp>
    <dsp:sp modelId="{1AC96910-9B55-4BA3-A09A-B5905FF20A4E}">
      <dsp:nvSpPr>
        <dsp:cNvPr id="0" name=""/>
        <dsp:cNvSpPr/>
      </dsp:nvSpPr>
      <dsp:spPr>
        <a:xfrm>
          <a:off x="2414946" y="1447102"/>
          <a:ext cx="288586" cy="2885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867"/>
              </a:lnTo>
              <a:lnTo>
                <a:pt x="288586" y="2885867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FDC2E-7769-484C-9EAD-020BB7B3C5FE}">
      <dsp:nvSpPr>
        <dsp:cNvPr id="0" name=""/>
        <dsp:cNvSpPr/>
      </dsp:nvSpPr>
      <dsp:spPr>
        <a:xfrm>
          <a:off x="2703533" y="3611503"/>
          <a:ext cx="2308694" cy="144293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b="1" kern="1200" dirty="0"/>
            <a:t>Ej.: editoriales, documentales, columnas periodísticas, etc.</a:t>
          </a:r>
        </a:p>
      </dsp:txBody>
      <dsp:txXfrm>
        <a:off x="2745795" y="3653765"/>
        <a:ext cx="2224170" cy="1358409"/>
      </dsp:txXfrm>
    </dsp:sp>
    <dsp:sp modelId="{6ED15839-BE0B-4178-A3A8-991B47D7EC72}">
      <dsp:nvSpPr>
        <dsp:cNvPr id="0" name=""/>
        <dsp:cNvSpPr/>
      </dsp:nvSpPr>
      <dsp:spPr>
        <a:xfrm>
          <a:off x="5733694" y="4168"/>
          <a:ext cx="2885867" cy="1442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b="1" kern="1200" dirty="0">
              <a:solidFill>
                <a:srgbClr val="7030A0"/>
              </a:solidFill>
            </a:rPr>
            <a:t>Especializada</a:t>
          </a:r>
        </a:p>
      </dsp:txBody>
      <dsp:txXfrm>
        <a:off x="5775956" y="46430"/>
        <a:ext cx="2801343" cy="1358409"/>
      </dsp:txXfrm>
    </dsp:sp>
    <dsp:sp modelId="{64D807DF-F29A-48AE-99E7-75900E9EEE93}">
      <dsp:nvSpPr>
        <dsp:cNvPr id="0" name=""/>
        <dsp:cNvSpPr/>
      </dsp:nvSpPr>
      <dsp:spPr>
        <a:xfrm>
          <a:off x="6022281" y="1447102"/>
          <a:ext cx="288586" cy="108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200"/>
              </a:lnTo>
              <a:lnTo>
                <a:pt x="288586" y="1082200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B5D7B-C23F-4AD2-813E-79F58F286A3A}">
      <dsp:nvSpPr>
        <dsp:cNvPr id="0" name=""/>
        <dsp:cNvSpPr/>
      </dsp:nvSpPr>
      <dsp:spPr>
        <a:xfrm>
          <a:off x="6310868" y="1807836"/>
          <a:ext cx="2308694" cy="144293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b="1" kern="1200" dirty="0"/>
            <a:t>Exige conocimientos específicos.</a:t>
          </a:r>
        </a:p>
      </dsp:txBody>
      <dsp:txXfrm>
        <a:off x="6353130" y="1850098"/>
        <a:ext cx="2224170" cy="1358409"/>
      </dsp:txXfrm>
    </dsp:sp>
    <dsp:sp modelId="{DB6D1829-9479-4636-9C39-B57E344AE303}">
      <dsp:nvSpPr>
        <dsp:cNvPr id="0" name=""/>
        <dsp:cNvSpPr/>
      </dsp:nvSpPr>
      <dsp:spPr>
        <a:xfrm>
          <a:off x="6022281" y="1447102"/>
          <a:ext cx="288586" cy="2885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867"/>
              </a:lnTo>
              <a:lnTo>
                <a:pt x="288586" y="2885867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018E9-7B6D-4A63-B222-A68F4C1F9FAB}">
      <dsp:nvSpPr>
        <dsp:cNvPr id="0" name=""/>
        <dsp:cNvSpPr/>
      </dsp:nvSpPr>
      <dsp:spPr>
        <a:xfrm>
          <a:off x="6310868" y="3611503"/>
          <a:ext cx="2308694" cy="144293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b="1" kern="1200" dirty="0"/>
            <a:t>Ej.: Discurso forense, discurso jurídico, etc.</a:t>
          </a:r>
        </a:p>
      </dsp:txBody>
      <dsp:txXfrm>
        <a:off x="6353130" y="3653765"/>
        <a:ext cx="2224170" cy="1358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C2477-8C46-42D3-B459-BC4174B7D851}">
      <dsp:nvSpPr>
        <dsp:cNvPr id="0" name=""/>
        <dsp:cNvSpPr/>
      </dsp:nvSpPr>
      <dsp:spPr>
        <a:xfrm>
          <a:off x="55" y="83409"/>
          <a:ext cx="5298340" cy="950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300" b="1" kern="1200" dirty="0">
              <a:solidFill>
                <a:srgbClr val="7030A0"/>
              </a:solidFill>
            </a:rPr>
            <a:t>Carácter Polémico</a:t>
          </a:r>
        </a:p>
      </dsp:txBody>
      <dsp:txXfrm>
        <a:off x="55" y="83409"/>
        <a:ext cx="5298340" cy="950400"/>
      </dsp:txXfrm>
    </dsp:sp>
    <dsp:sp modelId="{A27E869D-3DF6-4095-BD35-9F7C3490AEC8}">
      <dsp:nvSpPr>
        <dsp:cNvPr id="0" name=""/>
        <dsp:cNvSpPr/>
      </dsp:nvSpPr>
      <dsp:spPr>
        <a:xfrm>
          <a:off x="55" y="1033809"/>
          <a:ext cx="5298340" cy="383429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3300" kern="1200" dirty="0"/>
            <a:t>Tema con diversos puntos de vista, polémico.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3300" kern="1200" dirty="0"/>
            <a:t>Se debe formular una tesis.</a:t>
          </a:r>
        </a:p>
      </dsp:txBody>
      <dsp:txXfrm>
        <a:off x="55" y="1033809"/>
        <a:ext cx="5298340" cy="3834293"/>
      </dsp:txXfrm>
    </dsp:sp>
    <dsp:sp modelId="{6E422A2F-6747-4C08-9DB2-E096A32BE310}">
      <dsp:nvSpPr>
        <dsp:cNvPr id="0" name=""/>
        <dsp:cNvSpPr/>
      </dsp:nvSpPr>
      <dsp:spPr>
        <a:xfrm>
          <a:off x="6040163" y="83409"/>
          <a:ext cx="5298340" cy="950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300" b="1" kern="1200" dirty="0">
              <a:solidFill>
                <a:srgbClr val="7030A0"/>
              </a:solidFill>
            </a:rPr>
            <a:t>Carácter dialógico</a:t>
          </a:r>
        </a:p>
      </dsp:txBody>
      <dsp:txXfrm>
        <a:off x="6040163" y="83409"/>
        <a:ext cx="5298340" cy="950400"/>
      </dsp:txXfrm>
    </dsp:sp>
    <dsp:sp modelId="{E1669FD5-6CAC-45FD-A97E-65B1F4EEC644}">
      <dsp:nvSpPr>
        <dsp:cNvPr id="0" name=""/>
        <dsp:cNvSpPr/>
      </dsp:nvSpPr>
      <dsp:spPr>
        <a:xfrm>
          <a:off x="6040163" y="1033809"/>
          <a:ext cx="5298340" cy="383429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3300" kern="1200" dirty="0"/>
            <a:t>Intercambio de argumentos.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3300" kern="1200" dirty="0"/>
            <a:t>Se deben suponer las posibles objeciones de parte del receptor.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3300" kern="1200" dirty="0"/>
            <a:t>También puede darse un monólogo.</a:t>
          </a:r>
        </a:p>
      </dsp:txBody>
      <dsp:txXfrm>
        <a:off x="6040163" y="1033809"/>
        <a:ext cx="5298340" cy="3834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3723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786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112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8863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485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164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648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687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7776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484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2927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578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081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615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266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7164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269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21F197-DC18-45DF-B3C1-FE2E93462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332CAEC-417E-42C8-9717-2FE43F051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788" y="2300264"/>
            <a:ext cx="11169747" cy="1357336"/>
          </a:xfrm>
        </p:spPr>
        <p:txBody>
          <a:bodyPr>
            <a:noAutofit/>
          </a:bodyPr>
          <a:lstStyle/>
          <a:p>
            <a:pPr algn="ctr"/>
            <a:r>
              <a:rPr lang="es-C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 virtual</a:t>
            </a:r>
            <a:br>
              <a:rPr lang="es-C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RETROALIMENTACIÓN SOBRE ARGUMENTACIÓN (primera parte)</a:t>
            </a:r>
            <a:endParaRPr lang="es-CL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901103-70E6-4A92-9216-90310E4B8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535" y="223128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Liceo Huépil</a:t>
            </a:r>
          </a:p>
          <a:p>
            <a:pPr algn="l"/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Asignatura: Lenguaje y Comunicación</a:t>
            </a:r>
          </a:p>
          <a:p>
            <a:pPr algn="l"/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Profesora: </a:t>
            </a:r>
            <a:r>
              <a:rPr lang="es-C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María Angélica Sanhueza Manzor</a:t>
            </a:r>
          </a:p>
          <a:p>
            <a:pPr algn="l"/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Educadora Diferencial: </a:t>
            </a:r>
            <a:r>
              <a:rPr lang="es-C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Carmen Gloria Carilao Gómez</a:t>
            </a:r>
          </a:p>
          <a:p>
            <a:pPr algn="l"/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F83F49B-1F92-4041-B06E-710BBE90ED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1" y="223128"/>
            <a:ext cx="1277645" cy="15212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1DC165CD-CF3C-42F4-878E-889F6DCFC52D}"/>
              </a:ext>
            </a:extLst>
          </p:cNvPr>
          <p:cNvSpPr txBox="1">
            <a:spLocks/>
          </p:cNvSpPr>
          <p:nvPr/>
        </p:nvSpPr>
        <p:spPr>
          <a:xfrm>
            <a:off x="6525683" y="5984658"/>
            <a:ext cx="5084852" cy="50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i="1" dirty="0">
                <a:latin typeface="Arial" panose="020B0604020202020204" pitchFamily="34" charset="0"/>
                <a:cs typeface="Arial" panose="020B0604020202020204" pitchFamily="34" charset="0"/>
              </a:rPr>
              <a:t>Huépil, viernes 03 de julio de 2020</a:t>
            </a:r>
          </a:p>
          <a:p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D699123-1D0B-4B2D-BD4A-8B1EB455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8" y="4667289"/>
            <a:ext cx="4333874" cy="21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67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BAC6C8-30BE-4594-96FA-13EAB1AD2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89FE41-AD97-4A72-BB01-E726B028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87" y="303045"/>
            <a:ext cx="10759024" cy="958358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rgbClr val="7030A0"/>
                </a:solidFill>
              </a:rPr>
              <a:t>TIPOS DE ORACIONES SUBORDINADAS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BFDD4AE-A34C-4060-B4C1-179D5B6FA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0" y="928468"/>
            <a:ext cx="11241052" cy="547233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CL" sz="3200" b="1" dirty="0">
                <a:solidFill>
                  <a:schemeClr val="tx1"/>
                </a:solidFill>
              </a:rPr>
              <a:t>1. Oración subordinada sustantiva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CL" sz="2400" dirty="0"/>
              <a:t>Desempeñan función sustantiva o nominal. Pueden ejercer funciones como las de sujeto y de complemento del verbo.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CL" sz="2400" dirty="0"/>
              <a:t>Habitualmente encabezadas por las conjunciones </a:t>
            </a:r>
            <a:r>
              <a:rPr lang="es-CL" sz="2400" b="1" dirty="0">
                <a:solidFill>
                  <a:srgbClr val="FF0000"/>
                </a:solidFill>
              </a:rPr>
              <a:t>que</a:t>
            </a:r>
            <a:r>
              <a:rPr lang="es-CL" sz="2400" dirty="0"/>
              <a:t> o </a:t>
            </a:r>
            <a:r>
              <a:rPr lang="es-CL" sz="2400" b="1" dirty="0">
                <a:solidFill>
                  <a:srgbClr val="FF0000"/>
                </a:solidFill>
              </a:rPr>
              <a:t>si</a:t>
            </a:r>
            <a:r>
              <a:rPr lang="es-CL" sz="2400" dirty="0">
                <a:solidFill>
                  <a:schemeClr val="tx1"/>
                </a:solidFill>
              </a:rPr>
              <a:t>, o bien por los pronombres interrogativos como </a:t>
            </a:r>
            <a:r>
              <a:rPr lang="es-CL" sz="2400" b="1" dirty="0">
                <a:solidFill>
                  <a:srgbClr val="FF0000"/>
                </a:solidFill>
              </a:rPr>
              <a:t>qué, cuál, dónde, cuándo, cómo.</a:t>
            </a:r>
            <a:endParaRPr lang="es-CL" sz="2400" dirty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CL" sz="2400" dirty="0">
                <a:solidFill>
                  <a:schemeClr val="tx1"/>
                </a:solidFill>
              </a:rPr>
              <a:t>Por lo anterior, la función nominal se puede reemplazar  por </a:t>
            </a:r>
            <a:r>
              <a:rPr lang="es-CL" sz="2400" b="1" dirty="0">
                <a:solidFill>
                  <a:srgbClr val="FF0000"/>
                </a:solidFill>
              </a:rPr>
              <a:t>pronombres neutros (ESO, LO). </a:t>
            </a:r>
          </a:p>
          <a:p>
            <a:pPr marL="0" lvl="0" indent="0" algn="just">
              <a:buNone/>
            </a:pPr>
            <a:endParaRPr lang="es-CL" sz="2400" b="1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es-CL" sz="2400" b="1" dirty="0">
                <a:solidFill>
                  <a:srgbClr val="FF0000"/>
                </a:solidFill>
              </a:rPr>
              <a:t>Ejemplos: </a:t>
            </a:r>
          </a:p>
          <a:p>
            <a:pPr marL="457200" lvl="0" indent="-457200" algn="just">
              <a:buAutoNum type="arabicPeriod"/>
            </a:pPr>
            <a:r>
              <a:rPr lang="es-CL" sz="2400" b="1" dirty="0">
                <a:solidFill>
                  <a:schemeClr val="tx1"/>
                </a:solidFill>
              </a:rPr>
              <a:t>No le gusta </a:t>
            </a:r>
            <a:r>
              <a:rPr lang="es-CL" sz="2400" b="1" u="sng" dirty="0">
                <a:solidFill>
                  <a:srgbClr val="FF0000"/>
                </a:solidFill>
              </a:rPr>
              <a:t>que</a:t>
            </a:r>
            <a:r>
              <a:rPr lang="es-CL" sz="2400" b="1" u="sng" dirty="0">
                <a:solidFill>
                  <a:schemeClr val="tx1"/>
                </a:solidFill>
              </a:rPr>
              <a:t> llegues tarde al trabajo</a:t>
            </a:r>
            <a:r>
              <a:rPr lang="es-CL" sz="2400" b="1" dirty="0">
                <a:solidFill>
                  <a:schemeClr val="tx1"/>
                </a:solidFill>
              </a:rPr>
              <a:t>        /             No te gusta </a:t>
            </a:r>
            <a:r>
              <a:rPr lang="es-CL" sz="2400" b="1" dirty="0">
                <a:solidFill>
                  <a:srgbClr val="FF0000"/>
                </a:solidFill>
              </a:rPr>
              <a:t>eso</a:t>
            </a:r>
          </a:p>
          <a:p>
            <a:pPr marL="457200" lvl="0" indent="-457200" algn="just">
              <a:buAutoNum type="arabicPeriod"/>
            </a:pPr>
            <a:r>
              <a:rPr lang="es-CL" sz="2400" b="1" dirty="0">
                <a:solidFill>
                  <a:schemeClr val="tx1"/>
                </a:solidFill>
              </a:rPr>
              <a:t>Preguntó </a:t>
            </a:r>
            <a:r>
              <a:rPr lang="es-CL" sz="2400" b="1" u="sng" dirty="0">
                <a:solidFill>
                  <a:srgbClr val="FF0000"/>
                </a:solidFill>
              </a:rPr>
              <a:t>si </a:t>
            </a:r>
            <a:r>
              <a:rPr lang="es-CL" sz="2400" b="1" u="sng" dirty="0">
                <a:solidFill>
                  <a:schemeClr val="tx1"/>
                </a:solidFill>
              </a:rPr>
              <a:t>era necesario llamar antes de partir</a:t>
            </a:r>
            <a:r>
              <a:rPr lang="es-CL" sz="2400" b="1" dirty="0">
                <a:solidFill>
                  <a:schemeClr val="tx1"/>
                </a:solidFill>
              </a:rPr>
              <a:t>   /     </a:t>
            </a:r>
            <a:r>
              <a:rPr lang="es-CL" sz="2400" b="1" dirty="0">
                <a:solidFill>
                  <a:srgbClr val="FF0000"/>
                </a:solidFill>
              </a:rPr>
              <a:t>Lo </a:t>
            </a:r>
            <a:r>
              <a:rPr lang="es-CL" sz="2400" b="1" dirty="0">
                <a:solidFill>
                  <a:schemeClr val="tx1"/>
                </a:solidFill>
              </a:rPr>
              <a:t>preguntó</a:t>
            </a:r>
          </a:p>
          <a:p>
            <a:pPr lvl="0" algn="just"/>
            <a:endParaRPr lang="es-CL" sz="2400" b="1" dirty="0">
              <a:solidFill>
                <a:srgbClr val="FF000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03551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BAC6C8-30BE-4594-96FA-13EAB1AD2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89FE41-AD97-4A72-BB01-E726B028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87" y="303045"/>
            <a:ext cx="10759024" cy="958358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rgbClr val="7030A0"/>
                </a:solidFill>
              </a:rPr>
              <a:t>TIPOS DE ORACIONES SUBORDINADAS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BFDD4AE-A34C-4060-B4C1-179D5B6FA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914400"/>
            <a:ext cx="11437034" cy="5640555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s-CL" sz="3200" b="1" dirty="0">
                <a:solidFill>
                  <a:schemeClr val="tx1"/>
                </a:solidFill>
              </a:rPr>
              <a:t>2. Oración subordinada adjetiva o de relativo: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CL" sz="2800" dirty="0">
                <a:solidFill>
                  <a:schemeClr val="tx1"/>
                </a:solidFill>
              </a:rPr>
              <a:t>Modifican o determinan a la expresión que las precede, pues aportan información sobre dicho </a:t>
            </a:r>
            <a:r>
              <a:rPr lang="es-CL" sz="2800" b="1" dirty="0">
                <a:solidFill>
                  <a:srgbClr val="FF0000"/>
                </a:solidFill>
              </a:rPr>
              <a:t>antecedente</a:t>
            </a:r>
            <a:r>
              <a:rPr lang="es-CL" sz="2800" dirty="0">
                <a:solidFill>
                  <a:schemeClr val="tx1"/>
                </a:solidFill>
              </a:rPr>
              <a:t>.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CL" sz="2800" dirty="0">
                <a:solidFill>
                  <a:schemeClr val="tx1"/>
                </a:solidFill>
              </a:rPr>
              <a:t>Están encabezadas por un </a:t>
            </a:r>
            <a:r>
              <a:rPr lang="es-CL" sz="2800" b="1" dirty="0">
                <a:solidFill>
                  <a:srgbClr val="FF0000"/>
                </a:solidFill>
              </a:rPr>
              <a:t>pronombre relativo </a:t>
            </a:r>
            <a:r>
              <a:rPr lang="es-CL" sz="2800" dirty="0">
                <a:solidFill>
                  <a:schemeClr val="tx1"/>
                </a:solidFill>
              </a:rPr>
              <a:t>(que, quien, lo cual, las cuales, el cual, los cuales, cuyo (s).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CL" sz="2800" dirty="0">
                <a:solidFill>
                  <a:schemeClr val="tx1"/>
                </a:solidFill>
              </a:rPr>
              <a:t>Estas oraciones subordinadas se pueden encontrar </a:t>
            </a:r>
            <a:r>
              <a:rPr lang="es-CL" sz="2800" b="1" dirty="0">
                <a:solidFill>
                  <a:srgbClr val="FF0000"/>
                </a:solidFill>
              </a:rPr>
              <a:t>dentro del sujeto o del predicado.</a:t>
            </a:r>
          </a:p>
          <a:p>
            <a:pPr marL="0" lvl="0" indent="0" algn="just">
              <a:buNone/>
            </a:pPr>
            <a:r>
              <a:rPr lang="es-CL" sz="2400" b="1" dirty="0">
                <a:solidFill>
                  <a:srgbClr val="FF0000"/>
                </a:solidFill>
              </a:rPr>
              <a:t>Ejemplos:</a:t>
            </a:r>
          </a:p>
          <a:p>
            <a:pPr marL="457200" lvl="0" indent="-457200" algn="just">
              <a:buAutoNum type="arabicPeriod"/>
            </a:pPr>
            <a:r>
              <a:rPr lang="es-CL" sz="2000" b="1" dirty="0">
                <a:solidFill>
                  <a:schemeClr val="tx1"/>
                </a:solidFill>
              </a:rPr>
              <a:t>La casa</a:t>
            </a:r>
            <a:r>
              <a:rPr lang="es-CL" sz="2000" dirty="0">
                <a:solidFill>
                  <a:schemeClr val="tx1"/>
                </a:solidFill>
              </a:rPr>
              <a:t>, </a:t>
            </a:r>
            <a:r>
              <a:rPr lang="es-CL" sz="2000" b="1" u="sng" dirty="0">
                <a:solidFill>
                  <a:srgbClr val="FF0000"/>
                </a:solidFill>
              </a:rPr>
              <a:t>cuyas</a:t>
            </a:r>
            <a:r>
              <a:rPr lang="es-CL" sz="2000" u="sng" dirty="0">
                <a:solidFill>
                  <a:schemeClr val="tx1"/>
                </a:solidFill>
              </a:rPr>
              <a:t> ventanas siempre permanecen abiertas </a:t>
            </a:r>
            <a:r>
              <a:rPr lang="es-CL" sz="2000" dirty="0">
                <a:solidFill>
                  <a:schemeClr val="tx1"/>
                </a:solidFill>
              </a:rPr>
              <a:t>ofrece una hermosa vista.</a:t>
            </a:r>
          </a:p>
          <a:p>
            <a:pPr marL="0" lvl="0" indent="0" algn="just">
              <a:buNone/>
            </a:pPr>
            <a:r>
              <a:rPr lang="es-CL" sz="2000" dirty="0">
                <a:solidFill>
                  <a:schemeClr val="tx1"/>
                </a:solidFill>
              </a:rPr>
              <a:t>       </a:t>
            </a:r>
            <a:r>
              <a:rPr lang="es-CL" sz="2000" dirty="0" err="1">
                <a:solidFill>
                  <a:schemeClr val="tx1"/>
                </a:solidFill>
              </a:rPr>
              <a:t>Ant</a:t>
            </a:r>
            <a:r>
              <a:rPr lang="es-CL" sz="2000" dirty="0">
                <a:solidFill>
                  <a:schemeClr val="tx1"/>
                </a:solidFill>
              </a:rPr>
              <a:t>.            O. S. (ORACIÓN SUBORDINADA)</a:t>
            </a:r>
          </a:p>
          <a:p>
            <a:pPr marL="0" lvl="0" indent="0" algn="just">
              <a:buNone/>
            </a:pPr>
            <a:r>
              <a:rPr lang="es-CL" sz="2000" dirty="0">
                <a:solidFill>
                  <a:schemeClr val="tx1"/>
                </a:solidFill>
              </a:rPr>
              <a:t>2. Pensaba escribir la historia de los </a:t>
            </a:r>
            <a:r>
              <a:rPr lang="es-CL" sz="2000" b="1" dirty="0">
                <a:solidFill>
                  <a:schemeClr val="tx1"/>
                </a:solidFill>
              </a:rPr>
              <a:t>hechos</a:t>
            </a:r>
            <a:r>
              <a:rPr lang="es-CL" sz="2000" dirty="0">
                <a:solidFill>
                  <a:schemeClr val="tx1"/>
                </a:solidFill>
              </a:rPr>
              <a:t> </a:t>
            </a:r>
            <a:r>
              <a:rPr lang="es-CL" sz="2000" b="1" u="sng" dirty="0">
                <a:solidFill>
                  <a:srgbClr val="FF0000"/>
                </a:solidFill>
              </a:rPr>
              <a:t>que</a:t>
            </a:r>
            <a:r>
              <a:rPr lang="es-CL" sz="2000" u="sng" dirty="0">
                <a:solidFill>
                  <a:schemeClr val="tx1"/>
                </a:solidFill>
              </a:rPr>
              <a:t> habían ocurrido aquel verano</a:t>
            </a:r>
            <a:r>
              <a:rPr lang="es-CL" sz="2000" dirty="0">
                <a:solidFill>
                  <a:schemeClr val="tx1"/>
                </a:solidFill>
              </a:rPr>
              <a:t>.</a:t>
            </a:r>
          </a:p>
          <a:p>
            <a:pPr marL="0" lvl="0" indent="0" algn="just">
              <a:buNone/>
            </a:pPr>
            <a:r>
              <a:rPr lang="es-CL" sz="2000" dirty="0">
                <a:solidFill>
                  <a:schemeClr val="tx1"/>
                </a:solidFill>
              </a:rPr>
              <a:t>                                                                </a:t>
            </a:r>
            <a:r>
              <a:rPr lang="es-CL" sz="2000" dirty="0" err="1">
                <a:solidFill>
                  <a:schemeClr val="tx1"/>
                </a:solidFill>
              </a:rPr>
              <a:t>ant</a:t>
            </a:r>
            <a:r>
              <a:rPr lang="es-CL" sz="2000" dirty="0">
                <a:solidFill>
                  <a:schemeClr val="tx1"/>
                </a:solidFill>
              </a:rPr>
              <a:t>.         O.S. (ORACIÓN SUBORDINADA)</a:t>
            </a:r>
          </a:p>
          <a:p>
            <a:pPr lvl="0" algn="just">
              <a:buFont typeface="Wingdings" panose="05000000000000000000" pitchFamily="2" charset="2"/>
              <a:buChar char="q"/>
            </a:pPr>
            <a:endParaRPr lang="es-CL" dirty="0"/>
          </a:p>
          <a:p>
            <a:pPr lvl="0" algn="just"/>
            <a:endParaRPr lang="es-CL" sz="2400" b="1" dirty="0">
              <a:solidFill>
                <a:srgbClr val="FF000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13986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BAC6C8-30BE-4594-96FA-13EAB1AD2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89FE41-AD97-4A72-BB01-E726B028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87" y="303045"/>
            <a:ext cx="10759024" cy="958358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rgbClr val="7030A0"/>
                </a:solidFill>
              </a:rPr>
              <a:t>TIPOS DE ORACIONES SUBORDINADAS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BFDD4AE-A34C-4060-B4C1-179D5B6FA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914400"/>
            <a:ext cx="11437034" cy="564055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CL" sz="3200" b="1" dirty="0">
                <a:solidFill>
                  <a:schemeClr val="tx1"/>
                </a:solidFill>
              </a:rPr>
              <a:t>3. Oración subordinada Adverbial o circunstancial: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CL" sz="3200" dirty="0">
                <a:solidFill>
                  <a:schemeClr val="tx1"/>
                </a:solidFill>
              </a:rPr>
              <a:t>Funcionan como </a:t>
            </a:r>
            <a:r>
              <a:rPr lang="es-CL" sz="3200" b="1" dirty="0">
                <a:solidFill>
                  <a:srgbClr val="FF0000"/>
                </a:solidFill>
              </a:rPr>
              <a:t>complemento del verbo</a:t>
            </a:r>
            <a:r>
              <a:rPr lang="es-CL" sz="3200" dirty="0">
                <a:solidFill>
                  <a:schemeClr val="tx1"/>
                </a:solidFill>
              </a:rPr>
              <a:t>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CL" sz="3200" dirty="0">
                <a:solidFill>
                  <a:schemeClr val="tx1"/>
                </a:solidFill>
              </a:rPr>
              <a:t>Encabezadas por </a:t>
            </a:r>
            <a:r>
              <a:rPr lang="es-CL" sz="3200" b="1" dirty="0">
                <a:solidFill>
                  <a:srgbClr val="FF0000"/>
                </a:solidFill>
              </a:rPr>
              <a:t>conjunciones</a:t>
            </a:r>
            <a:r>
              <a:rPr lang="es-CL" sz="3200" dirty="0">
                <a:solidFill>
                  <a:schemeClr val="tx1"/>
                </a:solidFill>
              </a:rPr>
              <a:t> (causales, consecutivos, condicionales, concesivas, finales, comparativas, etc.) o </a:t>
            </a:r>
            <a:r>
              <a:rPr lang="es-CL" sz="3200" b="1" dirty="0">
                <a:solidFill>
                  <a:srgbClr val="FF0000"/>
                </a:solidFill>
              </a:rPr>
              <a:t>adverbios relativos</a:t>
            </a:r>
            <a:r>
              <a:rPr lang="es-CL" sz="3200" dirty="0">
                <a:solidFill>
                  <a:schemeClr val="tx1"/>
                </a:solidFill>
              </a:rPr>
              <a:t> (donde, cuando, como, cuanto)</a:t>
            </a:r>
          </a:p>
          <a:p>
            <a:pPr marL="0" lvl="0" indent="0" algn="just">
              <a:buNone/>
            </a:pPr>
            <a:r>
              <a:rPr lang="es-CL" sz="2400" b="1" dirty="0">
                <a:solidFill>
                  <a:srgbClr val="FF0000"/>
                </a:solidFill>
              </a:rPr>
              <a:t>Ejemplos:</a:t>
            </a:r>
          </a:p>
          <a:p>
            <a:pPr marL="457200" lvl="0" indent="-457200" algn="just">
              <a:buAutoNum type="arabicPeriod"/>
            </a:pPr>
            <a:r>
              <a:rPr lang="es-CL" sz="2000" b="1" dirty="0">
                <a:solidFill>
                  <a:schemeClr val="tx1"/>
                </a:solidFill>
              </a:rPr>
              <a:t>Abandonó</a:t>
            </a:r>
            <a:r>
              <a:rPr lang="es-CL" sz="2000" dirty="0">
                <a:solidFill>
                  <a:schemeClr val="tx1"/>
                </a:solidFill>
              </a:rPr>
              <a:t> su pasión por la pintura, </a:t>
            </a:r>
            <a:r>
              <a:rPr lang="es-CL" sz="2000" b="1" u="sng" dirty="0">
                <a:solidFill>
                  <a:srgbClr val="FF0000"/>
                </a:solidFill>
              </a:rPr>
              <a:t>a fin de</a:t>
            </a:r>
            <a:r>
              <a:rPr lang="es-CL" sz="2000" u="sng" dirty="0">
                <a:solidFill>
                  <a:schemeClr val="tx1"/>
                </a:solidFill>
              </a:rPr>
              <a:t> conseguir un trabajo más rentable</a:t>
            </a:r>
            <a:r>
              <a:rPr lang="es-CL" sz="2000" dirty="0">
                <a:solidFill>
                  <a:schemeClr val="tx1"/>
                </a:solidFill>
              </a:rPr>
              <a:t>.</a:t>
            </a:r>
          </a:p>
          <a:p>
            <a:pPr marL="0" lvl="0" indent="0" algn="just">
              <a:buNone/>
            </a:pPr>
            <a:r>
              <a:rPr lang="es-CL" sz="2000" dirty="0">
                <a:solidFill>
                  <a:schemeClr val="tx1"/>
                </a:solidFill>
              </a:rPr>
              <a:t>              </a:t>
            </a:r>
            <a:r>
              <a:rPr lang="es-CL" sz="2000" b="1" dirty="0">
                <a:solidFill>
                  <a:srgbClr val="FF0000"/>
                </a:solidFill>
              </a:rPr>
              <a:t>V                                                              ORACIÓN SUBORDINADA</a:t>
            </a:r>
          </a:p>
          <a:p>
            <a:pPr marL="0" lvl="0" indent="0" algn="just">
              <a:buNone/>
            </a:pPr>
            <a:r>
              <a:rPr lang="es-CL" sz="2000" b="1" dirty="0">
                <a:solidFill>
                  <a:srgbClr val="FF0000"/>
                </a:solidFill>
              </a:rPr>
              <a:t>2. Limpiaban </a:t>
            </a:r>
            <a:r>
              <a:rPr lang="es-CL" sz="2000" dirty="0">
                <a:solidFill>
                  <a:schemeClr val="tx1"/>
                </a:solidFill>
              </a:rPr>
              <a:t>la casa </a:t>
            </a:r>
            <a:r>
              <a:rPr lang="es-CL" sz="2000" b="1" u="sng" dirty="0">
                <a:solidFill>
                  <a:srgbClr val="FF0000"/>
                </a:solidFill>
              </a:rPr>
              <a:t>como </a:t>
            </a:r>
            <a:r>
              <a:rPr lang="es-CL" sz="2000" u="sng" dirty="0">
                <a:solidFill>
                  <a:schemeClr val="tx1"/>
                </a:solidFill>
              </a:rPr>
              <a:t>sus padres les habían enseñado</a:t>
            </a:r>
            <a:r>
              <a:rPr lang="es-CL" sz="2000" dirty="0">
                <a:solidFill>
                  <a:schemeClr val="tx1"/>
                </a:solidFill>
              </a:rPr>
              <a:t>.</a:t>
            </a:r>
          </a:p>
          <a:p>
            <a:pPr marL="0" lvl="0" indent="0" algn="just">
              <a:buNone/>
            </a:pPr>
            <a:r>
              <a:rPr lang="es-CL" sz="2000" dirty="0">
                <a:solidFill>
                  <a:schemeClr val="tx1"/>
                </a:solidFill>
              </a:rPr>
              <a:t>            </a:t>
            </a:r>
            <a:r>
              <a:rPr lang="es-CL" sz="2000" b="1" dirty="0">
                <a:solidFill>
                  <a:srgbClr val="FF0000"/>
                </a:solidFill>
              </a:rPr>
              <a:t>V                                   O.S.</a:t>
            </a:r>
            <a:endParaRPr lang="es-CL" b="1" dirty="0">
              <a:solidFill>
                <a:srgbClr val="FF0000"/>
              </a:solidFill>
            </a:endParaRPr>
          </a:p>
          <a:p>
            <a:pPr lvl="0" algn="just"/>
            <a:endParaRPr lang="es-CL" sz="2400" b="1" dirty="0">
              <a:solidFill>
                <a:srgbClr val="FF000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601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3235F4-A086-4CC5-9B4F-89475073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280B5954-CF14-46CA-8952-203264FFAECE}"/>
              </a:ext>
            </a:extLst>
          </p:cNvPr>
          <p:cNvSpPr/>
          <p:nvPr/>
        </p:nvSpPr>
        <p:spPr>
          <a:xfrm>
            <a:off x="624696" y="135141"/>
            <a:ext cx="3656193" cy="52203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Modalización lógica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11C3869-80A2-45B3-BDB8-6F213D7F4ED4}"/>
              </a:ext>
            </a:extLst>
          </p:cNvPr>
          <p:cNvSpPr/>
          <p:nvPr/>
        </p:nvSpPr>
        <p:spPr>
          <a:xfrm>
            <a:off x="188028" y="998344"/>
            <a:ext cx="5157695" cy="1887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-Expresa certeza o duda.</a:t>
            </a:r>
          </a:p>
          <a:p>
            <a:r>
              <a:rPr lang="es-CL" dirty="0">
                <a:solidFill>
                  <a:schemeClr val="tx1"/>
                </a:solidFill>
              </a:rPr>
              <a:t>-Se da cuenta de la realidad.</a:t>
            </a:r>
          </a:p>
          <a:p>
            <a:r>
              <a:rPr lang="es-CL" dirty="0">
                <a:solidFill>
                  <a:schemeClr val="tx1"/>
                </a:solidFill>
              </a:rPr>
              <a:t>-Enfatiza el valor de la verdad o falsedad, necesidad o posibilidad de lo que se dice.</a:t>
            </a:r>
          </a:p>
          <a:p>
            <a:r>
              <a:rPr lang="es-CL" dirty="0">
                <a:solidFill>
                  <a:schemeClr val="tx1"/>
                </a:solidFill>
              </a:rPr>
              <a:t>-Es frecuente en textos expositivos y argumentativos. 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10" name="Rectángulo: esquina doblada 9">
            <a:extLst>
              <a:ext uri="{FF2B5EF4-FFF2-40B4-BE49-F238E27FC236}">
                <a16:creationId xmlns:a16="http://schemas.microsoft.com/office/drawing/2014/main" id="{40D3D48A-9FD2-4150-8894-2C3464ACEB63}"/>
              </a:ext>
            </a:extLst>
          </p:cNvPr>
          <p:cNvSpPr/>
          <p:nvPr/>
        </p:nvSpPr>
        <p:spPr>
          <a:xfrm>
            <a:off x="7191692" y="164276"/>
            <a:ext cx="4206241" cy="52203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Modalización Apreciativa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D2B29FF3-63C5-43B8-818C-3E3B4B42394A}"/>
              </a:ext>
            </a:extLst>
          </p:cNvPr>
          <p:cNvSpPr/>
          <p:nvPr/>
        </p:nvSpPr>
        <p:spPr>
          <a:xfrm>
            <a:off x="2391830" y="681374"/>
            <a:ext cx="404033" cy="29276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7B2BBE50-284E-4414-80BC-B1D0BB2E941F}"/>
              </a:ext>
            </a:extLst>
          </p:cNvPr>
          <p:cNvSpPr/>
          <p:nvPr/>
        </p:nvSpPr>
        <p:spPr>
          <a:xfrm>
            <a:off x="9092795" y="681374"/>
            <a:ext cx="404033" cy="29276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2BE24F3-CC27-4C62-8D03-69C913BF6C43}"/>
              </a:ext>
            </a:extLst>
          </p:cNvPr>
          <p:cNvSpPr/>
          <p:nvPr/>
        </p:nvSpPr>
        <p:spPr>
          <a:xfrm>
            <a:off x="5655212" y="998344"/>
            <a:ext cx="6348762" cy="2088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-Se expresa comunicando emociones, sentimientos, opiniones, etc.</a:t>
            </a:r>
          </a:p>
          <a:p>
            <a:r>
              <a:rPr lang="es-CL" dirty="0">
                <a:solidFill>
                  <a:schemeClr val="tx1"/>
                </a:solidFill>
              </a:rPr>
              <a:t>-Énfasis en la visión propia, ofreciendo un juicio o apreciación sicológica o sociocultural.</a:t>
            </a:r>
          </a:p>
          <a:p>
            <a:r>
              <a:rPr lang="es-CL" dirty="0">
                <a:solidFill>
                  <a:schemeClr val="tx1"/>
                </a:solidFill>
              </a:rPr>
              <a:t>-Es frecuente en textos como autobiografías, cartas personales, recados, conversaciones, entre otros.</a:t>
            </a: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BEE7E8E0-C15A-44E1-96EA-2C0A0D345077}"/>
              </a:ext>
            </a:extLst>
          </p:cNvPr>
          <p:cNvSpPr/>
          <p:nvPr/>
        </p:nvSpPr>
        <p:spPr>
          <a:xfrm>
            <a:off x="2452792" y="2906970"/>
            <a:ext cx="404033" cy="44051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953C5C86-2D09-41D8-9748-8F0F906BA50F}"/>
              </a:ext>
            </a:extLst>
          </p:cNvPr>
          <p:cNvSpPr/>
          <p:nvPr/>
        </p:nvSpPr>
        <p:spPr>
          <a:xfrm>
            <a:off x="117118" y="3347487"/>
            <a:ext cx="5978882" cy="3250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s-CL" sz="1900" b="1" dirty="0">
                <a:solidFill>
                  <a:srgbClr val="FF0000"/>
                </a:solidFill>
              </a:rPr>
              <a:t>Frases que introducen certeza: </a:t>
            </a:r>
            <a:r>
              <a:rPr lang="es-CL" sz="1900" dirty="0">
                <a:solidFill>
                  <a:schemeClr val="tx1"/>
                </a:solidFill>
              </a:rPr>
              <a:t>“es indudable”, “no tengo ninguna duda”, “es obvio”, “ciertamente”, “estoy seguro”, etc.</a:t>
            </a:r>
          </a:p>
          <a:p>
            <a:pPr marL="342900" indent="-342900">
              <a:buAutoNum type="arabicPeriod"/>
            </a:pPr>
            <a:r>
              <a:rPr lang="es-CL" sz="1900" b="1" dirty="0">
                <a:solidFill>
                  <a:srgbClr val="FF0000"/>
                </a:solidFill>
              </a:rPr>
              <a:t> Frases que introducen probabilidad / improbabilidad: </a:t>
            </a:r>
            <a:r>
              <a:rPr lang="es-CL" sz="1900" dirty="0">
                <a:solidFill>
                  <a:schemeClr val="tx1"/>
                </a:solidFill>
              </a:rPr>
              <a:t>“es probable que”, “es improbable que”, “a lo mejor”, “podría ser que”, “quizá”, “tal vez”, etc.</a:t>
            </a:r>
          </a:p>
          <a:p>
            <a:pPr marL="342900" indent="-342900">
              <a:buAutoNum type="arabicPeriod"/>
            </a:pPr>
            <a:r>
              <a:rPr lang="es-CL" sz="1900" b="1" dirty="0">
                <a:solidFill>
                  <a:srgbClr val="FF0000"/>
                </a:solidFill>
              </a:rPr>
              <a:t>Frases que introducen posibilidad / imposibilidad: </a:t>
            </a:r>
            <a:r>
              <a:rPr lang="es-CL" sz="1900" dirty="0">
                <a:solidFill>
                  <a:schemeClr val="tx1"/>
                </a:solidFill>
              </a:rPr>
              <a:t>“es posible que”, “resulta imposible”, “no creo que”, “creo que”, etc.</a:t>
            </a:r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A2AD266E-CA1B-4B02-B6DF-5FA8102E3FF8}"/>
              </a:ext>
            </a:extLst>
          </p:cNvPr>
          <p:cNvSpPr/>
          <p:nvPr/>
        </p:nvSpPr>
        <p:spPr>
          <a:xfrm>
            <a:off x="8781038" y="2969307"/>
            <a:ext cx="404033" cy="44051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59B992B1-8E16-4330-95C9-B59563DBCCB5}"/>
              </a:ext>
            </a:extLst>
          </p:cNvPr>
          <p:cNvSpPr/>
          <p:nvPr/>
        </p:nvSpPr>
        <p:spPr>
          <a:xfrm>
            <a:off x="6271678" y="3388567"/>
            <a:ext cx="5732296" cy="17564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900" b="1" dirty="0">
                <a:solidFill>
                  <a:schemeClr val="tx1"/>
                </a:solidFill>
              </a:rPr>
              <a:t>Utiliza expresiones como: </a:t>
            </a:r>
            <a:r>
              <a:rPr lang="es-CL" sz="1900" dirty="0">
                <a:solidFill>
                  <a:schemeClr val="tx1"/>
                </a:solidFill>
              </a:rPr>
              <a:t>”creo que” (pienso que), “siento que”, “amo que”, “odio que”, “me carga que”, “me encanta”, etc. </a:t>
            </a:r>
          </a:p>
          <a:p>
            <a:r>
              <a:rPr lang="es-CL" sz="1900" dirty="0">
                <a:solidFill>
                  <a:schemeClr val="tx1"/>
                </a:solidFill>
              </a:rPr>
              <a:t>(dan a conocer, por ejemplo, opiniones, miedos, deseos y aprecios).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EC561E9D-AE0F-436B-89DF-BFC32F7FC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5144995"/>
            <a:ext cx="1910945" cy="16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37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3235F4-A086-4CC5-9B4F-89475073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" y="0"/>
            <a:ext cx="12191999" cy="6858000"/>
          </a:xfrm>
          <a:prstGeom prst="rect">
            <a:avLst/>
          </a:prstGeom>
        </p:spPr>
      </p:pic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280B5954-CF14-46CA-8952-203264FFAECE}"/>
              </a:ext>
            </a:extLst>
          </p:cNvPr>
          <p:cNvSpPr/>
          <p:nvPr/>
        </p:nvSpPr>
        <p:spPr>
          <a:xfrm>
            <a:off x="624696" y="135141"/>
            <a:ext cx="10798270" cy="52203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Designaciones y calificaciones en el texto argumentativo.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6CEDAAA-6A74-46C8-B42E-8969B30D64A3}"/>
              </a:ext>
            </a:extLst>
          </p:cNvPr>
          <p:cNvSpPr txBox="1"/>
          <p:nvPr/>
        </p:nvSpPr>
        <p:spPr>
          <a:xfrm>
            <a:off x="624696" y="1055207"/>
            <a:ext cx="10798270" cy="1015663"/>
          </a:xfrm>
          <a:prstGeom prst="rect">
            <a:avLst/>
          </a:prstGeom>
          <a:noFill/>
          <a:ln>
            <a:solidFill>
              <a:srgbClr val="F90FEE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2000" dirty="0"/>
              <a:t>Para expresar </a:t>
            </a:r>
            <a:r>
              <a:rPr lang="es-CL" sz="2000" b="1" dirty="0">
                <a:solidFill>
                  <a:srgbClr val="FF0000"/>
                </a:solidFill>
              </a:rPr>
              <a:t>punto de vista (tesis) o argumentos </a:t>
            </a:r>
            <a:r>
              <a:rPr lang="es-CL" sz="2000" dirty="0"/>
              <a:t>es útil la selección precisa del vocabulario utilizado, pues </a:t>
            </a:r>
            <a:r>
              <a:rPr lang="es-CL" sz="2000" b="1" dirty="0">
                <a:solidFill>
                  <a:srgbClr val="FF0000"/>
                </a:solidFill>
              </a:rPr>
              <a:t>las propias palabras conllevan un significado que favorece o perjudica una argumentación o la presentación de la tesis</a:t>
            </a:r>
            <a:r>
              <a:rPr lang="es-CL" sz="2000" dirty="0"/>
              <a:t>.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708C60DB-A3CC-4F2A-A89A-9A1B8FAE4E51}"/>
              </a:ext>
            </a:extLst>
          </p:cNvPr>
          <p:cNvSpPr/>
          <p:nvPr/>
        </p:nvSpPr>
        <p:spPr>
          <a:xfrm>
            <a:off x="5852160" y="657171"/>
            <a:ext cx="506437" cy="383838"/>
          </a:xfrm>
          <a:prstGeom prst="downArrow">
            <a:avLst/>
          </a:prstGeom>
          <a:solidFill>
            <a:srgbClr val="7030A0"/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D5356222-2F54-47A3-9013-01F763F442A9}"/>
              </a:ext>
            </a:extLst>
          </p:cNvPr>
          <p:cNvSpPr/>
          <p:nvPr/>
        </p:nvSpPr>
        <p:spPr>
          <a:xfrm>
            <a:off x="9127588" y="2070870"/>
            <a:ext cx="506437" cy="383838"/>
          </a:xfrm>
          <a:prstGeom prst="downArrow">
            <a:avLst/>
          </a:prstGeom>
          <a:solidFill>
            <a:srgbClr val="7030A0"/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16D26272-896E-438F-9930-3FA3ABC2050C}"/>
              </a:ext>
            </a:extLst>
          </p:cNvPr>
          <p:cNvSpPr/>
          <p:nvPr/>
        </p:nvSpPr>
        <p:spPr>
          <a:xfrm>
            <a:off x="1388012" y="2066207"/>
            <a:ext cx="506437" cy="383838"/>
          </a:xfrm>
          <a:prstGeom prst="downArrow">
            <a:avLst/>
          </a:prstGeom>
          <a:solidFill>
            <a:srgbClr val="7030A0"/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5979F57-61E9-4A14-A2EE-28A4A86F89FC}"/>
              </a:ext>
            </a:extLst>
          </p:cNvPr>
          <p:cNvSpPr/>
          <p:nvPr/>
        </p:nvSpPr>
        <p:spPr>
          <a:xfrm>
            <a:off x="552646" y="2548521"/>
            <a:ext cx="5074431" cy="12729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>
                <a:solidFill>
                  <a:srgbClr val="FF0000"/>
                </a:solidFill>
              </a:rPr>
              <a:t>Designaciones: </a:t>
            </a:r>
            <a:r>
              <a:rPr lang="es-CL" sz="2000" dirty="0">
                <a:solidFill>
                  <a:schemeClr val="tx1"/>
                </a:solidFill>
              </a:rPr>
              <a:t>expresiones</a:t>
            </a:r>
            <a:r>
              <a:rPr lang="es-CL" sz="2000" b="1" dirty="0">
                <a:solidFill>
                  <a:schemeClr val="tx1"/>
                </a:solidFill>
              </a:rPr>
              <a:t> </a:t>
            </a:r>
            <a:r>
              <a:rPr lang="es-CL" sz="2000" b="1" dirty="0">
                <a:solidFill>
                  <a:srgbClr val="FF0000"/>
                </a:solidFill>
              </a:rPr>
              <a:t>sustantivas</a:t>
            </a:r>
            <a:r>
              <a:rPr lang="es-CL" sz="2000" dirty="0">
                <a:solidFill>
                  <a:schemeClr val="tx1"/>
                </a:solidFill>
              </a:rPr>
              <a:t> que informan una determinada opinión o argumento.</a:t>
            </a:r>
            <a:endParaRPr lang="es-CL" sz="2000" b="1" dirty="0">
              <a:solidFill>
                <a:schemeClr val="tx1"/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D1AC4592-B6B7-432E-8DEF-BE920B9F7BC9}"/>
              </a:ext>
            </a:extLst>
          </p:cNvPr>
          <p:cNvSpPr/>
          <p:nvPr/>
        </p:nvSpPr>
        <p:spPr>
          <a:xfrm>
            <a:off x="6170345" y="2515722"/>
            <a:ext cx="5805951" cy="1887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>
                <a:solidFill>
                  <a:srgbClr val="FF0000"/>
                </a:solidFill>
              </a:rPr>
              <a:t>Calificaciones: </a:t>
            </a:r>
            <a:r>
              <a:rPr lang="es-CL" sz="2000" dirty="0">
                <a:solidFill>
                  <a:schemeClr val="tx1"/>
                </a:solidFill>
              </a:rPr>
              <a:t>expresiones </a:t>
            </a:r>
            <a:r>
              <a:rPr lang="es-CL" sz="2000" b="1" dirty="0">
                <a:solidFill>
                  <a:srgbClr val="FF0000"/>
                </a:solidFill>
              </a:rPr>
              <a:t>adjetivas o adverbiales </a:t>
            </a:r>
            <a:r>
              <a:rPr lang="es-CL" sz="2000" dirty="0">
                <a:solidFill>
                  <a:schemeClr val="tx1"/>
                </a:solidFill>
              </a:rPr>
              <a:t>que caracterizan una determinada opinión o argumento. </a:t>
            </a:r>
            <a:r>
              <a:rPr lang="es-CL" sz="2000" b="1" dirty="0">
                <a:solidFill>
                  <a:srgbClr val="FF0000"/>
                </a:solidFill>
              </a:rPr>
              <a:t>Así ante el estreno de un filme el crítico de espectáculo puede referirse al director calificándolo:</a:t>
            </a:r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C4379A7A-5689-4018-BC3A-4CC83AFCD9FE}"/>
              </a:ext>
            </a:extLst>
          </p:cNvPr>
          <p:cNvSpPr/>
          <p:nvPr/>
        </p:nvSpPr>
        <p:spPr>
          <a:xfrm>
            <a:off x="2330206" y="3821465"/>
            <a:ext cx="506437" cy="383838"/>
          </a:xfrm>
          <a:prstGeom prst="downArrow">
            <a:avLst/>
          </a:prstGeom>
          <a:solidFill>
            <a:srgbClr val="7030A0"/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5" name="Tabla 7">
            <a:extLst>
              <a:ext uri="{FF2B5EF4-FFF2-40B4-BE49-F238E27FC236}">
                <a16:creationId xmlns:a16="http://schemas.microsoft.com/office/drawing/2014/main" id="{76FDA99A-6C19-450E-84BB-64798E229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703981"/>
              </p:ext>
            </p:extLst>
          </p:nvPr>
        </p:nvGraphicFramePr>
        <p:xfrm>
          <a:off x="257225" y="4299116"/>
          <a:ext cx="5805950" cy="22725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3531">
                  <a:extLst>
                    <a:ext uri="{9D8B030D-6E8A-4147-A177-3AD203B41FA5}">
                      <a16:colId xmlns:a16="http://schemas.microsoft.com/office/drawing/2014/main" val="276063429"/>
                    </a:ext>
                  </a:extLst>
                </a:gridCol>
                <a:gridCol w="2121233">
                  <a:extLst>
                    <a:ext uri="{9D8B030D-6E8A-4147-A177-3AD203B41FA5}">
                      <a16:colId xmlns:a16="http://schemas.microsoft.com/office/drawing/2014/main" val="2368925811"/>
                    </a:ext>
                  </a:extLst>
                </a:gridCol>
                <a:gridCol w="1781186">
                  <a:extLst>
                    <a:ext uri="{9D8B030D-6E8A-4147-A177-3AD203B41FA5}">
                      <a16:colId xmlns:a16="http://schemas.microsoft.com/office/drawing/2014/main" val="456420918"/>
                    </a:ext>
                  </a:extLst>
                </a:gridCol>
              </a:tblGrid>
              <a:tr h="802088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Designación negativa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Designación neutra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Designación positiva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39324"/>
                  </a:ext>
                </a:extLst>
              </a:tr>
              <a:tr h="1046201">
                <a:tc>
                  <a:txBody>
                    <a:bodyPr/>
                    <a:lstStyle/>
                    <a:p>
                      <a:r>
                        <a:rPr lang="es-CL" dirty="0"/>
                        <a:t>Pacos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Carabineros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Fuerzas de orden y seguridad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308797"/>
                  </a:ext>
                </a:extLst>
              </a:tr>
              <a:tr h="424293">
                <a:tc>
                  <a:txBody>
                    <a:bodyPr/>
                    <a:lstStyle/>
                    <a:p>
                      <a:r>
                        <a:rPr lang="es-CL" dirty="0"/>
                        <a:t>Terroristas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Grupo armado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Combatientes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634130"/>
                  </a:ext>
                </a:extLst>
              </a:tr>
            </a:tbl>
          </a:graphicData>
        </a:graphic>
      </p:graphicFrame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20A38BE7-4931-4569-AE6E-6097A18F4A06}"/>
              </a:ext>
            </a:extLst>
          </p:cNvPr>
          <p:cNvSpPr/>
          <p:nvPr/>
        </p:nvSpPr>
        <p:spPr>
          <a:xfrm>
            <a:off x="8643914" y="4393236"/>
            <a:ext cx="506437" cy="383838"/>
          </a:xfrm>
          <a:prstGeom prst="downArrow">
            <a:avLst/>
          </a:prstGeom>
          <a:solidFill>
            <a:srgbClr val="7030A0"/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9" name="Tabla 10">
            <a:extLst>
              <a:ext uri="{FF2B5EF4-FFF2-40B4-BE49-F238E27FC236}">
                <a16:creationId xmlns:a16="http://schemas.microsoft.com/office/drawing/2014/main" id="{FD859063-6B0E-49E6-833C-28415E761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83936"/>
              </p:ext>
            </p:extLst>
          </p:nvPr>
        </p:nvGraphicFramePr>
        <p:xfrm>
          <a:off x="6275170" y="4757797"/>
          <a:ext cx="5506722" cy="17235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53361">
                  <a:extLst>
                    <a:ext uri="{9D8B030D-6E8A-4147-A177-3AD203B41FA5}">
                      <a16:colId xmlns:a16="http://schemas.microsoft.com/office/drawing/2014/main" val="242469340"/>
                    </a:ext>
                  </a:extLst>
                </a:gridCol>
                <a:gridCol w="2753361">
                  <a:extLst>
                    <a:ext uri="{9D8B030D-6E8A-4147-A177-3AD203B41FA5}">
                      <a16:colId xmlns:a16="http://schemas.microsoft.com/office/drawing/2014/main" val="1998985279"/>
                    </a:ext>
                  </a:extLst>
                </a:gridCol>
              </a:tblGrid>
              <a:tr h="497310">
                <a:tc>
                  <a:txBody>
                    <a:bodyPr/>
                    <a:lstStyle/>
                    <a:p>
                      <a:r>
                        <a:rPr lang="es-CL" dirty="0"/>
                        <a:t>Calificación negativa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Calificación positiva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643014"/>
                  </a:ext>
                </a:extLst>
              </a:tr>
              <a:tr h="1226243">
                <a:tc>
                  <a:txBody>
                    <a:bodyPr/>
                    <a:lstStyle/>
                    <a:p>
                      <a:r>
                        <a:rPr lang="es-CL" dirty="0"/>
                        <a:t>“</a:t>
                      </a:r>
                      <a:r>
                        <a:rPr lang="es-CL" b="0" dirty="0">
                          <a:solidFill>
                            <a:schemeClr val="tx1"/>
                          </a:solidFill>
                        </a:rPr>
                        <a:t>El </a:t>
                      </a:r>
                      <a:r>
                        <a:rPr lang="es-CL" b="1" dirty="0">
                          <a:solidFill>
                            <a:srgbClr val="FF0000"/>
                          </a:solidFill>
                        </a:rPr>
                        <a:t>cuestionado </a:t>
                      </a:r>
                      <a:r>
                        <a:rPr lang="es-CL" dirty="0"/>
                        <a:t>Director presentó su obra”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“El</a:t>
                      </a:r>
                      <a:r>
                        <a:rPr lang="es-CL" b="1" dirty="0">
                          <a:solidFill>
                            <a:srgbClr val="FF0000"/>
                          </a:solidFill>
                        </a:rPr>
                        <a:t> afamado </a:t>
                      </a:r>
                      <a:r>
                        <a:rPr lang="es-CL" dirty="0"/>
                        <a:t>Director presentó su obra”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933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22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4E651D-FD1D-444C-B085-F0E0913D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" y="0"/>
            <a:ext cx="12191999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F9A3138-AB26-4A5E-9183-45880B338FDE}"/>
              </a:ext>
            </a:extLst>
          </p:cNvPr>
          <p:cNvSpPr/>
          <p:nvPr/>
        </p:nvSpPr>
        <p:spPr>
          <a:xfrm>
            <a:off x="307145" y="243512"/>
            <a:ext cx="115378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TERCERA.  Lunes 12 de marzo de 2012 </a:t>
            </a:r>
          </a:p>
          <a:p>
            <a:pPr algn="ctr"/>
            <a:r>
              <a:rPr lang="es-E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DONACIÓN DE ÓRGANOS </a:t>
            </a:r>
          </a:p>
          <a:p>
            <a:endParaRPr lang="es-E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Señor director:</a:t>
            </a:r>
          </a:p>
          <a:p>
            <a:endParaRPr lang="es-E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donación de órganos no va a cambiar hasta que no seamos todos libres de donar o no donar nuestros órganos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según sea nuestra forma de valorar la vida y creencias. </a:t>
            </a:r>
          </a:p>
          <a:p>
            <a:pPr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Esta es una situación en la cual no pueden existir leyes para reglamentar la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obligación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ser donante. Para ser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libremente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donantes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debemos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tener la certeza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que no se creará un mercado de órganos nacional o internacional. </a:t>
            </a:r>
          </a:p>
          <a:p>
            <a:pPr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 este caso específico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debemos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tener la certeza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absoluta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que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diablo no meterá su cola a través del dios dinero, que es el más poderoso del mundo en este momento. </a:t>
            </a:r>
          </a:p>
          <a:p>
            <a:pPr algn="just"/>
            <a:endParaRPr lang="es-ES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Pedro Pablo Molina Wood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Rut 14.325.654-5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4E651D-FD1D-444C-B085-F0E0913D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123D4C2-61D7-4C5A-AEFF-19C0743C2C33}"/>
              </a:ext>
            </a:extLst>
          </p:cNvPr>
          <p:cNvSpPr txBox="1"/>
          <p:nvPr/>
        </p:nvSpPr>
        <p:spPr>
          <a:xfrm>
            <a:off x="506437" y="563491"/>
            <a:ext cx="1132214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</a:rPr>
              <a:t>ANALICEMOS EL TEXTO</a:t>
            </a:r>
          </a:p>
          <a:p>
            <a:pPr marL="342900" indent="-342900">
              <a:buAutoNum type="arabicPeriod"/>
            </a:pPr>
            <a:r>
              <a:rPr lang="es-CL" sz="2800" dirty="0"/>
              <a:t>¿Qué tipo de texto es? ¿Por qué?</a:t>
            </a:r>
          </a:p>
          <a:p>
            <a:pPr marL="342900" indent="-342900">
              <a:buAutoNum type="arabicPeriod"/>
            </a:pPr>
            <a:r>
              <a:rPr lang="es-CL" sz="2800" dirty="0"/>
              <a:t>¿Cuál es el tema que aborda?</a:t>
            </a:r>
          </a:p>
          <a:p>
            <a:pPr marL="342900" indent="-342900">
              <a:buAutoNum type="arabicPeriod"/>
            </a:pPr>
            <a:r>
              <a:rPr lang="es-CL" sz="2800" dirty="0"/>
              <a:t>¿Cuál es la postura del emisor?</a:t>
            </a:r>
          </a:p>
          <a:p>
            <a:pPr marL="342900" indent="-342900">
              <a:buAutoNum type="arabicPeriod"/>
            </a:pPr>
            <a:r>
              <a:rPr lang="es-CL" sz="2800" dirty="0"/>
              <a:t>¿Qué argumentos entrega para sostener su punto de vista?</a:t>
            </a:r>
          </a:p>
          <a:p>
            <a:pPr marL="342900" indent="-342900">
              <a:buAutoNum type="arabicPeriod"/>
            </a:pPr>
            <a:r>
              <a:rPr lang="es-CL" sz="2800" dirty="0"/>
              <a:t>¿Por qué crees que empleó en la conclusión la expresión destacada?</a:t>
            </a:r>
          </a:p>
          <a:p>
            <a:pPr marL="342900" indent="-342900">
              <a:buAutoNum type="arabicPeriod"/>
            </a:pPr>
            <a:r>
              <a:rPr lang="es-CL" sz="2800" dirty="0"/>
              <a:t>¿La modalidad de este texto es divulgativa o especializada? ¿Por qué?</a:t>
            </a:r>
          </a:p>
          <a:p>
            <a:pPr marL="342900" indent="-342900">
              <a:buAutoNum type="arabicPeriod"/>
            </a:pPr>
            <a:r>
              <a:rPr lang="es-CL" sz="2800" dirty="0"/>
              <a:t>¿En el texto predomina lo lógico racional o lo emotivo afectivo? ¿Por qué?</a:t>
            </a:r>
          </a:p>
          <a:p>
            <a:pPr marL="342900" indent="-342900">
              <a:buAutoNum type="arabicPeriod"/>
            </a:pPr>
            <a:r>
              <a:rPr lang="es-CL" sz="2800" dirty="0"/>
              <a:t>¿En el texto predominan las designaciones o calificaciones? ¿Se presentan como negativas, positivas o neutras?</a:t>
            </a:r>
          </a:p>
          <a:p>
            <a:pPr marL="342900" indent="-342900">
              <a:buAutoNum type="arabicPeriod"/>
            </a:pPr>
            <a:r>
              <a:rPr lang="es-CL" sz="2800" dirty="0"/>
              <a:t>¿Tiene oraciones subordinadas?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77086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4E651D-FD1D-444C-B085-F0E0913D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745"/>
            <a:ext cx="12191999" cy="6858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123D4C2-61D7-4C5A-AEFF-19C0743C2C33}"/>
              </a:ext>
            </a:extLst>
          </p:cNvPr>
          <p:cNvSpPr txBox="1"/>
          <p:nvPr/>
        </p:nvSpPr>
        <p:spPr>
          <a:xfrm>
            <a:off x="759655" y="563491"/>
            <a:ext cx="1106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solidFill>
                  <a:srgbClr val="7030A0"/>
                </a:solidFill>
              </a:rPr>
              <a:t>Próxima clase</a:t>
            </a:r>
            <a:endParaRPr lang="es-CL" sz="3200" dirty="0">
              <a:solidFill>
                <a:srgbClr val="7030A0"/>
              </a:solidFill>
            </a:endParaRPr>
          </a:p>
        </p:txBody>
      </p:sp>
      <p:sp>
        <p:nvSpPr>
          <p:cNvPr id="2" name="Rectángulo: esquina doblada 1">
            <a:extLst>
              <a:ext uri="{FF2B5EF4-FFF2-40B4-BE49-F238E27FC236}">
                <a16:creationId xmlns:a16="http://schemas.microsoft.com/office/drawing/2014/main" id="{96B0486A-94B1-413B-AA25-DBEADF79933A}"/>
              </a:ext>
            </a:extLst>
          </p:cNvPr>
          <p:cNvSpPr/>
          <p:nvPr/>
        </p:nvSpPr>
        <p:spPr>
          <a:xfrm>
            <a:off x="4133557" y="1491175"/>
            <a:ext cx="7695027" cy="4951827"/>
          </a:xfrm>
          <a:prstGeom prst="foldedCorner">
            <a:avLst/>
          </a:prstGeom>
          <a:solidFill>
            <a:srgbClr val="66FFFF"/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CL" sz="2800" dirty="0">
                <a:solidFill>
                  <a:schemeClr val="tx1"/>
                </a:solidFill>
              </a:rPr>
              <a:t>Recordaremos la estructura interna y externa del texto argumentativo.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800" dirty="0">
                <a:solidFill>
                  <a:schemeClr val="tx1"/>
                </a:solidFill>
              </a:rPr>
              <a:t>Recordaremos los  modos de razonamiento y las falacias argumentativas.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800" dirty="0">
                <a:solidFill>
                  <a:schemeClr val="tx1"/>
                </a:solidFill>
              </a:rPr>
              <a:t>Revisaremos los criterios de evaluación de los argumentos para, posteriormente aplicarlo al análisis de  textos argumentativos.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43539F-7BD0-47F2-A8F3-7356650D8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6" y="1674503"/>
            <a:ext cx="3624189" cy="41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5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60EFCFA-F870-4D65-AF3C-BEDC41FD9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788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0E81320-DE37-4FA5-BB17-2B76D035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107433">
            <a:off x="5762385" y="1075906"/>
            <a:ext cx="4089477" cy="1612187"/>
          </a:xfrm>
        </p:spPr>
        <p:txBody>
          <a:bodyPr>
            <a:normAutofit/>
          </a:bodyPr>
          <a:lstStyle/>
          <a:p>
            <a:r>
              <a:rPr lang="es-ES" sz="7200" b="1" dirty="0">
                <a:solidFill>
                  <a:srgbClr val="7030A0"/>
                </a:solidFill>
              </a:rPr>
              <a:t>Fuente</a:t>
            </a:r>
            <a:endParaRPr lang="es-CL" sz="7200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068CD3-985F-4976-A59F-F748CD3B5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452" y="3429000"/>
            <a:ext cx="6119447" cy="20855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CL" sz="2800" dirty="0">
                <a:solidFill>
                  <a:schemeClr val="tx1"/>
                </a:solidFill>
              </a:rPr>
              <a:t>Competencia Lectora. Preuniversitario Pedro de Valdivia. Santiago de Chile 2020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2E39264-A80E-4F15-A168-DE667338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" y="2880211"/>
            <a:ext cx="5131044" cy="3553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318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5F4FA23-987B-4ADD-AE3F-B0C1BF36C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62C08B-B552-46B4-BC38-6256701B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2" y="651327"/>
            <a:ext cx="4698609" cy="2520937"/>
          </a:xfrm>
          <a:ln w="28575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CL" b="1" dirty="0">
                <a:solidFill>
                  <a:srgbClr val="7030A0"/>
                </a:solidFill>
              </a:rPr>
              <a:t>OBJETIVO DE APRENDIZAJE</a:t>
            </a:r>
            <a:br>
              <a:rPr lang="es-CL" b="1" dirty="0">
                <a:solidFill>
                  <a:srgbClr val="7030A0"/>
                </a:solidFill>
              </a:rPr>
            </a:br>
            <a:r>
              <a:rPr lang="es-CL" b="1" dirty="0">
                <a:solidFill>
                  <a:srgbClr val="7030A0"/>
                </a:solidFill>
              </a:rPr>
              <a:t>Se enlazará con OA 7 priorizado.</a:t>
            </a:r>
            <a:br>
              <a:rPr lang="es-CL" b="1" dirty="0">
                <a:solidFill>
                  <a:srgbClr val="7030A0"/>
                </a:solidFill>
              </a:rPr>
            </a:br>
            <a:endParaRPr lang="es-CL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F9889D-0719-4488-8FBD-FEC89B46F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620" y="651326"/>
            <a:ext cx="6203853" cy="4037427"/>
          </a:xfr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400" b="1" i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sz="3200" b="1" i="1" dirty="0">
                <a:solidFill>
                  <a:srgbClr val="7030A0"/>
                </a:solidFill>
              </a:rPr>
              <a:t>Retroalimentar aprendizajes sobre argumentación para enfrentar de mejor forma las preguntas de comprensión lectora sobre textos de carácter argumentativo.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39450C-F66B-4BE6-A1F2-0CA34777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8" y="3685735"/>
            <a:ext cx="5458264" cy="3024553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862891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5F4FA23-987B-4ADD-AE3F-B0C1BF36C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62C08B-B552-46B4-BC38-6256701B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85" y="552853"/>
            <a:ext cx="4698609" cy="1941341"/>
          </a:xfrm>
          <a:ln w="28575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CL" b="1" dirty="0">
                <a:solidFill>
                  <a:srgbClr val="7030A0"/>
                </a:solidFill>
              </a:rPr>
              <a:t>Recordemos algunos conceptos del texto argumentativo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7324696-78CD-4877-8D34-9FDDB45BE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5" y="2494194"/>
            <a:ext cx="4613808" cy="4044462"/>
          </a:xfrm>
          <a:prstGeom prst="rect">
            <a:avLst/>
          </a:prstGeom>
        </p:spPr>
      </p:pic>
      <p:sp>
        <p:nvSpPr>
          <p:cNvPr id="8" name="Rectángulo: esquinas diagonales redondeadas 7">
            <a:extLst>
              <a:ext uri="{FF2B5EF4-FFF2-40B4-BE49-F238E27FC236}">
                <a16:creationId xmlns:a16="http://schemas.microsoft.com/office/drawing/2014/main" id="{DCD27383-67D9-4DFD-B608-792342279FF8}"/>
              </a:ext>
            </a:extLst>
          </p:cNvPr>
          <p:cNvSpPr/>
          <p:nvPr/>
        </p:nvSpPr>
        <p:spPr>
          <a:xfrm rot="1767570">
            <a:off x="4918648" y="625913"/>
            <a:ext cx="2377440" cy="900332"/>
          </a:xfrm>
          <a:prstGeom prst="round2DiagRect">
            <a:avLst/>
          </a:prstGeom>
          <a:solidFill>
            <a:srgbClr val="66FFFF"/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¿Qué es una Tesis?</a:t>
            </a:r>
          </a:p>
        </p:txBody>
      </p:sp>
      <p:sp>
        <p:nvSpPr>
          <p:cNvPr id="10" name="Rectángulo: esquinas diagonales redondeadas 9">
            <a:extLst>
              <a:ext uri="{FF2B5EF4-FFF2-40B4-BE49-F238E27FC236}">
                <a16:creationId xmlns:a16="http://schemas.microsoft.com/office/drawing/2014/main" id="{4170488F-55D7-48D6-9762-823F797EB3CB}"/>
              </a:ext>
            </a:extLst>
          </p:cNvPr>
          <p:cNvSpPr/>
          <p:nvPr/>
        </p:nvSpPr>
        <p:spPr>
          <a:xfrm rot="1145306">
            <a:off x="4528644" y="3147390"/>
            <a:ext cx="2377440" cy="900332"/>
          </a:xfrm>
          <a:prstGeom prst="round2DiagRect">
            <a:avLst/>
          </a:prstGeom>
          <a:solidFill>
            <a:srgbClr val="66FFFF"/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¿Qué es un argumento?</a:t>
            </a:r>
          </a:p>
        </p:txBody>
      </p:sp>
      <p:sp>
        <p:nvSpPr>
          <p:cNvPr id="11" name="Rectángulo: esquinas diagonales redondeadas 10">
            <a:extLst>
              <a:ext uri="{FF2B5EF4-FFF2-40B4-BE49-F238E27FC236}">
                <a16:creationId xmlns:a16="http://schemas.microsoft.com/office/drawing/2014/main" id="{1F5D3BEF-ADB7-404C-877A-CC039721A51D}"/>
              </a:ext>
            </a:extLst>
          </p:cNvPr>
          <p:cNvSpPr/>
          <p:nvPr/>
        </p:nvSpPr>
        <p:spPr>
          <a:xfrm rot="20105400">
            <a:off x="8912058" y="354037"/>
            <a:ext cx="2874324" cy="900332"/>
          </a:xfrm>
          <a:prstGeom prst="round2DiagRect">
            <a:avLst/>
          </a:prstGeom>
          <a:solidFill>
            <a:srgbClr val="66FFFF"/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¿Qué es una falacia?</a:t>
            </a:r>
          </a:p>
        </p:txBody>
      </p:sp>
      <p:sp>
        <p:nvSpPr>
          <p:cNvPr id="12" name="Rectángulo: esquinas diagonales redondeadas 11">
            <a:extLst>
              <a:ext uri="{FF2B5EF4-FFF2-40B4-BE49-F238E27FC236}">
                <a16:creationId xmlns:a16="http://schemas.microsoft.com/office/drawing/2014/main" id="{6E0AD681-430B-40AB-BA87-F0E23F5E3624}"/>
              </a:ext>
            </a:extLst>
          </p:cNvPr>
          <p:cNvSpPr/>
          <p:nvPr/>
        </p:nvSpPr>
        <p:spPr>
          <a:xfrm rot="2079081">
            <a:off x="9092031" y="2332014"/>
            <a:ext cx="2928424" cy="1228102"/>
          </a:xfrm>
          <a:prstGeom prst="round2DiagRect">
            <a:avLst/>
          </a:prstGeom>
          <a:solidFill>
            <a:srgbClr val="66FFFF"/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¿Qué es un contra argumento?</a:t>
            </a:r>
          </a:p>
        </p:txBody>
      </p:sp>
      <p:sp>
        <p:nvSpPr>
          <p:cNvPr id="13" name="Rectángulo: esquinas diagonales redondeadas 12">
            <a:extLst>
              <a:ext uri="{FF2B5EF4-FFF2-40B4-BE49-F238E27FC236}">
                <a16:creationId xmlns:a16="http://schemas.microsoft.com/office/drawing/2014/main" id="{865712C6-67C8-4BF3-B006-A3CE70F39F02}"/>
              </a:ext>
            </a:extLst>
          </p:cNvPr>
          <p:cNvSpPr/>
          <p:nvPr/>
        </p:nvSpPr>
        <p:spPr>
          <a:xfrm rot="20707731">
            <a:off x="5731925" y="1736662"/>
            <a:ext cx="3374788" cy="1094478"/>
          </a:xfrm>
          <a:prstGeom prst="round2DiagRect">
            <a:avLst/>
          </a:prstGeom>
          <a:solidFill>
            <a:srgbClr val="66FFFF"/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¿Cuál es la finalidad o propósito ?</a:t>
            </a:r>
          </a:p>
        </p:txBody>
      </p:sp>
      <p:sp>
        <p:nvSpPr>
          <p:cNvPr id="14" name="Rectángulo: esquinas diagonales redondeadas 13">
            <a:extLst>
              <a:ext uri="{FF2B5EF4-FFF2-40B4-BE49-F238E27FC236}">
                <a16:creationId xmlns:a16="http://schemas.microsoft.com/office/drawing/2014/main" id="{351DD2C5-0AED-457B-9ECC-E5997B43DC69}"/>
              </a:ext>
            </a:extLst>
          </p:cNvPr>
          <p:cNvSpPr/>
          <p:nvPr/>
        </p:nvSpPr>
        <p:spPr>
          <a:xfrm rot="20685584">
            <a:off x="4670082" y="4481838"/>
            <a:ext cx="3523784" cy="1784728"/>
          </a:xfrm>
          <a:prstGeom prst="round2DiagRect">
            <a:avLst/>
          </a:prstGeom>
          <a:solidFill>
            <a:srgbClr val="66FFFF"/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¿En qué actividades cotidianas o formales empleamos la argumentación?</a:t>
            </a:r>
          </a:p>
        </p:txBody>
      </p:sp>
      <p:sp>
        <p:nvSpPr>
          <p:cNvPr id="15" name="Rectángulo: esquinas diagonales redondeadas 14">
            <a:extLst>
              <a:ext uri="{FF2B5EF4-FFF2-40B4-BE49-F238E27FC236}">
                <a16:creationId xmlns:a16="http://schemas.microsoft.com/office/drawing/2014/main" id="{235696A9-4BCC-4F0D-B15D-9FD3C7D4FF3A}"/>
              </a:ext>
            </a:extLst>
          </p:cNvPr>
          <p:cNvSpPr/>
          <p:nvPr/>
        </p:nvSpPr>
        <p:spPr>
          <a:xfrm rot="1039701">
            <a:off x="8815026" y="4022826"/>
            <a:ext cx="2928424" cy="2355356"/>
          </a:xfrm>
          <a:prstGeom prst="round2DiagRect">
            <a:avLst/>
          </a:prstGeom>
          <a:solidFill>
            <a:srgbClr val="66FFFF"/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¿Qué diferencias existen entre la argumentación secuencial y dialéctica?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2A4B772-4534-4843-B51F-A45BB2750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84" y="2496402"/>
            <a:ext cx="2239305" cy="223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6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3235F4-A086-4CC5-9B4F-89475073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6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FC0B60-215C-4A0F-8000-555E2BF7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38" y="72553"/>
            <a:ext cx="10632415" cy="768592"/>
          </a:xfrm>
        </p:spPr>
        <p:txBody>
          <a:bodyPr/>
          <a:lstStyle/>
          <a:p>
            <a:r>
              <a:rPr lang="es-CL" b="1" dirty="0">
                <a:solidFill>
                  <a:srgbClr val="7030A0"/>
                </a:solidFill>
              </a:rPr>
              <a:t>INTENCIONALIDAD DEL TEXTO ARGUMENTATIVO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47FB709-3E15-4C01-B4C9-F52448FE2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396621"/>
              </p:ext>
            </p:extLst>
          </p:nvPr>
        </p:nvGraphicFramePr>
        <p:xfrm>
          <a:off x="154746" y="731520"/>
          <a:ext cx="11901266" cy="605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BC5F8C88-168B-44CA-BE6A-0D85DE91FD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14" y="3563409"/>
            <a:ext cx="1923648" cy="119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964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3235F4-A086-4CC5-9B4F-89475073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FC0B60-215C-4A0F-8000-555E2BF7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90" y="390722"/>
            <a:ext cx="10674618" cy="796727"/>
          </a:xfrm>
        </p:spPr>
        <p:txBody>
          <a:bodyPr/>
          <a:lstStyle/>
          <a:p>
            <a:r>
              <a:rPr lang="es-CL" b="1" dirty="0">
                <a:solidFill>
                  <a:srgbClr val="7030A0"/>
                </a:solidFill>
              </a:rPr>
              <a:t>Modalidades del texto argumentativo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A53C4797-F61A-4A16-BB31-ADDDCFDB79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57129"/>
              </p:ext>
            </p:extLst>
          </p:nvPr>
        </p:nvGraphicFramePr>
        <p:xfrm>
          <a:off x="758690" y="1187449"/>
          <a:ext cx="10745923" cy="505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3C3DE222-C947-466D-955F-6665AA79DB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797" y="789085"/>
            <a:ext cx="2336509" cy="23365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F01A114-F963-4C0A-8786-B1EAEDA023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7" y="4182319"/>
            <a:ext cx="2280104" cy="247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1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3235F4-A086-4CC5-9B4F-89475073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FC0B60-215C-4A0F-8000-555E2BF7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56" y="230217"/>
            <a:ext cx="10688686" cy="726388"/>
          </a:xfrm>
        </p:spPr>
        <p:txBody>
          <a:bodyPr/>
          <a:lstStyle/>
          <a:p>
            <a:r>
              <a:rPr lang="es-CL" b="1" dirty="0">
                <a:solidFill>
                  <a:srgbClr val="7030A0"/>
                </a:solidFill>
              </a:rPr>
              <a:t>Características del texto argumentativo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2601B57-BD92-42EB-9244-26C79789F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414133"/>
              </p:ext>
            </p:extLst>
          </p:nvPr>
        </p:nvGraphicFramePr>
        <p:xfrm>
          <a:off x="436098" y="1186821"/>
          <a:ext cx="11338560" cy="495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634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3235F4-A086-4CC5-9B4F-89475073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2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FC0B60-215C-4A0F-8000-555E2BF7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1" y="318863"/>
            <a:ext cx="3208533" cy="1338943"/>
          </a:xfrm>
          <a:solidFill>
            <a:srgbClr val="66FFFF"/>
          </a:solidFill>
          <a:ln>
            <a:solidFill>
              <a:srgbClr val="F90FEE"/>
            </a:solidFill>
          </a:ln>
        </p:spPr>
        <p:txBody>
          <a:bodyPr>
            <a:normAutofit/>
          </a:bodyPr>
          <a:lstStyle/>
          <a:p>
            <a:r>
              <a:rPr lang="es-CL" sz="2400" b="1" dirty="0">
                <a:solidFill>
                  <a:srgbClr val="7030A0"/>
                </a:solidFill>
              </a:rPr>
              <a:t>Características lingüísticas del texto argumentativo</a:t>
            </a:r>
            <a:r>
              <a:rPr lang="es-CL" sz="28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2C0F9FC-D923-441F-B880-C70C31AF1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4" y="1830095"/>
            <a:ext cx="1357792" cy="1338944"/>
          </a:xfr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3B4E15C-196A-459E-892C-E8AE7EB0F40B}"/>
              </a:ext>
            </a:extLst>
          </p:cNvPr>
          <p:cNvSpPr/>
          <p:nvPr/>
        </p:nvSpPr>
        <p:spPr>
          <a:xfrm>
            <a:off x="3572461" y="301857"/>
            <a:ext cx="8324117" cy="815927"/>
          </a:xfrm>
          <a:prstGeom prst="roundRect">
            <a:avLst/>
          </a:prstGeom>
          <a:solidFill>
            <a:srgbClr val="A6DF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rgbClr val="FF0000"/>
                </a:solidFill>
              </a:rPr>
              <a:t>Al introducir la tesis 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</a:rPr>
              <a:t>(opinión o punto de vista que se desea sostener)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B9262F9F-0B22-4451-9D1C-F6F93596D9E9}"/>
              </a:ext>
            </a:extLst>
          </p:cNvPr>
          <p:cNvSpPr/>
          <p:nvPr/>
        </p:nvSpPr>
        <p:spPr>
          <a:xfrm>
            <a:off x="3395341" y="1131299"/>
            <a:ext cx="404033" cy="52203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D6827C-C76E-4376-B70A-B80809BBB5D8}"/>
              </a:ext>
            </a:extLst>
          </p:cNvPr>
          <p:cNvSpPr txBox="1"/>
          <p:nvPr/>
        </p:nvSpPr>
        <p:spPr>
          <a:xfrm>
            <a:off x="1653213" y="1614947"/>
            <a:ext cx="2139022" cy="14773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Es habitual utilizar </a:t>
            </a:r>
            <a:r>
              <a:rPr lang="es-CL" b="1" dirty="0">
                <a:solidFill>
                  <a:srgbClr val="FF0000"/>
                </a:solidFill>
              </a:rPr>
              <a:t>modalizaciones discursivas apreciativas </a:t>
            </a:r>
            <a:r>
              <a:rPr lang="es-CL" dirty="0"/>
              <a:t>(de opinión).</a:t>
            </a: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787AAD63-1BB7-4F27-80AF-CB1DDEFED9D8}"/>
              </a:ext>
            </a:extLst>
          </p:cNvPr>
          <p:cNvSpPr/>
          <p:nvPr/>
        </p:nvSpPr>
        <p:spPr>
          <a:xfrm>
            <a:off x="2078379" y="3111214"/>
            <a:ext cx="382892" cy="43420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69EE5B7-34E9-4427-AFEA-FA3750DDA3CD}"/>
              </a:ext>
            </a:extLst>
          </p:cNvPr>
          <p:cNvSpPr txBox="1"/>
          <p:nvPr/>
        </p:nvSpPr>
        <p:spPr>
          <a:xfrm>
            <a:off x="264678" y="3592402"/>
            <a:ext cx="3208533" cy="14773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/>
              <a:t>Ejemplos:</a:t>
            </a:r>
            <a:endParaRPr lang="es-CL" dirty="0"/>
          </a:p>
          <a:p>
            <a:r>
              <a:rPr lang="es-CL" dirty="0"/>
              <a:t>-</a:t>
            </a:r>
            <a:r>
              <a:rPr lang="es-CL" b="1" dirty="0">
                <a:solidFill>
                  <a:srgbClr val="FF0000"/>
                </a:solidFill>
              </a:rPr>
              <a:t>Creo que </a:t>
            </a:r>
            <a:r>
              <a:rPr lang="es-CL" dirty="0"/>
              <a:t>estás equivocado.</a:t>
            </a:r>
          </a:p>
          <a:p>
            <a:r>
              <a:rPr lang="es-CL" b="1" dirty="0">
                <a:solidFill>
                  <a:srgbClr val="FF0000"/>
                </a:solidFill>
              </a:rPr>
              <a:t>-Me encanta </a:t>
            </a:r>
            <a:r>
              <a:rPr lang="es-CL" dirty="0"/>
              <a:t>comer pizza con piña contigo.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01FF29BC-92DD-4401-A262-F52859D9EB53}"/>
              </a:ext>
            </a:extLst>
          </p:cNvPr>
          <p:cNvSpPr/>
          <p:nvPr/>
        </p:nvSpPr>
        <p:spPr>
          <a:xfrm>
            <a:off x="5653325" y="1103928"/>
            <a:ext cx="404033" cy="42427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A71B35E-224D-4369-8DBA-96EECF368CF6}"/>
              </a:ext>
            </a:extLst>
          </p:cNvPr>
          <p:cNvSpPr txBox="1"/>
          <p:nvPr/>
        </p:nvSpPr>
        <p:spPr>
          <a:xfrm>
            <a:off x="3875490" y="1460879"/>
            <a:ext cx="2459929" cy="34163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Usan comúnmente oraciones subordinadas ejemplificativas, comparativas, condicionales, causales o consecutivas </a:t>
            </a:r>
            <a:r>
              <a:rPr lang="es-CL" b="1" dirty="0">
                <a:solidFill>
                  <a:srgbClr val="FF0000"/>
                </a:solidFill>
              </a:rPr>
              <a:t>para introducir argumentos a favor o</a:t>
            </a:r>
            <a:r>
              <a:rPr lang="es-CL" dirty="0"/>
              <a:t> </a:t>
            </a:r>
            <a:r>
              <a:rPr lang="es-CL" b="1" dirty="0">
                <a:solidFill>
                  <a:srgbClr val="FF0000"/>
                </a:solidFill>
              </a:rPr>
              <a:t>en contra de la tesis.</a:t>
            </a: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3DAD071D-A465-417F-B4C8-8D68F2E7E3EE}"/>
              </a:ext>
            </a:extLst>
          </p:cNvPr>
          <p:cNvSpPr/>
          <p:nvPr/>
        </p:nvSpPr>
        <p:spPr>
          <a:xfrm rot="1921665">
            <a:off x="3653054" y="4820489"/>
            <a:ext cx="388444" cy="41276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47A8035-43D6-44EA-BC47-D289DBC4CB31}"/>
              </a:ext>
            </a:extLst>
          </p:cNvPr>
          <p:cNvSpPr txBox="1"/>
          <p:nvPr/>
        </p:nvSpPr>
        <p:spPr>
          <a:xfrm>
            <a:off x="295423" y="5113241"/>
            <a:ext cx="3503952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/>
              <a:t>Ejemplo:</a:t>
            </a:r>
          </a:p>
          <a:p>
            <a:r>
              <a:rPr lang="es-CL" dirty="0"/>
              <a:t>El guaraní es una lengua </a:t>
            </a:r>
            <a:r>
              <a:rPr lang="es-CL" b="1" dirty="0">
                <a:solidFill>
                  <a:srgbClr val="FF0000"/>
                </a:solidFill>
              </a:rPr>
              <a:t>que</a:t>
            </a:r>
            <a:r>
              <a:rPr lang="es-CL" dirty="0"/>
              <a:t> se habla en Paraguay</a:t>
            </a:r>
            <a:endParaRPr lang="es-CL" b="1" dirty="0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14232E28-9157-41D7-840F-5B200148C6B7}"/>
              </a:ext>
            </a:extLst>
          </p:cNvPr>
          <p:cNvSpPr/>
          <p:nvPr/>
        </p:nvSpPr>
        <p:spPr>
          <a:xfrm>
            <a:off x="7659352" y="1131299"/>
            <a:ext cx="404033" cy="39690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24C6BE3-9048-4F03-9B34-20AF1CC2E31F}"/>
              </a:ext>
            </a:extLst>
          </p:cNvPr>
          <p:cNvSpPr txBox="1"/>
          <p:nvPr/>
        </p:nvSpPr>
        <p:spPr>
          <a:xfrm>
            <a:off x="6487774" y="1494886"/>
            <a:ext cx="3053421" cy="34163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Cuando domina el componente</a:t>
            </a:r>
            <a:r>
              <a:rPr lang="es-CL" b="1" dirty="0"/>
              <a:t> </a:t>
            </a:r>
            <a:r>
              <a:rPr lang="es-CL" b="1" dirty="0">
                <a:solidFill>
                  <a:srgbClr val="FF0000"/>
                </a:solidFill>
              </a:rPr>
              <a:t>lógico racional</a:t>
            </a:r>
            <a:r>
              <a:rPr lang="es-CL" b="1" dirty="0"/>
              <a:t> </a:t>
            </a:r>
            <a:r>
              <a:rPr lang="es-CL" dirty="0"/>
              <a:t>es habitual:</a:t>
            </a:r>
          </a:p>
          <a:p>
            <a:r>
              <a:rPr lang="es-CL" dirty="0"/>
              <a:t>-Lenguaje neutral ( se tiende a evitar las connotaciones</a:t>
            </a:r>
          </a:p>
          <a:p>
            <a:r>
              <a:rPr lang="es-CL" dirty="0"/>
              <a:t>-El vocabulario tiende a ser especializado (propio del tema de que se trata).</a:t>
            </a:r>
          </a:p>
          <a:p>
            <a:r>
              <a:rPr lang="es-CL" dirty="0"/>
              <a:t>-Muchas veces se utilizan sustantivos abstractos.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DD79AAC-689E-4A29-8C50-2FB477DD706A}"/>
              </a:ext>
            </a:extLst>
          </p:cNvPr>
          <p:cNvSpPr txBox="1"/>
          <p:nvPr/>
        </p:nvSpPr>
        <p:spPr>
          <a:xfrm>
            <a:off x="3906130" y="4950142"/>
            <a:ext cx="4689230" cy="187743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/>
              <a:t>Ejemplos:</a:t>
            </a:r>
          </a:p>
          <a:p>
            <a:pPr algn="just"/>
            <a:r>
              <a:rPr lang="es-ES" sz="1600" dirty="0"/>
              <a:t>“No solo España es uno de los países con mayor desarrollo eólico per </a:t>
            </a:r>
            <a:r>
              <a:rPr lang="es-ES" sz="1600" dirty="0" err="1"/>
              <a:t>capita</a:t>
            </a:r>
            <a:r>
              <a:rPr lang="es-ES" sz="1600" dirty="0"/>
              <a:t> sino que además el sector continuará creciendo, ya que la eólica terrestre se consolida como la tecnología clave para cumplir con los objetivos europeos del 2020”</a:t>
            </a:r>
            <a:endParaRPr lang="es-CL" sz="1600" b="1" dirty="0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28A874D9-D934-4A0E-BF68-2E32FA63AE35}"/>
              </a:ext>
            </a:extLst>
          </p:cNvPr>
          <p:cNvSpPr/>
          <p:nvPr/>
        </p:nvSpPr>
        <p:spPr>
          <a:xfrm>
            <a:off x="6793621" y="4886254"/>
            <a:ext cx="388444" cy="41276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77018D17-5ED9-4E77-8613-5882C906400E}"/>
              </a:ext>
            </a:extLst>
          </p:cNvPr>
          <p:cNvSpPr/>
          <p:nvPr/>
        </p:nvSpPr>
        <p:spPr>
          <a:xfrm>
            <a:off x="10698808" y="1133529"/>
            <a:ext cx="404033" cy="39690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C93F479-0B03-49E1-AA07-5DF40BE36736}"/>
              </a:ext>
            </a:extLst>
          </p:cNvPr>
          <p:cNvSpPr txBox="1"/>
          <p:nvPr/>
        </p:nvSpPr>
        <p:spPr>
          <a:xfrm>
            <a:off x="9627611" y="1506573"/>
            <a:ext cx="2268967" cy="34163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Cuando domina el componente </a:t>
            </a:r>
            <a:r>
              <a:rPr lang="es-CL" b="1" dirty="0">
                <a:solidFill>
                  <a:srgbClr val="FF0000"/>
                </a:solidFill>
              </a:rPr>
              <a:t>afectivo</a:t>
            </a:r>
            <a:r>
              <a:rPr lang="es-CL" dirty="0"/>
              <a:t> es habitual:</a:t>
            </a:r>
          </a:p>
          <a:p>
            <a:r>
              <a:rPr lang="es-CL" dirty="0"/>
              <a:t>-Uso de figuras literarias (metáfora, hipérbole, otras).</a:t>
            </a:r>
          </a:p>
          <a:p>
            <a:r>
              <a:rPr lang="es-CL" dirty="0"/>
              <a:t>-Uso de recursos expresivos como repeticiones o analogías.</a:t>
            </a:r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7E547377-A8E2-4E6C-B981-3955208DE449}"/>
              </a:ext>
            </a:extLst>
          </p:cNvPr>
          <p:cNvSpPr/>
          <p:nvPr/>
        </p:nvSpPr>
        <p:spPr>
          <a:xfrm>
            <a:off x="9847042" y="4941551"/>
            <a:ext cx="388444" cy="41276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40E5EAA-DCC5-4639-94E8-0CDFE8F0D3E0}"/>
              </a:ext>
            </a:extLst>
          </p:cNvPr>
          <p:cNvSpPr txBox="1"/>
          <p:nvPr/>
        </p:nvSpPr>
        <p:spPr>
          <a:xfrm>
            <a:off x="8693834" y="5363114"/>
            <a:ext cx="3262071" cy="14465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/>
              <a:t>Ejemplos:</a:t>
            </a: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“Debemos tener la certeza más absoluta de que el diablo no meterá su cola a través del dios dinero, que es el más poderoso del mundo en este momento”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710372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3235F4-A086-4CC5-9B4F-89475073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FC0B60-215C-4A0F-8000-555E2BF7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3" y="207215"/>
            <a:ext cx="11451100" cy="739564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7030A0"/>
                </a:solidFill>
              </a:rPr>
              <a:t>Modalizaciones discursivas en el texto argumentativo.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8623BD-7EE3-42BF-BEF9-4C6A922DC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240866"/>
            <a:ext cx="11324492" cy="52203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s-CL" sz="2000" b="1" dirty="0">
                <a:solidFill>
                  <a:schemeClr val="tx1"/>
                </a:solidFill>
              </a:rPr>
              <a:t>Medios por los que un locutor manifiesta el modo en que considera su propio enunciado</a:t>
            </a:r>
            <a:r>
              <a:rPr lang="es-CL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63114BE0-BA73-4A0F-B3D5-7FDE105C59F5}"/>
              </a:ext>
            </a:extLst>
          </p:cNvPr>
          <p:cNvSpPr/>
          <p:nvPr/>
        </p:nvSpPr>
        <p:spPr>
          <a:xfrm>
            <a:off x="5616940" y="685764"/>
            <a:ext cx="404033" cy="52203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280B5954-CF14-46CA-8952-203264FFAECE}"/>
              </a:ext>
            </a:extLst>
          </p:cNvPr>
          <p:cNvSpPr/>
          <p:nvPr/>
        </p:nvSpPr>
        <p:spPr>
          <a:xfrm>
            <a:off x="422031" y="1927275"/>
            <a:ext cx="5194909" cy="199761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Ejemplos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L" sz="2000" dirty="0">
                <a:solidFill>
                  <a:schemeClr val="tx1"/>
                </a:solidFill>
              </a:rPr>
              <a:t>Adverbios como: quizá, seguramente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L" sz="2000" dirty="0">
                <a:solidFill>
                  <a:schemeClr val="tx1"/>
                </a:solidFill>
              </a:rPr>
              <a:t>Los incisos como: por lo que yo sé, según creo, etc.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11C3869-80A2-45B3-BDB8-6F213D7F4ED4}"/>
              </a:ext>
            </a:extLst>
          </p:cNvPr>
          <p:cNvSpPr/>
          <p:nvPr/>
        </p:nvSpPr>
        <p:spPr>
          <a:xfrm>
            <a:off x="501748" y="4406240"/>
            <a:ext cx="4820151" cy="15584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>
                <a:solidFill>
                  <a:schemeClr val="tx1"/>
                </a:solidFill>
              </a:rPr>
              <a:t>Indican que </a:t>
            </a:r>
            <a:r>
              <a:rPr lang="es-CL" sz="2000" b="1" dirty="0">
                <a:solidFill>
                  <a:srgbClr val="FF0000"/>
                </a:solidFill>
              </a:rPr>
              <a:t>el enunciado no se ha aceptado totalmente e implican </a:t>
            </a:r>
            <a:r>
              <a:rPr lang="es-CL" sz="2000" dirty="0">
                <a:solidFill>
                  <a:schemeClr val="tx1"/>
                </a:solidFill>
              </a:rPr>
              <a:t>un punto de vista subjetivo que debe ser demostrado.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0D65CAC4-993B-4AF4-A3CF-4901F72D3407}"/>
              </a:ext>
            </a:extLst>
          </p:cNvPr>
          <p:cNvSpPr/>
          <p:nvPr/>
        </p:nvSpPr>
        <p:spPr>
          <a:xfrm>
            <a:off x="501748" y="1702789"/>
            <a:ext cx="404033" cy="52203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ángulo: esquina doblada 9">
            <a:extLst>
              <a:ext uri="{FF2B5EF4-FFF2-40B4-BE49-F238E27FC236}">
                <a16:creationId xmlns:a16="http://schemas.microsoft.com/office/drawing/2014/main" id="{40D3D48A-9FD2-4150-8894-2C3464ACEB63}"/>
              </a:ext>
            </a:extLst>
          </p:cNvPr>
          <p:cNvSpPr/>
          <p:nvPr/>
        </p:nvSpPr>
        <p:spPr>
          <a:xfrm>
            <a:off x="6495344" y="2056983"/>
            <a:ext cx="5194908" cy="1867904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Ejemplos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sz="2400" dirty="0">
                <a:solidFill>
                  <a:schemeClr val="tx1"/>
                </a:solidFill>
              </a:rPr>
              <a:t>Expresiones como: sin lugar a dudas, obviamente, de hecho, etc.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DF9D9F9D-D7D3-4E99-9B25-27D7F781CA32}"/>
              </a:ext>
            </a:extLst>
          </p:cNvPr>
          <p:cNvSpPr/>
          <p:nvPr/>
        </p:nvSpPr>
        <p:spPr>
          <a:xfrm>
            <a:off x="7401126" y="1762896"/>
            <a:ext cx="404033" cy="52203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D2B29FF3-63C5-43B8-818C-3E3B4B42394A}"/>
              </a:ext>
            </a:extLst>
          </p:cNvPr>
          <p:cNvSpPr/>
          <p:nvPr/>
        </p:nvSpPr>
        <p:spPr>
          <a:xfrm>
            <a:off x="2522426" y="3924887"/>
            <a:ext cx="404033" cy="52203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7B2BBE50-284E-4414-80BC-B1D0BB2E941F}"/>
              </a:ext>
            </a:extLst>
          </p:cNvPr>
          <p:cNvSpPr/>
          <p:nvPr/>
        </p:nvSpPr>
        <p:spPr>
          <a:xfrm>
            <a:off x="8688765" y="3924887"/>
            <a:ext cx="404033" cy="52203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2BE24F3-CC27-4C62-8D03-69C913BF6C43}"/>
              </a:ext>
            </a:extLst>
          </p:cNvPr>
          <p:cNvSpPr/>
          <p:nvPr/>
        </p:nvSpPr>
        <p:spPr>
          <a:xfrm>
            <a:off x="7244103" y="4426578"/>
            <a:ext cx="4445391" cy="15177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dirty="0">
                <a:solidFill>
                  <a:schemeClr val="tx1"/>
                </a:solidFill>
              </a:rPr>
              <a:t>Indican que </a:t>
            </a:r>
            <a:r>
              <a:rPr lang="es-CL" sz="2400" b="1" dirty="0">
                <a:solidFill>
                  <a:srgbClr val="FF0000"/>
                </a:solidFill>
              </a:rPr>
              <a:t>el enunciado se ha aceptado como verdadero.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586D481-747E-4AC1-927D-51DFE7F97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46" y="4218974"/>
            <a:ext cx="1517785" cy="15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49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3235F4-A086-4CC5-9B4F-89475073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FC0B60-215C-4A0F-8000-555E2BF7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3" y="207215"/>
            <a:ext cx="11451100" cy="739564"/>
          </a:xfrm>
        </p:spPr>
        <p:txBody>
          <a:bodyPr>
            <a:normAutofit/>
          </a:bodyPr>
          <a:lstStyle/>
          <a:p>
            <a:r>
              <a:rPr lang="es-CL" sz="4000" b="1" dirty="0">
                <a:solidFill>
                  <a:srgbClr val="7030A0"/>
                </a:solidFill>
              </a:rPr>
              <a:t>¿Qué es la subordinación en las oraciones?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8623BD-7EE3-42BF-BEF9-4C6A922DC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27" y="935619"/>
            <a:ext cx="9685605" cy="5437046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>
                <a:solidFill>
                  <a:schemeClr val="tx1"/>
                </a:solidFill>
              </a:rPr>
              <a:t>1. Es la </a:t>
            </a:r>
            <a:r>
              <a:rPr lang="es-CL" sz="2000" b="1" dirty="0">
                <a:solidFill>
                  <a:srgbClr val="FF0000"/>
                </a:solidFill>
              </a:rPr>
              <a:t>relación de dependencia estructural </a:t>
            </a:r>
            <a:r>
              <a:rPr lang="es-CL" sz="2000" dirty="0">
                <a:solidFill>
                  <a:schemeClr val="tx1"/>
                </a:solidFill>
              </a:rPr>
              <a:t>que se establece entre dos constituyentes sintácticos (sintagmas o proposiciones).</a:t>
            </a:r>
          </a:p>
          <a:p>
            <a:pPr marL="0" indent="0">
              <a:buNone/>
            </a:pPr>
            <a:r>
              <a:rPr lang="es-CL" sz="2000" dirty="0">
                <a:solidFill>
                  <a:schemeClr val="tx1"/>
                </a:solidFill>
              </a:rPr>
              <a:t>2.Las proposiciones subordinadas se comportan en la oración compuesta como un sustantivo, un adjetivo o un adverbio.</a:t>
            </a:r>
            <a:endParaRPr lang="es-CL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L" sz="2000" dirty="0">
                <a:solidFill>
                  <a:schemeClr val="tx1"/>
                </a:solidFill>
              </a:rPr>
              <a:t>3. La subordinación se establece a través de un </a:t>
            </a:r>
            <a:r>
              <a:rPr lang="es-CL" sz="2000" b="1" dirty="0">
                <a:solidFill>
                  <a:srgbClr val="FF0000"/>
                </a:solidFill>
              </a:rPr>
              <a:t>enlace</a:t>
            </a:r>
            <a:r>
              <a:rPr lang="es-CL" sz="2000" b="1" dirty="0">
                <a:solidFill>
                  <a:schemeClr val="tx1"/>
                </a:solidFill>
              </a:rPr>
              <a:t> </a:t>
            </a:r>
            <a:r>
              <a:rPr lang="es-CL" sz="2000" dirty="0">
                <a:solidFill>
                  <a:schemeClr val="tx1"/>
                </a:solidFill>
              </a:rPr>
              <a:t>(una preposición, una conjunción subordinante o un relativo).</a:t>
            </a:r>
          </a:p>
          <a:p>
            <a:pPr marL="0" indent="0">
              <a:buNone/>
            </a:pPr>
            <a:endParaRPr lang="es-CL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L" sz="2000" b="1" dirty="0">
                <a:solidFill>
                  <a:srgbClr val="FF0000"/>
                </a:solidFill>
              </a:rPr>
              <a:t>Ejemplo: </a:t>
            </a:r>
          </a:p>
          <a:p>
            <a:pPr marL="0" indent="0">
              <a:buNone/>
            </a:pPr>
            <a:r>
              <a:rPr lang="es-CL" sz="2000" b="1" dirty="0">
                <a:solidFill>
                  <a:schemeClr val="tx1"/>
                </a:solidFill>
              </a:rPr>
              <a:t>   sujeto             predicado</a:t>
            </a:r>
          </a:p>
          <a:p>
            <a:pPr marL="0" indent="0">
              <a:buNone/>
            </a:pPr>
            <a:r>
              <a:rPr lang="es-CL" sz="2000" dirty="0">
                <a:solidFill>
                  <a:schemeClr val="tx1"/>
                </a:solidFill>
              </a:rPr>
              <a:t>Los científicos  aseguraron </a:t>
            </a:r>
            <a:r>
              <a:rPr lang="es-CL" sz="2000" b="1" i="1" dirty="0">
                <a:solidFill>
                  <a:srgbClr val="FF0000"/>
                </a:solidFill>
              </a:rPr>
              <a:t>que </a:t>
            </a:r>
            <a:r>
              <a:rPr lang="es-CL" sz="2000" b="1" dirty="0">
                <a:solidFill>
                  <a:srgbClr val="FF0000"/>
                </a:solidFill>
              </a:rPr>
              <a:t>la contaminación destruye la capa de ozono</a:t>
            </a:r>
            <a:r>
              <a:rPr lang="es-CL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s-CL" sz="2000" dirty="0">
                <a:solidFill>
                  <a:schemeClr val="tx1"/>
                </a:solidFill>
              </a:rPr>
              <a:t>                                    N          OD (proposición subordinada)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A9B6DBF-6516-4496-814E-02AB4C14F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059" y="1941342"/>
            <a:ext cx="1540412" cy="25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3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1805</TotalTime>
  <Words>1654</Words>
  <Application>Microsoft Office PowerPoint</Application>
  <PresentationFormat>Panorámica</PresentationFormat>
  <Paragraphs>167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3</vt:lpstr>
      <vt:lpstr>Espiral</vt:lpstr>
      <vt:lpstr>Clase virtual RETROALIMENTACIÓN SOBRE ARGUMENTACIÓN (primera parte)</vt:lpstr>
      <vt:lpstr>OBJETIVO DE APRENDIZAJE Se enlazará con OA 7 priorizado. </vt:lpstr>
      <vt:lpstr>Recordemos algunos conceptos del texto argumentativo</vt:lpstr>
      <vt:lpstr>INTENCIONALIDAD DEL TEXTO ARGUMENTATIVO</vt:lpstr>
      <vt:lpstr>Modalidades del texto argumentativo</vt:lpstr>
      <vt:lpstr>Características del texto argumentativo</vt:lpstr>
      <vt:lpstr>Características lingüísticas del texto argumentativo.</vt:lpstr>
      <vt:lpstr>Modalizaciones discursivas en el texto argumentativo.</vt:lpstr>
      <vt:lpstr>¿Qué es la subordinación en las oraciones?</vt:lpstr>
      <vt:lpstr>TIPOS DE ORACIONES SUBORDINADAS</vt:lpstr>
      <vt:lpstr>TIPOS DE ORACIONES SUBORDINADAS</vt:lpstr>
      <vt:lpstr>TIPOS DE ORACIONES SUBORDINADAS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Angélica Sanhueza Manzor</dc:creator>
  <cp:lastModifiedBy>María Angélica Sanhueza Manzor</cp:lastModifiedBy>
  <cp:revision>434</cp:revision>
  <cp:lastPrinted>2020-07-03T01:20:04Z</cp:lastPrinted>
  <dcterms:created xsi:type="dcterms:W3CDTF">2020-06-16T20:16:37Z</dcterms:created>
  <dcterms:modified xsi:type="dcterms:W3CDTF">2020-07-07T22:56:43Z</dcterms:modified>
</cp:coreProperties>
</file>