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8" r:id="rId2"/>
    <p:sldId id="327" r:id="rId3"/>
    <p:sldId id="318" r:id="rId4"/>
    <p:sldId id="322" r:id="rId5"/>
    <p:sldId id="323" r:id="rId6"/>
    <p:sldId id="324" r:id="rId7"/>
    <p:sldId id="325" r:id="rId8"/>
    <p:sldId id="319" r:id="rId9"/>
    <p:sldId id="326" r:id="rId10"/>
    <p:sldId id="321" r:id="rId11"/>
  </p:sldIdLst>
  <p:sldSz cx="12192000" cy="6858000"/>
  <p:notesSz cx="6888163" cy="10020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A0FD5-E580-4210-84FA-8A95AF982927}" v="604" dt="2019-04-16T23:16:06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222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406" cy="502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2208" y="1"/>
            <a:ext cx="2984405" cy="502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D954-ED33-48CE-9B70-1F301865B4E1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7919"/>
            <a:ext cx="2984406" cy="502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208" y="9517919"/>
            <a:ext cx="2984405" cy="502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8A5E2-6D24-4414-8476-303A63D12A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3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981F4-A189-40C5-8D9B-8E3F97732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8C303D-25A5-4781-B980-4C757969E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1B2D09-E132-4923-A997-DC9239F6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AF7807-4B5D-4728-92B8-041C8F9B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1F3E5C-2DD6-4EFD-815F-C5509350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84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736F7-7D45-4714-BA90-0AA37007D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3BA261-DD44-4247-9FF2-3E8252528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A2935-A249-404D-8A4A-8C0E61E1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29FA5-FCF9-4A3F-9DF2-1B97DB35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BB4D78-E114-411A-B4A7-91EF816A3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76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99512C-68A7-472D-96EC-7DFFB0AF83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6FC6C9-FD3F-44FB-982E-488779624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1CB784-2EB7-4E34-B4D6-9091EE9E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187781-B335-428C-9ECD-0A55D503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1A428-A4A2-4D09-AB74-58D723893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57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8FCC9-8F37-4273-B35A-5BA37861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A28E5C-C2E3-4370-9ED3-BBCDC81FD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8E033-80BC-49CC-9FCE-CFF0C4590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C52253-009B-4A7A-8850-578D5599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BDDDB-B8AC-4252-BBDD-78E9B3EA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296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1B9E7-A92E-43EE-90CE-F7A4676E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703AB6-BE63-4D29-8D07-57DC46B9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4E6DD9-B1C4-435C-B94C-5AF8745EC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759FE-6155-4B8C-B057-AE5B2346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98A282-CB99-4A81-834B-D6B2982C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43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F89E2-F3D5-4BED-BCC7-F0CD24703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C0573-843C-4FBB-BF2F-58F6422E6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18B996-11AA-4312-B6CE-0CF24EF7C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702F7-8929-4176-AE8B-7DAA88D3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3749C7-E852-4D52-B983-E2DA46724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697A34-C8FD-4CB7-B94E-2824A5C1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13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A4371-3454-4553-8883-532E2D4D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580763-41F1-4CEE-9DCE-1459F1CCB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EDEBF6-B573-422D-8CFF-2C5B9D309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B54E5E-573D-4D9B-A532-91FFAD1A8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B58BDE-B32E-4DE8-9774-CD2F7D6A3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FC18D5-E30C-4754-970C-9477D095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C3819FE-FF18-4DE4-ACF2-41E5443A3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7FF1C3-A8F0-4B88-B631-7EEEC54A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344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70C22-31C6-463F-99DB-8FCB2651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DB5BCC-2683-4A5C-9529-D41AA06B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0EE22A-6F1A-48D3-B265-63DABB49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407325-ADC9-4558-B647-AA212675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75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36AC8B-63E2-49E5-B682-A3156EA6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2AB13F-28EE-48A9-A824-BF70E773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975296-692C-44A5-86CB-D96AA956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85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874A3-FC0D-49BA-9838-7329FFBD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D969C7-DDC3-496A-9EA1-A8AAF9892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9D7D16-6371-4679-B605-7C1F8968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A3909B-23A3-44A6-9550-E52DD445C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DB5739-FE08-4FB9-A037-AD40D5FC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8A1AFD-CAEE-4390-88A6-B3BE38EB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11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5AF32-6E85-4BA8-B01E-2912F946F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3459E2-D399-4F70-8496-CD7398A73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8B52DB-13C7-4FCF-BCDB-14149C730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521A9D-C135-47E8-B050-AD1F9673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AAE960-E872-4AF6-943A-863AF167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102969-5DBD-42FC-BAEC-3E00452B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538DAA-7D31-489B-8D0D-B0AD9987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FC668F-2441-428C-AB34-055407739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65FB4A-5C6A-4D70-9F3E-C21EC75AB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787A5-4579-4987-959D-50521723E0B2}" type="datetimeFigureOut">
              <a:rPr lang="es-CL" smtClean="0"/>
              <a:t>21-06-2020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4B46F-1D3F-495B-8B95-9E37BA34E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E8AA79-D46B-4632-8B35-00D7210DA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75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95012" y="3275969"/>
            <a:ext cx="10515600" cy="1496168"/>
          </a:xfrm>
        </p:spPr>
        <p:txBody>
          <a:bodyPr>
            <a:normAutofit/>
          </a:bodyPr>
          <a:lstStyle/>
          <a:p>
            <a:pPr algn="ctr"/>
            <a:r>
              <a:rPr lang="es-CL" sz="2800" b="1" dirty="0">
                <a:solidFill>
                  <a:srgbClr val="00B050"/>
                </a:solidFill>
                <a:latin typeface="+mn-lt"/>
              </a:rPr>
              <a:t>FUNCIÓN POTENCIA</a:t>
            </a:r>
            <a:br>
              <a:rPr lang="es-CL" sz="2000" dirty="0">
                <a:solidFill>
                  <a:srgbClr val="00B050"/>
                </a:solidFill>
                <a:latin typeface="+mn-lt"/>
              </a:rPr>
            </a:br>
            <a:r>
              <a:rPr lang="es-CL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Prof. Miguel Ruiz y Mayra Cárdenas</a:t>
            </a:r>
          </a:p>
        </p:txBody>
      </p:sp>
    </p:spTree>
    <p:extLst>
      <p:ext uri="{BB962C8B-B14F-4D97-AF65-F5344CB8AC3E}">
        <p14:creationId xmlns:p14="http://schemas.microsoft.com/office/powerpoint/2010/main" val="588287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4344861" y="565571"/>
            <a:ext cx="371435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 de Evaluación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965589" y="2359377"/>
            <a:ext cx="10515600" cy="2619022"/>
          </a:xfrm>
        </p:spPr>
        <p:txBody>
          <a:bodyPr>
            <a:normAutofit/>
          </a:bodyPr>
          <a:lstStyle/>
          <a:p>
            <a:r>
              <a:rPr lang="es-CL" sz="2400" dirty="0">
                <a:latin typeface="+mn-lt"/>
              </a:rPr>
              <a:t>Descargar documento Word editable</a:t>
            </a:r>
            <a:br>
              <a:rPr lang="es-CL" sz="2400" dirty="0">
                <a:latin typeface="+mn-lt"/>
              </a:rPr>
            </a:br>
            <a:br>
              <a:rPr lang="es-CL" sz="2400" dirty="0">
                <a:latin typeface="+mn-lt"/>
              </a:rPr>
            </a:br>
            <a:r>
              <a:rPr lang="es-CL" sz="2400" dirty="0">
                <a:latin typeface="+mn-lt"/>
              </a:rPr>
              <a:t>Completar Actividad Propuesta</a:t>
            </a:r>
            <a:br>
              <a:rPr lang="es-CL" sz="2400" dirty="0">
                <a:latin typeface="+mn-lt"/>
              </a:rPr>
            </a:br>
            <a:br>
              <a:rPr lang="es-CL" sz="2400" dirty="0">
                <a:latin typeface="+mn-lt"/>
              </a:rPr>
            </a:br>
            <a:r>
              <a:rPr lang="es-CL" sz="2400" dirty="0">
                <a:latin typeface="+mn-lt"/>
              </a:rPr>
              <a:t>Leer Pauta de Evaluación</a:t>
            </a:r>
            <a:br>
              <a:rPr lang="es-CL" sz="2400" dirty="0">
                <a:latin typeface="+mn-lt"/>
              </a:rPr>
            </a:br>
            <a:br>
              <a:rPr lang="es-CL" sz="2400" dirty="0">
                <a:latin typeface="+mn-lt"/>
              </a:rPr>
            </a:br>
            <a:r>
              <a:rPr lang="es-CL" sz="2400" dirty="0">
                <a:latin typeface="+mn-lt"/>
              </a:rPr>
              <a:t>Reenviar a los profesores para su revisión dentro del plazo asignado</a:t>
            </a:r>
            <a:endParaRPr lang="es-C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207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895012" y="3275968"/>
                <a:ext cx="10515600" cy="1962075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s-CL" sz="2800" b="1" dirty="0">
                    <a:solidFill>
                      <a:srgbClr val="00B050"/>
                    </a:solidFill>
                    <a:latin typeface="+mn-lt"/>
                  </a:rPr>
                  <a:t>Objetivo:</a:t>
                </a:r>
                <a:br>
                  <a:rPr lang="es-CL" sz="2000" dirty="0">
                    <a:solidFill>
                      <a:srgbClr val="00B050"/>
                    </a:solidFill>
                    <a:latin typeface="+mn-lt"/>
                  </a:rPr>
                </a:br>
                <a:r>
                  <a:rPr lang="es-CL" dirty="0"/>
                  <a:t>Síntesis de las principales características de la función potencia f(x) = </a:t>
                </a:r>
                <a14:m>
                  <m:oMath xmlns:m="http://schemas.openxmlformats.org/officeDocument/2006/math">
                    <m:r>
                      <a:rPr lang="es-CL" i="1"/>
                      <m:t>𝑎</m:t>
                    </m:r>
                    <m:r>
                      <a:rPr lang="es-CL" i="1"/>
                      <m:t>∙</m:t>
                    </m:r>
                    <m:sSup>
                      <m:sSupPr>
                        <m:ctrlPr>
                          <a:rPr lang="es-CL" i="1"/>
                        </m:ctrlPr>
                      </m:sSupPr>
                      <m:e>
                        <m:r>
                          <a:rPr lang="es-CL" i="1"/>
                          <m:t>𝑥</m:t>
                        </m:r>
                      </m:e>
                      <m:sup>
                        <m:r>
                          <a:rPr lang="es-CL" i="1"/>
                          <m:t>𝑛</m:t>
                        </m:r>
                      </m:sup>
                    </m:sSup>
                  </m:oMath>
                </a14:m>
                <a:br>
                  <a:rPr lang="es-CL" dirty="0"/>
                </a:br>
                <a:endParaRPr lang="es-CL" sz="2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95012" y="3275968"/>
                <a:ext cx="10515600" cy="1962075"/>
              </a:xfrm>
              <a:blipFill>
                <a:blip r:embed="rId3"/>
                <a:stretch>
                  <a:fillRect t="-93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73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092560" y="644504"/>
            <a:ext cx="566283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/>
              <a:t>FORMA DE UNA FUNCIÓN POTENCIA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300159" y="1429077"/>
                <a:ext cx="4974596" cy="733900"/>
              </a:xfrm>
            </p:spPr>
            <p:txBody>
              <a:bodyPr>
                <a:normAutofit fontScale="90000"/>
              </a:bodyPr>
              <a:lstStyle/>
              <a:p>
                <a:br>
                  <a:rPr lang="es-ES" dirty="0"/>
                </a:br>
                <a:br>
                  <a:rPr lang="es-E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/>
                        <m:t>𝑓</m:t>
                      </m:r>
                      <m:d>
                        <m:dPr>
                          <m:ctrlPr>
                            <a:rPr lang="es-CL" i="1"/>
                          </m:ctrlPr>
                        </m:dPr>
                        <m:e>
                          <m:r>
                            <a:rPr lang="es-ES" i="1"/>
                            <m:t>𝑥</m:t>
                          </m:r>
                        </m:e>
                      </m:d>
                      <m:r>
                        <a:rPr lang="es-ES" i="1"/>
                        <m:t>=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</a:rPr>
                        <m:t>𝑎</m:t>
                      </m:r>
                      <m:r>
                        <m:rPr>
                          <m:nor/>
                        </m:rPr>
                        <a:rPr lang="es-ES" i="1"/>
                        <m:t>∙ </m:t>
                      </m:r>
                      <m:sSup>
                        <m:sSupPr>
                          <m:ctrlPr>
                            <a:rPr lang="es-CL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0070C0"/>
                              </a:solidFill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br>
                  <a:rPr lang="es-CL" dirty="0"/>
                </a:br>
                <a:br>
                  <a:rPr lang="es-ES" dirty="0"/>
                </a:br>
                <a:endParaRPr lang="es-CL" dirty="0"/>
              </a:p>
            </p:txBody>
          </p:sp>
        </mc:Choice>
        <mc:Fallback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300159" y="1429077"/>
                <a:ext cx="4974596" cy="73390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9ED95EC-1AF7-4B58-88A4-8AAF83828EBE}"/>
                  </a:ext>
                </a:extLst>
              </p:cNvPr>
              <p:cNvSpPr txBox="1"/>
              <p:nvPr/>
            </p:nvSpPr>
            <p:spPr>
              <a:xfrm>
                <a:off x="1298223" y="3429000"/>
                <a:ext cx="2228944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dirty="0"/>
                  <a:t>1) </a:t>
                </a:r>
                <a14:m>
                  <m:oMath xmlns:m="http://schemas.openxmlformats.org/officeDocument/2006/math">
                    <m:r>
                      <a:rPr lang="es-ES" sz="2400" i="1" smtClean="0">
                        <a:solidFill>
                          <a:srgbClr val="FF0000"/>
                        </a:solidFill>
                      </a:rPr>
                      <m:t>𝑎</m:t>
                    </m:r>
                    <m:r>
                      <a:rPr lang="es-ES" sz="2400" i="1"/>
                      <m:t>∈</m:t>
                    </m:r>
                    <m:r>
                      <a:rPr lang="es-ES" sz="2400" i="1"/>
                      <m:t>𝐼𝑅</m:t>
                    </m:r>
                    <m:r>
                      <a:rPr lang="es-ES" sz="2400" i="1"/>
                      <m:t>, </m:t>
                    </m:r>
                    <m:r>
                      <a:rPr lang="es-ES" sz="2400" i="1" smtClean="0">
                        <a:solidFill>
                          <a:srgbClr val="FF0000"/>
                        </a:solidFill>
                      </a:rPr>
                      <m:t>𝑎</m:t>
                    </m:r>
                    <m:r>
                      <a:rPr lang="es-ES" sz="2400" i="1"/>
                      <m:t>≠0</m:t>
                    </m:r>
                  </m:oMath>
                </a14:m>
                <a:endParaRPr lang="es-CL" sz="2400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9ED95EC-1AF7-4B58-88A4-8AAF83828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223" y="3429000"/>
                <a:ext cx="2228944" cy="738664"/>
              </a:xfrm>
              <a:prstGeom prst="rect">
                <a:avLst/>
              </a:prstGeom>
              <a:blipFill>
                <a:blip r:embed="rId5"/>
                <a:stretch>
                  <a:fillRect l="-4372" t="-661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1859ED51-DBA9-42A5-A4EC-BE4AC87EDBE1}"/>
              </a:ext>
            </a:extLst>
          </p:cNvPr>
          <p:cNvSpPr txBox="1"/>
          <p:nvPr/>
        </p:nvSpPr>
        <p:spPr>
          <a:xfrm>
            <a:off x="1298223" y="2857920"/>
            <a:ext cx="1642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Observaciones:</a:t>
            </a:r>
            <a:endParaRPr lang="es-CL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DD6A6CE-D93E-4470-853A-F15AB1A74BFE}"/>
                  </a:ext>
                </a:extLst>
              </p:cNvPr>
              <p:cNvSpPr txBox="1"/>
              <p:nvPr/>
            </p:nvSpPr>
            <p:spPr>
              <a:xfrm>
                <a:off x="1298223" y="4167664"/>
                <a:ext cx="208935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400" b="1" dirty="0"/>
                  <a:t>2) </a:t>
                </a:r>
                <a14:m>
                  <m:oMath xmlns:m="http://schemas.openxmlformats.org/officeDocument/2006/math">
                    <m:r>
                      <a:rPr lang="es-E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ES" sz="2400" b="1" dirty="0"/>
                  <a:t> </a:t>
                </a:r>
                <a14:m>
                  <m:oMath xmlns:m="http://schemas.openxmlformats.org/officeDocument/2006/math">
                    <m:r>
                      <a:rPr lang="es-ES" sz="2400" i="1"/>
                      <m:t>∈</m:t>
                    </m:r>
                    <m:r>
                      <a:rPr lang="es-ES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s-ES" sz="2400" i="1"/>
                      <m:t>, </m:t>
                    </m:r>
                    <m:r>
                      <a:rPr lang="es-E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S" sz="2400" i="1"/>
                      <m:t>≠0</m:t>
                    </m:r>
                  </m:oMath>
                </a14:m>
                <a:endParaRPr lang="es-CL" sz="2400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DD6A6CE-D93E-4470-853A-F15AB1A74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223" y="4167664"/>
                <a:ext cx="2089355" cy="738664"/>
              </a:xfrm>
              <a:prstGeom prst="rect">
                <a:avLst/>
              </a:prstGeom>
              <a:blipFill>
                <a:blip r:embed="rId6"/>
                <a:stretch>
                  <a:fillRect l="-4665" t="-661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Tabla 11">
                <a:extLst>
                  <a:ext uri="{FF2B5EF4-FFF2-40B4-BE49-F238E27FC236}">
                    <a16:creationId xmlns:a16="http://schemas.microsoft.com/office/drawing/2014/main" id="{35EEB573-FBD9-424F-8294-2320284FA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6789753"/>
                  </p:ext>
                </p:extLst>
              </p:nvPr>
            </p:nvGraphicFramePr>
            <p:xfrm>
              <a:off x="3928532" y="2857920"/>
              <a:ext cx="7902223" cy="33745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37713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1884422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65866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314222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FF0000"/>
                              </a:solidFill>
                            </a:rPr>
                            <a:t>Coeficiente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FF0000"/>
                                  </a:solidFill>
                                </a:rPr>
                                <m:t>𝑎</m:t>
                              </m:r>
                            </m:oMath>
                          </a14:m>
                          <a:r>
                            <a:rPr lang="es-CL" sz="2000" dirty="0">
                              <a:solidFill>
                                <a:srgbClr val="FF0000"/>
                              </a:solidFill>
                            </a:rPr>
                            <a:t>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0070C0"/>
                              </a:solidFill>
                            </a:rPr>
                            <a:t>Exponente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0070C0"/>
                                  </a:solidFill>
                                </a:rPr>
                                <m:t>𝑛</m:t>
                              </m:r>
                              <m:r>
                                <a:rPr lang="es-ES" sz="2000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endParaRPr lang="es-CL" sz="20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1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  <m:r>
                                  <m:rPr>
                                    <m:nor/>
                                  </m:rPr>
                                  <a:rPr lang="es-E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52175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2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− 3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21326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3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4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−3/5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5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07715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6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−0,5 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64218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7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23335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8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−1/12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693657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Tabla 11">
                <a:extLst>
                  <a:ext uri="{FF2B5EF4-FFF2-40B4-BE49-F238E27FC236}">
                    <a16:creationId xmlns:a16="http://schemas.microsoft.com/office/drawing/2014/main" id="{35EEB573-FBD9-424F-8294-2320284FA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6789753"/>
                  </p:ext>
                </p:extLst>
              </p:nvPr>
            </p:nvGraphicFramePr>
            <p:xfrm>
              <a:off x="3928532" y="2857920"/>
              <a:ext cx="7902223" cy="33745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37713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1884422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65866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314222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87379" t="-7692" r="-233333" b="-77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170796" t="-7692" r="-112684" b="-77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1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114754" r="-526" b="-7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217506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2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211290" r="-526" b="-6145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21326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3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321667" r="-526" b="-53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4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408065" r="-526" b="-4177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5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516393" r="-526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0771559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6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606452" r="-526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6421864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7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718033" r="-526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32333545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8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7"/>
                          <a:stretch>
                            <a:fillRect l="-241579" t="-818033" r="-526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693657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Bocadillo nube: nube 12">
            <a:extLst>
              <a:ext uri="{FF2B5EF4-FFF2-40B4-BE49-F238E27FC236}">
                <a16:creationId xmlns:a16="http://schemas.microsoft.com/office/drawing/2014/main" id="{3C2B7F19-3A67-4619-820E-08B8DA7BC1D9}"/>
              </a:ext>
            </a:extLst>
          </p:cNvPr>
          <p:cNvSpPr/>
          <p:nvPr/>
        </p:nvSpPr>
        <p:spPr>
          <a:xfrm>
            <a:off x="4120444" y="2119256"/>
            <a:ext cx="1975556" cy="523220"/>
          </a:xfrm>
          <a:prstGeom prst="cloudCallout">
            <a:avLst>
              <a:gd name="adj1" fmla="val 51042"/>
              <a:gd name="adj2" fmla="val -6695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Coeficiente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6" name="Bocadillo nube: nube 15">
            <a:extLst>
              <a:ext uri="{FF2B5EF4-FFF2-40B4-BE49-F238E27FC236}">
                <a16:creationId xmlns:a16="http://schemas.microsoft.com/office/drawing/2014/main" id="{623E63CB-42A8-480F-B43F-DFB01C083C7D}"/>
              </a:ext>
            </a:extLst>
          </p:cNvPr>
          <p:cNvSpPr/>
          <p:nvPr/>
        </p:nvSpPr>
        <p:spPr>
          <a:xfrm>
            <a:off x="7773363" y="1639757"/>
            <a:ext cx="1806222" cy="523220"/>
          </a:xfrm>
          <a:prstGeom prst="cloudCallout">
            <a:avLst>
              <a:gd name="adj1" fmla="val -78958"/>
              <a:gd name="adj2" fmla="val -41064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70C0"/>
                </a:solidFill>
              </a:rPr>
              <a:t>Exponente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14" name="Bocadillo nube: nube 13">
            <a:extLst>
              <a:ext uri="{FF2B5EF4-FFF2-40B4-BE49-F238E27FC236}">
                <a16:creationId xmlns:a16="http://schemas.microsoft.com/office/drawing/2014/main" id="{73B0CA4A-762B-432F-B884-499C75DD906A}"/>
              </a:ext>
            </a:extLst>
          </p:cNvPr>
          <p:cNvSpPr/>
          <p:nvPr/>
        </p:nvSpPr>
        <p:spPr>
          <a:xfrm>
            <a:off x="361244" y="4906328"/>
            <a:ext cx="3443111" cy="1307168"/>
          </a:xfrm>
          <a:prstGeom prst="cloudCallout">
            <a:avLst>
              <a:gd name="adj1" fmla="val 47036"/>
              <a:gd name="adj2" fmla="val -73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8 posibles casos para una función Potencia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997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092560" y="644504"/>
            <a:ext cx="515948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/>
              <a:t>ANÁLISIS GRÁFICO DE LOS CASOS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</p:spPr>
            <p:txBody>
              <a:bodyPr>
                <a:normAutofit fontScale="90000"/>
              </a:bodyPr>
              <a:lstStyle/>
              <a:p>
                <a:br>
                  <a:rPr lang="es-ES" dirty="0"/>
                </a:br>
                <a:br>
                  <a:rPr lang="es-E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/>
                        <m:t>𝑓</m:t>
                      </m:r>
                      <m:d>
                        <m:dPr>
                          <m:ctrlPr>
                            <a:rPr lang="es-CL" i="1"/>
                          </m:ctrlPr>
                        </m:dPr>
                        <m:e>
                          <m:r>
                            <a:rPr lang="es-ES" i="1"/>
                            <m:t>𝑥</m:t>
                          </m:r>
                        </m:e>
                      </m:d>
                      <m:r>
                        <a:rPr lang="es-ES" i="1"/>
                        <m:t>=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</a:rPr>
                        <m:t>𝑎</m:t>
                      </m:r>
                      <m:r>
                        <m:rPr>
                          <m:nor/>
                        </m:rPr>
                        <a:rPr lang="es-ES" i="1"/>
                        <m:t>∙ </m:t>
                      </m:r>
                      <m:sSup>
                        <m:sSupPr>
                          <m:ctrlPr>
                            <a:rPr lang="es-CL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0070C0"/>
                              </a:solidFill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br>
                  <a:rPr lang="es-CL" dirty="0"/>
                </a:br>
                <a:br>
                  <a:rPr lang="es-ES" dirty="0"/>
                </a:br>
                <a:endParaRPr lang="es-CL" dirty="0"/>
              </a:p>
            </p:txBody>
          </p:sp>
        </mc:Choice>
        <mc:Fallback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  <a:blipFill>
                <a:blip r:embed="rId4"/>
                <a:stretch>
                  <a:fillRect t="-16949" b="-203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Tabla 11">
                <a:extLst>
                  <a:ext uri="{FF2B5EF4-FFF2-40B4-BE49-F238E27FC236}">
                    <a16:creationId xmlns:a16="http://schemas.microsoft.com/office/drawing/2014/main" id="{35EEB573-FBD9-424F-8294-2320284FA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5262567"/>
                  </p:ext>
                </p:extLst>
              </p:nvPr>
            </p:nvGraphicFramePr>
            <p:xfrm>
              <a:off x="2251170" y="1503253"/>
              <a:ext cx="7689660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FF0000"/>
                              </a:solidFill>
                            </a:rPr>
                            <a:t>Coeficiente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FF0000"/>
                                  </a:solidFill>
                                </a:rPr>
                                <m:t>𝑎</m:t>
                              </m:r>
                            </m:oMath>
                          </a14:m>
                          <a:r>
                            <a:rPr lang="es-CL" sz="2000" dirty="0">
                              <a:solidFill>
                                <a:srgbClr val="FF0000"/>
                              </a:solidFill>
                            </a:rPr>
                            <a:t>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0070C0"/>
                              </a:solidFill>
                            </a:rPr>
                            <a:t>Exponente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0070C0"/>
                                  </a:solidFill>
                                </a:rPr>
                                <m:t>𝑛</m:t>
                              </m:r>
                              <m:r>
                                <a:rPr lang="es-ES" sz="2000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endParaRPr lang="es-CL" sz="20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1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  <m:r>
                                  <m:rPr>
                                    <m:nor/>
                                  </m:rPr>
                                  <a:rPr lang="es-E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52175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2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- 3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21326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Tabla 11">
                <a:extLst>
                  <a:ext uri="{FF2B5EF4-FFF2-40B4-BE49-F238E27FC236}">
                    <a16:creationId xmlns:a16="http://schemas.microsoft.com/office/drawing/2014/main" id="{35EEB573-FBD9-424F-8294-2320284FAF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5262567"/>
                  </p:ext>
                </p:extLst>
              </p:nvPr>
            </p:nvGraphicFramePr>
            <p:xfrm>
              <a:off x="2251170" y="1503253"/>
              <a:ext cx="7689660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78979" t="-7692" r="-200901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178443" t="-7692" r="-100299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1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112903" r="-601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217506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2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216393" r="-601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2132699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0CAB557B-3B95-4B87-B4D1-5422A6D964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374" y="2862627"/>
            <a:ext cx="11116628" cy="325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7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092560" y="644504"/>
            <a:ext cx="515948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/>
              <a:t>ANÁLISIS GRÁFICO DE LOS CASOS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</p:spPr>
            <p:txBody>
              <a:bodyPr>
                <a:normAutofit fontScale="90000"/>
              </a:bodyPr>
              <a:lstStyle/>
              <a:p>
                <a:br>
                  <a:rPr lang="es-ES" dirty="0"/>
                </a:br>
                <a:br>
                  <a:rPr lang="es-E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/>
                        <m:t>𝑓</m:t>
                      </m:r>
                      <m:d>
                        <m:dPr>
                          <m:ctrlPr>
                            <a:rPr lang="es-CL" i="1"/>
                          </m:ctrlPr>
                        </m:dPr>
                        <m:e>
                          <m:r>
                            <a:rPr lang="es-ES" i="1"/>
                            <m:t>𝑥</m:t>
                          </m:r>
                        </m:e>
                      </m:d>
                      <m:r>
                        <a:rPr lang="es-ES" i="1"/>
                        <m:t>=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</a:rPr>
                        <m:t>𝑎</m:t>
                      </m:r>
                      <m:r>
                        <m:rPr>
                          <m:nor/>
                        </m:rPr>
                        <a:rPr lang="es-ES" i="1"/>
                        <m:t>∙ </m:t>
                      </m:r>
                      <m:sSup>
                        <m:sSupPr>
                          <m:ctrlPr>
                            <a:rPr lang="es-CL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0070C0"/>
                              </a:solidFill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br>
                  <a:rPr lang="es-CL" dirty="0"/>
                </a:br>
                <a:br>
                  <a:rPr lang="es-ES" dirty="0"/>
                </a:br>
                <a:endParaRPr lang="es-CL" dirty="0"/>
              </a:p>
            </p:txBody>
          </p:sp>
        </mc:Choice>
        <mc:Fallback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  <a:blipFill>
                <a:blip r:embed="rId4"/>
                <a:stretch>
                  <a:fillRect t="-16949" b="-203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2159751"/>
                  </p:ext>
                </p:extLst>
              </p:nvPr>
            </p:nvGraphicFramePr>
            <p:xfrm>
              <a:off x="2244562" y="1504245"/>
              <a:ext cx="7689660" cy="114306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614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FF0000"/>
                              </a:solidFill>
                            </a:rPr>
                            <a:t>Coeficiente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FF0000"/>
                                  </a:solidFill>
                                </a:rPr>
                                <m:t>𝑎</m:t>
                              </m:r>
                            </m:oMath>
                          </a14:m>
                          <a:r>
                            <a:rPr lang="es-CL" sz="2000" dirty="0">
                              <a:solidFill>
                                <a:srgbClr val="FF0000"/>
                              </a:solidFill>
                            </a:rPr>
                            <a:t>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0070C0"/>
                              </a:solidFill>
                            </a:rPr>
                            <a:t>Exponente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0070C0"/>
                                  </a:solidFill>
                                </a:rPr>
                                <m:t>𝑛</m:t>
                              </m:r>
                              <m:r>
                                <a:rPr lang="es-ES" sz="2000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endParaRPr lang="es-CL" sz="20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3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4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−3/5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62159751"/>
                  </p:ext>
                </p:extLst>
              </p:nvPr>
            </p:nvGraphicFramePr>
            <p:xfrm>
              <a:off x="2244562" y="1504245"/>
              <a:ext cx="7689660" cy="114306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78979" t="-7576" r="-200901" b="-2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178443" t="-7576" r="-100299" b="-2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3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116393" r="-60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4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Positivo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212903" r="-601" b="-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Imagen 2">
            <a:extLst>
              <a:ext uri="{FF2B5EF4-FFF2-40B4-BE49-F238E27FC236}">
                <a16:creationId xmlns:a16="http://schemas.microsoft.com/office/drawing/2014/main" id="{C3F09B37-F832-44C7-A684-A524241B357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92"/>
          <a:stretch/>
        </p:blipFill>
        <p:spPr>
          <a:xfrm>
            <a:off x="663221" y="2915015"/>
            <a:ext cx="11020778" cy="320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7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092560" y="644504"/>
            <a:ext cx="515948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/>
              <a:t>ANÁLISIS GRÁFICO DE LOS CASOS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</p:spPr>
            <p:txBody>
              <a:bodyPr>
                <a:normAutofit fontScale="90000"/>
              </a:bodyPr>
              <a:lstStyle/>
              <a:p>
                <a:br>
                  <a:rPr lang="es-ES" dirty="0"/>
                </a:br>
                <a:br>
                  <a:rPr lang="es-E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/>
                        <m:t>𝑓</m:t>
                      </m:r>
                      <m:d>
                        <m:dPr>
                          <m:ctrlPr>
                            <a:rPr lang="es-CL" i="1"/>
                          </m:ctrlPr>
                        </m:dPr>
                        <m:e>
                          <m:r>
                            <a:rPr lang="es-ES" i="1"/>
                            <m:t>𝑥</m:t>
                          </m:r>
                        </m:e>
                      </m:d>
                      <m:r>
                        <a:rPr lang="es-ES" i="1"/>
                        <m:t>=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</a:rPr>
                        <m:t>𝑎</m:t>
                      </m:r>
                      <m:r>
                        <m:rPr>
                          <m:nor/>
                        </m:rPr>
                        <a:rPr lang="es-ES" i="1"/>
                        <m:t>∙ </m:t>
                      </m:r>
                      <m:sSup>
                        <m:sSupPr>
                          <m:ctrlPr>
                            <a:rPr lang="es-CL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0070C0"/>
                              </a:solidFill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br>
                  <a:rPr lang="es-CL" dirty="0"/>
                </a:br>
                <a:br>
                  <a:rPr lang="es-ES" dirty="0"/>
                </a:br>
                <a:endParaRPr lang="es-CL" dirty="0"/>
              </a:p>
            </p:txBody>
          </p:sp>
        </mc:Choice>
        <mc:Fallback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  <a:blipFill>
                <a:blip r:embed="rId4"/>
                <a:stretch>
                  <a:fillRect t="-16949" b="-203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2494832"/>
                  </p:ext>
                </p:extLst>
              </p:nvPr>
            </p:nvGraphicFramePr>
            <p:xfrm>
              <a:off x="2244562" y="1504245"/>
              <a:ext cx="7689660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614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FF0000"/>
                              </a:solidFill>
                            </a:rPr>
                            <a:t>Coeficiente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FF0000"/>
                                  </a:solidFill>
                                </a:rPr>
                                <m:t>𝑎</m:t>
                              </m:r>
                            </m:oMath>
                          </a14:m>
                          <a:r>
                            <a:rPr lang="es-CL" sz="2000" dirty="0">
                              <a:solidFill>
                                <a:srgbClr val="FF0000"/>
                              </a:solidFill>
                            </a:rPr>
                            <a:t>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0070C0"/>
                              </a:solidFill>
                            </a:rPr>
                            <a:t>Exponente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0070C0"/>
                                  </a:solidFill>
                                </a:rPr>
                                <m:t>𝑛</m:t>
                              </m:r>
                              <m:r>
                                <a:rPr lang="es-ES" sz="2000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endParaRPr lang="es-CL" sz="20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5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6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−0,5 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2494832"/>
                  </p:ext>
                </p:extLst>
              </p:nvPr>
            </p:nvGraphicFramePr>
            <p:xfrm>
              <a:off x="2244562" y="1504245"/>
              <a:ext cx="7689660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366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78979" t="-7692" r="-200901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178443" t="-7692" r="-100299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5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112903" r="-601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6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9279" t="-216393" r="-601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4EF60BC8-D687-4068-A8CD-C1F72651BC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208" y="2862037"/>
            <a:ext cx="11137583" cy="25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4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092560" y="644504"/>
            <a:ext cx="515948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/>
              <a:t>ANÁLISIS GRÁFICO DE LOS CASOS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</p:spPr>
            <p:txBody>
              <a:bodyPr>
                <a:normAutofit fontScale="90000"/>
              </a:bodyPr>
              <a:lstStyle/>
              <a:p>
                <a:br>
                  <a:rPr lang="es-ES" dirty="0"/>
                </a:br>
                <a:br>
                  <a:rPr lang="es-E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/>
                        <m:t>𝑓</m:t>
                      </m:r>
                      <m:d>
                        <m:dPr>
                          <m:ctrlPr>
                            <a:rPr lang="es-CL" i="1"/>
                          </m:ctrlPr>
                        </m:dPr>
                        <m:e>
                          <m:r>
                            <a:rPr lang="es-ES" i="1"/>
                            <m:t>𝑥</m:t>
                          </m:r>
                        </m:e>
                      </m:d>
                      <m:r>
                        <a:rPr lang="es-ES" i="1"/>
                        <m:t>=</m:t>
                      </m:r>
                      <m:r>
                        <a:rPr lang="es-ES" i="1" smtClean="0">
                          <a:solidFill>
                            <a:srgbClr val="FF0000"/>
                          </a:solidFill>
                        </a:rPr>
                        <m:t>𝑎</m:t>
                      </m:r>
                      <m:r>
                        <m:rPr>
                          <m:nor/>
                        </m:rPr>
                        <a:rPr lang="es-ES" i="1"/>
                        <m:t>∙ </m:t>
                      </m:r>
                      <m:sSup>
                        <m:sSupPr>
                          <m:ctrlPr>
                            <a:rPr lang="es-CL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 smtClean="0">
                              <a:solidFill>
                                <a:srgbClr val="0070C0"/>
                              </a:solidFill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br>
                  <a:rPr lang="es-CL" dirty="0"/>
                </a:br>
                <a:br>
                  <a:rPr lang="es-ES" dirty="0"/>
                </a:br>
                <a:endParaRPr lang="es-CL" dirty="0"/>
              </a:p>
            </p:txBody>
          </p:sp>
        </mc:Choice>
        <mc:Fallback>
          <p:sp>
            <p:nvSpPr>
              <p:cNvPr id="4" name="Título 3">
                <a:extLst>
                  <a:ext uri="{FF2B5EF4-FFF2-40B4-BE49-F238E27FC236}">
                    <a16:creationId xmlns:a16="http://schemas.microsoft.com/office/drawing/2014/main" id="{6B8E5F54-D00F-431E-BA0B-B46338DB6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026399" y="736870"/>
                <a:ext cx="3657600" cy="358024"/>
              </a:xfrm>
              <a:blipFill>
                <a:blip r:embed="rId4"/>
                <a:stretch>
                  <a:fillRect t="-16949" b="-203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9163186"/>
                  </p:ext>
                </p:extLst>
              </p:nvPr>
            </p:nvGraphicFramePr>
            <p:xfrm>
              <a:off x="2244560" y="1504245"/>
              <a:ext cx="7971884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5215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614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FF0000"/>
                              </a:solidFill>
                            </a:rPr>
                            <a:t>Coeficiente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FF0000"/>
                                  </a:solidFill>
                                </a:rPr>
                                <m:t>𝑎</m:t>
                              </m:r>
                            </m:oMath>
                          </a14:m>
                          <a:r>
                            <a:rPr lang="es-CL" sz="2000" dirty="0">
                              <a:solidFill>
                                <a:srgbClr val="FF0000"/>
                              </a:solidFill>
                            </a:rPr>
                            <a:t>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sz="2000" dirty="0">
                              <a:solidFill>
                                <a:srgbClr val="0070C0"/>
                              </a:solidFill>
                            </a:rPr>
                            <a:t>Exponente “</a:t>
                          </a:r>
                          <a14:m>
                            <m:oMath xmlns:m="http://schemas.openxmlformats.org/officeDocument/2006/math">
                              <m:r>
                                <a:rPr lang="es-ES" sz="2000" smtClean="0">
                                  <a:solidFill>
                                    <a:srgbClr val="0070C0"/>
                                  </a:solidFill>
                                </a:rPr>
                                <m:t>𝑛</m:t>
                              </m:r>
                              <m:r>
                                <a:rPr lang="es-ES" sz="2000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endParaRPr lang="es-CL" sz="20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7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8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/12</m:t>
                                </m:r>
                                <m:r>
                                  <m:rPr>
                                    <m:nor/>
                                  </m:rPr>
                                  <a:rPr lang="es-E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s-ES" i="1"/>
                                  <m:t>∙ </m:t>
                                </m:r>
                                <m:sSup>
                                  <m:sSup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a 7">
                <a:extLst>
                  <a:ext uri="{FF2B5EF4-FFF2-40B4-BE49-F238E27FC236}">
                    <a16:creationId xmlns:a16="http://schemas.microsoft.com/office/drawing/2014/main" id="{725843E7-7B29-48B2-8257-B2646B47A6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9163186"/>
                  </p:ext>
                </p:extLst>
              </p:nvPr>
            </p:nvGraphicFramePr>
            <p:xfrm>
              <a:off x="2244560" y="1504245"/>
              <a:ext cx="7971884" cy="1140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52150">
                      <a:extLst>
                        <a:ext uri="{9D8B030D-6E8A-4147-A177-3AD203B41FA5}">
                          <a16:colId xmlns:a16="http://schemas.microsoft.com/office/drawing/2014/main" val="2084969915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1895700304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632670225"/>
                        </a:ext>
                      </a:extLst>
                    </a:gridCol>
                    <a:gridCol w="2106578">
                      <a:extLst>
                        <a:ext uri="{9D8B030D-6E8A-4147-A177-3AD203B41FA5}">
                          <a16:colId xmlns:a16="http://schemas.microsoft.com/office/drawing/2014/main" val="420460423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Casos Posibles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78613" t="-7692" r="-200578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179130" t="-7692" r="-101159" b="-2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/>
                            <a:t>Ejemplo</a:t>
                          </a:r>
                          <a:endParaRPr lang="es-C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4221619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7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8324" t="-112903" r="-867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028260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r>
                            <a:rPr lang="es-ES" dirty="0"/>
                            <a:t>Caso 8</a:t>
                          </a:r>
                          <a:endParaRPr lang="es-C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b="1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endParaRPr lang="es-C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>
                              <a:solidFill>
                                <a:srgbClr val="0070C0"/>
                              </a:solidFill>
                            </a:rPr>
                            <a:t>Impar Negativo</a:t>
                          </a:r>
                          <a:endParaRPr lang="es-CL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>
                        <a:blipFill>
                          <a:blip r:embed="rId5"/>
                          <a:stretch>
                            <a:fillRect l="-278324" t="-216393" r="-867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99526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Imagen 5">
            <a:extLst>
              <a:ext uri="{FF2B5EF4-FFF2-40B4-BE49-F238E27FC236}">
                <a16:creationId xmlns:a16="http://schemas.microsoft.com/office/drawing/2014/main" id="{2B8ED13E-FE2C-4548-A4C2-33F75F37CF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416" y="2925492"/>
            <a:ext cx="11137583" cy="319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1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390132" y="797457"/>
            <a:ext cx="606973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Análisis gráfico de los casos (RESUMEN)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DAEDAAF-1A32-49F5-A458-233CB63AB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794" y="1413581"/>
            <a:ext cx="10358426" cy="464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7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044A6D7-0F7C-4130-A218-22745D04C6B3}"/>
              </a:ext>
            </a:extLst>
          </p:cNvPr>
          <p:cNvSpPr txBox="1"/>
          <p:nvPr/>
        </p:nvSpPr>
        <p:spPr>
          <a:xfrm>
            <a:off x="3390132" y="797457"/>
            <a:ext cx="606973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CL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Análisis gráfico de los casos (RESUMEN)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115534B-3167-4B00-A2A8-A1A366530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660" y="1594203"/>
            <a:ext cx="10236153" cy="45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84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3686</TotalTime>
  <Words>319</Words>
  <Application>Microsoft Office PowerPoint</Application>
  <PresentationFormat>Panorámica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de Office</vt:lpstr>
      <vt:lpstr>FUNCIÓN POTENCIA Prof. Miguel Ruiz y Mayra Cárdenas</vt:lpstr>
      <vt:lpstr>Objetivo: Síntesis de las principales características de la función potencia f(x) = a∙x^n </vt:lpstr>
      <vt:lpstr>  f(x)=a"∙ " x^n  </vt:lpstr>
      <vt:lpstr>  f(x)=a"∙ " x^n  </vt:lpstr>
      <vt:lpstr>  f(x)=a"∙ " x^n  </vt:lpstr>
      <vt:lpstr>  f(x)=a"∙ " x^n  </vt:lpstr>
      <vt:lpstr>  f(x)=a"∙ " x^n  </vt:lpstr>
      <vt:lpstr>Presentación de PowerPoint</vt:lpstr>
      <vt:lpstr>Presentación de PowerPoint</vt:lpstr>
      <vt:lpstr>Descargar documento Word editable  Completar Actividad Propuesta  Leer Pauta de Evaluación  Reenviar a los profesores para su revisión dentro del plazo asignado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Faundez, Paulina</dc:creator>
  <cp:lastModifiedBy>miangelruiz@gmail.com</cp:lastModifiedBy>
  <cp:revision>96</cp:revision>
  <cp:lastPrinted>2019-08-12T13:11:08Z</cp:lastPrinted>
  <dcterms:created xsi:type="dcterms:W3CDTF">2019-04-11T23:09:03Z</dcterms:created>
  <dcterms:modified xsi:type="dcterms:W3CDTF">2020-06-22T01:35:11Z</dcterms:modified>
</cp:coreProperties>
</file>