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7"/>
  </p:handoutMasterIdLst>
  <p:sldIdLst>
    <p:sldId id="258" r:id="rId2"/>
    <p:sldId id="318" r:id="rId3"/>
    <p:sldId id="320" r:id="rId4"/>
    <p:sldId id="321" r:id="rId5"/>
    <p:sldId id="329" r:id="rId6"/>
    <p:sldId id="328" r:id="rId7"/>
    <p:sldId id="322" r:id="rId8"/>
    <p:sldId id="323" r:id="rId9"/>
    <p:sldId id="324" r:id="rId10"/>
    <p:sldId id="330" r:id="rId11"/>
    <p:sldId id="325" r:id="rId12"/>
    <p:sldId id="331" r:id="rId13"/>
    <p:sldId id="332" r:id="rId14"/>
    <p:sldId id="326" r:id="rId15"/>
    <p:sldId id="333" r:id="rId16"/>
  </p:sldIdLst>
  <p:sldSz cx="12192000" cy="6858000"/>
  <p:notesSz cx="6888163" cy="100203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543F"/>
    <a:srgbClr val="33CC33"/>
    <a:srgbClr val="1B9F11"/>
    <a:srgbClr val="73E2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2A0FD5-E580-4210-84FA-8A95AF982927}" v="604" dt="2019-04-16T23:16:06.5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85" autoAdjust="0"/>
    <p:restoredTop sz="94660"/>
  </p:normalViewPr>
  <p:slideViewPr>
    <p:cSldViewPr snapToGrid="0">
      <p:cViewPr>
        <p:scale>
          <a:sx n="60" d="100"/>
          <a:sy n="60" d="100"/>
        </p:scale>
        <p:origin x="1362" y="3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406" cy="5023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02208" y="1"/>
            <a:ext cx="2984405" cy="5023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CD954-ED33-48CE-9B70-1F301865B4E1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517919"/>
            <a:ext cx="2984406" cy="502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02208" y="9517919"/>
            <a:ext cx="2984405" cy="5023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8A5E2-6D24-4414-8476-303A63D12AC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83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437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358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56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302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071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741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58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22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205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90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87A5-4579-4987-959D-50521723E0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394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787A5-4579-4987-959D-50521723E0B2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35C6F-EEA4-4D4B-B604-AA54FE12141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811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117080" y="3576415"/>
            <a:ext cx="10515600" cy="1496168"/>
          </a:xfrm>
        </p:spPr>
        <p:txBody>
          <a:bodyPr>
            <a:normAutofit fontScale="90000"/>
          </a:bodyPr>
          <a:lstStyle/>
          <a:p>
            <a:pPr algn="ctr"/>
            <a:r>
              <a:rPr lang="es-CL" sz="5300" b="1" dirty="0">
                <a:solidFill>
                  <a:srgbClr val="1B9F11"/>
                </a:solidFill>
                <a:latin typeface="Arial Black" panose="020B0A04020102020204" pitchFamily="34" charset="0"/>
              </a:rPr>
              <a:t>TRASLACIÓN DE GRÁFICAS DE FUNCIONES</a:t>
            </a:r>
            <a:r>
              <a:rPr lang="en-US" dirty="0"/>
              <a:t/>
            </a:r>
            <a:br>
              <a:rPr lang="en-US" dirty="0"/>
            </a:br>
            <a:r>
              <a:rPr lang="es-CL" sz="3200" dirty="0" smtClean="0">
                <a:solidFill>
                  <a:srgbClr val="00B050"/>
                </a:solidFill>
                <a:latin typeface="+mn-lt"/>
              </a:rPr>
              <a:t/>
            </a:r>
            <a:br>
              <a:rPr lang="es-CL" sz="3200" dirty="0" smtClean="0">
                <a:solidFill>
                  <a:srgbClr val="00B050"/>
                </a:solidFill>
                <a:latin typeface="+mn-lt"/>
              </a:rPr>
            </a:br>
            <a:endParaRPr lang="es-CL" sz="36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31037" y="5201426"/>
            <a:ext cx="3487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Prof. Miguel Ruiz y Mayra Cárdenas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8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1581" t="10096" r="9808" b="10817"/>
          <a:stretch/>
        </p:blipFill>
        <p:spPr>
          <a:xfrm>
            <a:off x="0" y="-38103"/>
            <a:ext cx="12191999" cy="6896103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512"/>
          <a:stretch/>
        </p:blipFill>
        <p:spPr bwMode="auto">
          <a:xfrm>
            <a:off x="264582" y="1535971"/>
            <a:ext cx="2398407" cy="1910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6" r="57036"/>
          <a:stretch/>
        </p:blipFill>
        <p:spPr bwMode="auto">
          <a:xfrm>
            <a:off x="437505" y="4080808"/>
            <a:ext cx="2225484" cy="187856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35" r="36647"/>
          <a:stretch/>
        </p:blipFill>
        <p:spPr bwMode="auto">
          <a:xfrm>
            <a:off x="4315976" y="2710435"/>
            <a:ext cx="2646298" cy="2135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08" r="17651"/>
          <a:stretch/>
        </p:blipFill>
        <p:spPr bwMode="auto">
          <a:xfrm>
            <a:off x="8929500" y="1720054"/>
            <a:ext cx="2725995" cy="1980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13"/>
          <a:stretch/>
        </p:blipFill>
        <p:spPr bwMode="auto">
          <a:xfrm>
            <a:off x="9245101" y="4331368"/>
            <a:ext cx="2481678" cy="20095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312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1581" t="10096" r="9808" b="10817"/>
          <a:stretch/>
        </p:blipFill>
        <p:spPr>
          <a:xfrm>
            <a:off x="0" y="19837"/>
            <a:ext cx="12191999" cy="689610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ítulo 2"/>
              <p:cNvSpPr>
                <a:spLocks noGrp="1"/>
              </p:cNvSpPr>
              <p:nvPr>
                <p:ph type="title"/>
              </p:nvPr>
            </p:nvSpPr>
            <p:spPr>
              <a:xfrm>
                <a:off x="1666596" y="445336"/>
                <a:ext cx="10515600" cy="1325563"/>
              </a:xfrm>
            </p:spPr>
            <p:txBody>
              <a:bodyPr>
                <a:noAutofit/>
              </a:bodyPr>
              <a:lstStyle/>
              <a:p>
                <a:r>
                  <a:rPr lang="es-CL" sz="2400" dirty="0" smtClean="0"/>
                  <a:t>2.- En </a:t>
                </a:r>
                <a:r>
                  <a:rPr lang="es-CL" sz="2400" dirty="0"/>
                  <a:t>la siguiente figura se observa la gráfica de la función </a:t>
                </a:r>
                <a14:m>
                  <m:oMath xmlns:m="http://schemas.openxmlformats.org/officeDocument/2006/math">
                    <m:r>
                      <a:rPr lang="es-CL" sz="2400" b="1" i="1"/>
                      <m:t>𝒚</m:t>
                    </m:r>
                    <m:r>
                      <a:rPr lang="es-CL" sz="2400" b="1" i="1"/>
                      <m:t>=</m:t>
                    </m:r>
                    <m:rad>
                      <m:radPr>
                        <m:degHide m:val="on"/>
                        <m:ctrlPr>
                          <a:rPr lang="en-US" sz="2400" b="1" i="1"/>
                        </m:ctrlPr>
                      </m:radPr>
                      <m:deg/>
                      <m:e>
                        <m:r>
                          <a:rPr lang="es-CL" sz="2400" b="1" i="1"/>
                          <m:t>𝒙</m:t>
                        </m:r>
                      </m:e>
                    </m:rad>
                  </m:oMath>
                </a14:m>
                <a:r>
                  <a:rPr lang="es-CL" sz="2400" dirty="0"/>
                  <a:t> . ¿Cuál de las siguientes opciones es la gráfica de </a:t>
                </a:r>
                <a14:m>
                  <m:oMath xmlns:m="http://schemas.openxmlformats.org/officeDocument/2006/math">
                    <m:r>
                      <a:rPr lang="es-CL" sz="2400" b="1" i="1"/>
                      <m:t>𝒚</m:t>
                    </m:r>
                    <m:r>
                      <a:rPr lang="es-CL" sz="2400" b="1" i="1"/>
                      <m:t>=−</m:t>
                    </m:r>
                    <m:r>
                      <a:rPr lang="es-CL" sz="2400" b="1" i="1"/>
                      <m:t>𝟏</m:t>
                    </m:r>
                    <m:r>
                      <a:rPr lang="es-CL" sz="2400" b="1" i="1"/>
                      <m:t>+</m:t>
                    </m:r>
                    <m:rad>
                      <m:radPr>
                        <m:degHide m:val="on"/>
                        <m:ctrlPr>
                          <a:rPr lang="en-US" sz="2400" b="1" i="1"/>
                        </m:ctrlPr>
                      </m:radPr>
                      <m:deg/>
                      <m:e>
                        <m:r>
                          <a:rPr lang="es-CL" sz="2400" b="1" i="1"/>
                          <m:t>𝒙</m:t>
                        </m:r>
                        <m:r>
                          <a:rPr lang="es-CL" sz="2400" b="1" i="1"/>
                          <m:t>+</m:t>
                        </m:r>
                        <m:r>
                          <a:rPr lang="es-CL" sz="2400" b="1" i="1"/>
                          <m:t>𝟐</m:t>
                        </m:r>
                      </m:e>
                    </m:rad>
                  </m:oMath>
                </a14:m>
                <a:r>
                  <a:rPr lang="es-CL" sz="2400" dirty="0"/>
                  <a:t> ?</a:t>
                </a:r>
                <a:endParaRPr lang="en-US" sz="2400" dirty="0"/>
              </a:p>
            </p:txBody>
          </p:sp>
        </mc:Choice>
        <mc:Fallback>
          <p:sp>
            <p:nvSpPr>
              <p:cNvPr id="3" name="Títul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66596" y="445336"/>
                <a:ext cx="10515600" cy="1325563"/>
              </a:xfrm>
              <a:blipFill>
                <a:blip r:embed="rId4"/>
                <a:stretch>
                  <a:fillRect l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6630" y="2321592"/>
            <a:ext cx="3269833" cy="2282491"/>
          </a:xfrm>
          <a:prstGeom prst="rect">
            <a:avLst/>
          </a:prstGeom>
          <a:ln w="228600" cap="sq" cmpd="thickThin">
            <a:solidFill>
              <a:srgbClr val="D1543F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55712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1581" t="10096" r="9808" b="10817"/>
          <a:stretch/>
        </p:blipFill>
        <p:spPr>
          <a:xfrm>
            <a:off x="0" y="19837"/>
            <a:ext cx="12191999" cy="6896103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595"/>
          <a:stretch/>
        </p:blipFill>
        <p:spPr bwMode="auto">
          <a:xfrm>
            <a:off x="529391" y="1453903"/>
            <a:ext cx="2582778" cy="2283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60"/>
          <a:stretch/>
        </p:blipFill>
        <p:spPr bwMode="auto">
          <a:xfrm>
            <a:off x="8914145" y="4234517"/>
            <a:ext cx="2406316" cy="2182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12" r="60586"/>
          <a:stretch/>
        </p:blipFill>
        <p:spPr bwMode="auto">
          <a:xfrm>
            <a:off x="529391" y="3871037"/>
            <a:ext cx="2743198" cy="2305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46" r="38254"/>
          <a:stretch/>
        </p:blipFill>
        <p:spPr bwMode="auto">
          <a:xfrm>
            <a:off x="4363452" y="2558685"/>
            <a:ext cx="2887580" cy="2358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62" r="19329"/>
          <a:stretch/>
        </p:blipFill>
        <p:spPr bwMode="auto">
          <a:xfrm>
            <a:off x="8914145" y="1216804"/>
            <a:ext cx="2454443" cy="2675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414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1581" t="10096" r="9808" b="10817"/>
          <a:stretch/>
        </p:blipFill>
        <p:spPr>
          <a:xfrm>
            <a:off x="0" y="19837"/>
            <a:ext cx="12191999" cy="6896103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66596" y="268873"/>
            <a:ext cx="10515600" cy="1325563"/>
          </a:xfrm>
        </p:spPr>
        <p:txBody>
          <a:bodyPr>
            <a:noAutofit/>
          </a:bodyPr>
          <a:lstStyle/>
          <a:p>
            <a:r>
              <a:rPr lang="es-CL" sz="2400" dirty="0" smtClean="0"/>
              <a:t>3.-Gráfica </a:t>
            </a:r>
            <a:r>
              <a:rPr lang="es-CL" sz="2400" dirty="0"/>
              <a:t>de la función </a:t>
            </a:r>
            <a:r>
              <a:rPr lang="es-CL" sz="2400" b="1" dirty="0"/>
              <a:t>y = x</a:t>
            </a:r>
            <a:r>
              <a:rPr lang="es-CL" sz="2400" b="1" baseline="30000" dirty="0"/>
              <a:t>3</a:t>
            </a:r>
            <a:r>
              <a:rPr lang="es-CL" sz="2400" dirty="0"/>
              <a:t> es la que aparece en la figura adjunta. ¿Cuál es la gráfica de la función trasladada </a:t>
            </a:r>
            <a:r>
              <a:rPr lang="es-CL" sz="2400" b="1" dirty="0"/>
              <a:t>y = (x – 2)</a:t>
            </a:r>
            <a:r>
              <a:rPr lang="es-CL" sz="2400" b="1" baseline="30000" dirty="0"/>
              <a:t>3</a:t>
            </a:r>
            <a:r>
              <a:rPr lang="es-CL" sz="2400" b="1" dirty="0"/>
              <a:t> + 2</a:t>
            </a:r>
            <a:r>
              <a:rPr lang="es-CL" sz="2400" dirty="0"/>
              <a:t>?</a:t>
            </a:r>
            <a:endParaRPr lang="en-US" sz="2400" dirty="0"/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639" y="2291014"/>
            <a:ext cx="3331243" cy="2714124"/>
          </a:xfrm>
          <a:prstGeom prst="rect">
            <a:avLst/>
          </a:prstGeom>
          <a:ln w="88900" cap="sq" cmpd="thickThin">
            <a:solidFill>
              <a:srgbClr val="FFFF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433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1581" t="10096" r="9808" b="10817"/>
          <a:stretch/>
        </p:blipFill>
        <p:spPr>
          <a:xfrm>
            <a:off x="0" y="19837"/>
            <a:ext cx="12191999" cy="6896103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48" r="41402"/>
          <a:stretch/>
        </p:blipFill>
        <p:spPr bwMode="auto">
          <a:xfrm>
            <a:off x="4684293" y="2567003"/>
            <a:ext cx="2422360" cy="22644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25" r="23270"/>
          <a:stretch/>
        </p:blipFill>
        <p:spPr bwMode="auto">
          <a:xfrm>
            <a:off x="8983575" y="1595485"/>
            <a:ext cx="2261939" cy="21037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27"/>
          <a:stretch/>
        </p:blipFill>
        <p:spPr bwMode="auto">
          <a:xfrm>
            <a:off x="8758987" y="4395537"/>
            <a:ext cx="2486527" cy="1919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09" r="60880"/>
          <a:stretch/>
        </p:blipFill>
        <p:spPr bwMode="auto">
          <a:xfrm>
            <a:off x="363040" y="4108870"/>
            <a:ext cx="2215595" cy="220627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9758"/>
          <a:stretch/>
        </p:blipFill>
        <p:spPr bwMode="auto">
          <a:xfrm>
            <a:off x="363040" y="1595485"/>
            <a:ext cx="2348076" cy="22385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782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1581" t="10096" r="9808" b="10817"/>
          <a:stretch/>
        </p:blipFill>
        <p:spPr>
          <a:xfrm>
            <a:off x="0" y="19837"/>
            <a:ext cx="12191999" cy="6896103"/>
          </a:xfrm>
          <a:prstGeom prst="rect">
            <a:avLst/>
          </a:prstGeom>
        </p:spPr>
      </p:pic>
      <p:pic>
        <p:nvPicPr>
          <p:cNvPr id="5124" name="Picture 4" descr="Consultas Legislativas (e.m@il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859" y="610388"/>
            <a:ext cx="5715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81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666596" y="3052282"/>
            <a:ext cx="9556576" cy="1117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s-CL" sz="32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Trasladar gráficas de Funciones en el plano cartesiano.</a:t>
            </a:r>
            <a:endParaRPr lang="en-US" sz="4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707572" y="939891"/>
            <a:ext cx="10515600" cy="1325563"/>
          </a:xfrm>
        </p:spPr>
        <p:txBody>
          <a:bodyPr/>
          <a:lstStyle/>
          <a:p>
            <a:r>
              <a:rPr lang="es-CL" b="1" dirty="0" smtClean="0">
                <a:solidFill>
                  <a:srgbClr val="00B050"/>
                </a:solidFill>
              </a:rPr>
              <a:t>Objetivo: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9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1581" t="10096" r="9808" b="10817"/>
          <a:stretch/>
        </p:blipFill>
        <p:spPr>
          <a:xfrm>
            <a:off x="0" y="19837"/>
            <a:ext cx="12191999" cy="6896103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955042" y="1320675"/>
            <a:ext cx="10528073" cy="538385"/>
          </a:xfrm>
        </p:spPr>
        <p:txBody>
          <a:bodyPr>
            <a:noAutofit/>
          </a:bodyPr>
          <a:lstStyle/>
          <a:p>
            <a:pPr algn="ctr"/>
            <a:r>
              <a:rPr lang="es-CL" sz="3600" b="1" dirty="0">
                <a:solidFill>
                  <a:srgbClr val="1B9F11"/>
                </a:solidFill>
                <a:latin typeface="Arial Narrow" panose="020B0606020202030204" pitchFamily="34" charset="0"/>
              </a:rPr>
              <a:t>TRASLACIÓN DE GRÁFICAS DE FUNCIONES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s-CL" sz="20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5" name="Flecha abajo 4"/>
          <p:cNvSpPr/>
          <p:nvPr/>
        </p:nvSpPr>
        <p:spPr>
          <a:xfrm rot="2611960">
            <a:off x="2783542" y="2417452"/>
            <a:ext cx="827479" cy="887506"/>
          </a:xfrm>
          <a:prstGeom prst="downArrow">
            <a:avLst/>
          </a:prstGeom>
          <a:solidFill>
            <a:srgbClr val="1B9F1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echa abajo 8"/>
          <p:cNvSpPr/>
          <p:nvPr/>
        </p:nvSpPr>
        <p:spPr>
          <a:xfrm>
            <a:off x="5441528" y="3026672"/>
            <a:ext cx="827479" cy="88750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echa abajo 9"/>
          <p:cNvSpPr/>
          <p:nvPr/>
        </p:nvSpPr>
        <p:spPr>
          <a:xfrm rot="18845498">
            <a:off x="7798114" y="2436742"/>
            <a:ext cx="827479" cy="88750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/>
          <p:cNvSpPr txBox="1"/>
          <p:nvPr/>
        </p:nvSpPr>
        <p:spPr>
          <a:xfrm>
            <a:off x="4530732" y="2254521"/>
            <a:ext cx="2649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 smtClean="0">
                <a:latin typeface="Arial Narrow" panose="020B0606020202030204" pitchFamily="34" charset="0"/>
              </a:rPr>
              <a:t>Desplazamiento </a:t>
            </a:r>
            <a:endParaRPr lang="en-US" sz="2800" b="1" dirty="0">
              <a:latin typeface="Arial Narrow" panose="020B0606020202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714994" y="3918524"/>
            <a:ext cx="2649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 smtClean="0">
                <a:latin typeface="Arial Narrow" panose="020B0606020202030204" pitchFamily="34" charset="0"/>
              </a:rPr>
              <a:t>Vertical  </a:t>
            </a:r>
            <a:endParaRPr lang="en-US" sz="3600" b="1" dirty="0">
              <a:latin typeface="Arial Narrow" panose="020B0606020202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4771464" y="4684394"/>
            <a:ext cx="2649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 smtClean="0">
                <a:latin typeface="Arial Narrow" panose="020B0606020202030204" pitchFamily="34" charset="0"/>
              </a:rPr>
              <a:t>Horizontal  </a:t>
            </a:r>
            <a:endParaRPr lang="en-US" sz="3600" b="1" dirty="0">
              <a:latin typeface="Arial Narrow" panose="020B0606020202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805592" y="3918524"/>
            <a:ext cx="2649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dirty="0" smtClean="0">
                <a:latin typeface="Arial Narrow" panose="020B0606020202030204" pitchFamily="34" charset="0"/>
              </a:rPr>
              <a:t>Mixto</a:t>
            </a:r>
            <a:endParaRPr lang="en-US" sz="3600" b="1" dirty="0">
              <a:latin typeface="Arial Narrow" panose="020B0606020202030204" pitchFamily="34" charset="0"/>
            </a:endParaRPr>
          </a:p>
        </p:txBody>
      </p:sp>
      <p:pic>
        <p:nvPicPr>
          <p:cNvPr id="16" name="Picture 2" descr="Idea Exam Sticker by Examenbundel for iOS &amp; Android | GIPH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199" y="3355294"/>
            <a:ext cx="3060252" cy="3060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61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1581" t="10096" r="9808" b="10817"/>
          <a:stretch/>
        </p:blipFill>
        <p:spPr>
          <a:xfrm>
            <a:off x="-98425" y="-38103"/>
            <a:ext cx="12191999" cy="6896103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55629" y="-12165"/>
            <a:ext cx="10515600" cy="1325563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s-CL" dirty="0" smtClean="0">
                <a:latin typeface="Arial Narrow" panose="020B0606020202030204" pitchFamily="34" charset="0"/>
              </a:rPr>
              <a:t>Desplazamiento vertical 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12" name="Marcador de texto 11"/>
          <p:cNvSpPr>
            <a:spLocks noGrp="1"/>
          </p:cNvSpPr>
          <p:nvPr>
            <p:ph type="body" idx="1"/>
          </p:nvPr>
        </p:nvSpPr>
        <p:spPr>
          <a:xfrm>
            <a:off x="413039" y="2397012"/>
            <a:ext cx="5350452" cy="812884"/>
          </a:xfrm>
          <a:solidFill>
            <a:srgbClr val="33CC33"/>
          </a:solidFill>
        </p:spPr>
        <p:txBody>
          <a:bodyPr/>
          <a:lstStyle/>
          <a:p>
            <a:r>
              <a:rPr lang="es-CL" b="0" dirty="0">
                <a:latin typeface="Arial Narrow" panose="020B0606020202030204" pitchFamily="34" charset="0"/>
              </a:rPr>
              <a:t>Si </a:t>
            </a:r>
            <a:r>
              <a:rPr lang="es-CL" sz="2800" dirty="0">
                <a:solidFill>
                  <a:srgbClr val="FF0000"/>
                </a:solidFill>
                <a:latin typeface="Arial Narrow" panose="020B0606020202030204" pitchFamily="34" charset="0"/>
              </a:rPr>
              <a:t>k &gt; 0 </a:t>
            </a:r>
            <a:r>
              <a:rPr lang="es-CL" b="0" dirty="0">
                <a:latin typeface="Arial Narrow" panose="020B0606020202030204" pitchFamily="34" charset="0"/>
              </a:rPr>
              <a:t>el desplazamiento es en el sentido </a:t>
            </a:r>
            <a:r>
              <a:rPr lang="es-CL" b="0" u="sng" dirty="0">
                <a:latin typeface="Arial Narrow" panose="020B0606020202030204" pitchFamily="34" charset="0"/>
              </a:rPr>
              <a:t>positivo del eje </a:t>
            </a:r>
            <a:r>
              <a:rPr lang="es-CL" b="0" u="sng" dirty="0" smtClean="0">
                <a:latin typeface="Arial Narrow" panose="020B0606020202030204" pitchFamily="34" charset="0"/>
              </a:rPr>
              <a:t>y.</a:t>
            </a:r>
            <a:endParaRPr lang="en-US" b="0" u="sng" dirty="0">
              <a:latin typeface="Arial Narrow" panose="020B0606020202030204" pitchFamily="34" charset="0"/>
            </a:endParaRPr>
          </a:p>
        </p:txBody>
      </p:sp>
      <p:sp>
        <p:nvSpPr>
          <p:cNvPr id="13" name="Marcador de contenido 12"/>
          <p:cNvSpPr>
            <a:spLocks noGrp="1"/>
          </p:cNvSpPr>
          <p:nvPr>
            <p:ph sz="half" idx="2"/>
          </p:nvPr>
        </p:nvSpPr>
        <p:spPr>
          <a:xfrm>
            <a:off x="574776" y="3450946"/>
            <a:ext cx="4337465" cy="2845043"/>
          </a:xfrm>
          <a:solidFill>
            <a:srgbClr val="33CC33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4" name="Marcador de texto 13"/>
          <p:cNvSpPr>
            <a:spLocks noGrp="1"/>
          </p:cNvSpPr>
          <p:nvPr>
            <p:ph type="body" sz="quarter" idx="3"/>
          </p:nvPr>
        </p:nvSpPr>
        <p:spPr>
          <a:xfrm>
            <a:off x="6577288" y="2385984"/>
            <a:ext cx="5183188" cy="823912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s-CL" b="0" dirty="0" smtClean="0">
                <a:latin typeface="Arial Narrow" panose="020B0606020202030204" pitchFamily="34" charset="0"/>
              </a:rPr>
              <a:t>Si </a:t>
            </a:r>
            <a:r>
              <a:rPr lang="es-CL" sz="2800" dirty="0">
                <a:solidFill>
                  <a:srgbClr val="FF0000"/>
                </a:solidFill>
                <a:latin typeface="Arial Narrow" panose="020B0606020202030204" pitchFamily="34" charset="0"/>
              </a:rPr>
              <a:t>k &lt; 0 </a:t>
            </a:r>
            <a:r>
              <a:rPr lang="es-CL" b="0" dirty="0">
                <a:latin typeface="Arial Narrow" panose="020B0606020202030204" pitchFamily="34" charset="0"/>
              </a:rPr>
              <a:t>el desplazamiento es en el sentido </a:t>
            </a:r>
            <a:r>
              <a:rPr lang="es-CL" b="0" u="sng" dirty="0" smtClean="0">
                <a:latin typeface="Arial Narrow" panose="020B0606020202030204" pitchFamily="34" charset="0"/>
              </a:rPr>
              <a:t>negativo del eje y.</a:t>
            </a:r>
            <a:endParaRPr lang="en-US" b="0" u="sng" dirty="0">
              <a:latin typeface="Arial Narrow" panose="020B0606020202030204" pitchFamily="34" charset="0"/>
            </a:endParaRPr>
          </a:p>
        </p:txBody>
      </p:sp>
      <p:sp>
        <p:nvSpPr>
          <p:cNvPr id="15" name="Marcador de contenido 14"/>
          <p:cNvSpPr>
            <a:spLocks noGrp="1"/>
          </p:cNvSpPr>
          <p:nvPr>
            <p:ph sz="quarter" idx="4"/>
          </p:nvPr>
        </p:nvSpPr>
        <p:spPr>
          <a:xfrm>
            <a:off x="6577288" y="3450946"/>
            <a:ext cx="4653643" cy="2853138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574776" y="1222582"/>
            <a:ext cx="10656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200" dirty="0" smtClean="0"/>
              <a:t>La función </a:t>
            </a:r>
            <a:r>
              <a:rPr lang="es-CL" sz="3200" b="1" dirty="0" smtClean="0">
                <a:solidFill>
                  <a:srgbClr val="FF0000"/>
                </a:solidFill>
              </a:rPr>
              <a:t>y = f(x) </a:t>
            </a:r>
            <a:r>
              <a:rPr lang="es-CL" sz="3200" b="1" dirty="0" smtClean="0">
                <a:solidFill>
                  <a:srgbClr val="1B9F11"/>
                </a:solidFill>
              </a:rPr>
              <a:t>+ k </a:t>
            </a:r>
            <a:r>
              <a:rPr lang="es-CL" sz="3200" dirty="0" smtClean="0"/>
              <a:t>es la función f desplazada </a:t>
            </a:r>
            <a:r>
              <a:rPr lang="es-CL" sz="3200" b="1" dirty="0" smtClean="0">
                <a:solidFill>
                  <a:srgbClr val="1B9F11"/>
                </a:solidFill>
              </a:rPr>
              <a:t>k</a:t>
            </a:r>
            <a:r>
              <a:rPr lang="es-CL" sz="3200" b="1" dirty="0" smtClean="0"/>
              <a:t> </a:t>
            </a:r>
            <a:r>
              <a:rPr lang="es-CL" sz="3200" dirty="0" smtClean="0"/>
              <a:t>unidades en el </a:t>
            </a:r>
            <a:r>
              <a:rPr lang="es-CL" sz="3200" b="1" dirty="0" smtClean="0">
                <a:solidFill>
                  <a:srgbClr val="0070C0"/>
                </a:solidFill>
              </a:rPr>
              <a:t>eje y</a:t>
            </a:r>
            <a:r>
              <a:rPr lang="es-CL" sz="3200" dirty="0" smtClean="0">
                <a:solidFill>
                  <a:srgbClr val="0070C0"/>
                </a:solidFill>
              </a:rPr>
              <a:t>. </a:t>
            </a:r>
            <a:endParaRPr lang="en-US" sz="3200" dirty="0">
              <a:solidFill>
                <a:srgbClr val="0070C0"/>
              </a:solidFill>
            </a:endParaRPr>
          </a:p>
        </p:txBody>
      </p:sp>
      <p:pic>
        <p:nvPicPr>
          <p:cNvPr id="9" name="Imagen 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03"/>
          <a:stretch/>
        </p:blipFill>
        <p:spPr bwMode="auto">
          <a:xfrm>
            <a:off x="839788" y="3602073"/>
            <a:ext cx="3907622" cy="256952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0" name="Imagen 9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23"/>
          <a:stretch/>
        </p:blipFill>
        <p:spPr bwMode="auto">
          <a:xfrm>
            <a:off x="6913429" y="3642898"/>
            <a:ext cx="3981360" cy="2469233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074" name="Picture 2" descr="Asombro gif animado - Imagui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26723">
            <a:off x="9804281" y="66641"/>
            <a:ext cx="1575115" cy="142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701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nimBg="1"/>
      <p:bldP spid="13" grpId="0" build="p" animBg="1"/>
      <p:bldP spid="14" grpId="0" build="p" animBg="1"/>
      <p:bldP spid="15" grpId="0" build="p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1581" t="10096" r="9808" b="10817"/>
          <a:stretch/>
        </p:blipFill>
        <p:spPr>
          <a:xfrm>
            <a:off x="-98425" y="-38103"/>
            <a:ext cx="12191999" cy="6896103"/>
          </a:xfrm>
          <a:prstGeom prst="rect">
            <a:avLst/>
          </a:prstGeom>
        </p:spPr>
      </p:pic>
      <p:sp>
        <p:nvSpPr>
          <p:cNvPr id="12" name="Marcador de texto 11"/>
          <p:cNvSpPr>
            <a:spLocks noGrp="1"/>
          </p:cNvSpPr>
          <p:nvPr>
            <p:ph type="body" idx="1"/>
          </p:nvPr>
        </p:nvSpPr>
        <p:spPr>
          <a:xfrm>
            <a:off x="413039" y="2346840"/>
            <a:ext cx="5350452" cy="81288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CL" b="0" dirty="0">
                <a:latin typeface="Arial Narrow" panose="020B0606020202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Si </a:t>
            </a:r>
            <a:r>
              <a:rPr lang="es-CL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h &gt; 0 </a:t>
            </a:r>
            <a:r>
              <a:rPr lang="es-CL" b="0" dirty="0">
                <a:latin typeface="Arial Narrow" panose="020B0606020202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el desplazamiento es en el sentido </a:t>
            </a:r>
            <a:r>
              <a:rPr lang="es-CL" b="0" u="sng" dirty="0">
                <a:latin typeface="Arial Narrow" panose="020B0606020202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positivo del eje </a:t>
            </a:r>
            <a:r>
              <a:rPr lang="es-CL" b="0" u="sng" dirty="0" smtClean="0">
                <a:latin typeface="Arial Narrow" panose="020B0606020202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x.</a:t>
            </a:r>
            <a:endParaRPr lang="en-US" b="0" u="sng" dirty="0">
              <a:latin typeface="Arial Narrow" panose="020B0606020202030204" pitchFamily="34" charset="0"/>
            </a:endParaRPr>
          </a:p>
        </p:txBody>
      </p:sp>
      <p:sp>
        <p:nvSpPr>
          <p:cNvPr id="13" name="Marcador de contenido 12"/>
          <p:cNvSpPr>
            <a:spLocks noGrp="1"/>
          </p:cNvSpPr>
          <p:nvPr>
            <p:ph sz="half" idx="2"/>
          </p:nvPr>
        </p:nvSpPr>
        <p:spPr>
          <a:xfrm>
            <a:off x="413039" y="3450946"/>
            <a:ext cx="4685434" cy="2845043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4" name="Marcador de texto 13"/>
          <p:cNvSpPr>
            <a:spLocks noGrp="1"/>
          </p:cNvSpPr>
          <p:nvPr>
            <p:ph type="body" sz="quarter" idx="3"/>
          </p:nvPr>
        </p:nvSpPr>
        <p:spPr>
          <a:xfrm>
            <a:off x="6577288" y="2385984"/>
            <a:ext cx="5183188" cy="82391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s-CL" b="0" dirty="0">
                <a:latin typeface="Arial Narrow" panose="020B0606020202030204" pitchFamily="34" charset="0"/>
              </a:rPr>
              <a:t>S</a:t>
            </a:r>
            <a:r>
              <a:rPr lang="es-CL" b="0" dirty="0" smtClean="0">
                <a:latin typeface="Arial Narrow" panose="020B0606020202030204" pitchFamily="34" charset="0"/>
              </a:rPr>
              <a:t>i </a:t>
            </a:r>
            <a:r>
              <a:rPr lang="es-CL" dirty="0">
                <a:solidFill>
                  <a:srgbClr val="FF0000"/>
                </a:solidFill>
                <a:latin typeface="Arial Narrow" panose="020B0606020202030204" pitchFamily="34" charset="0"/>
              </a:rPr>
              <a:t>h &lt; 0 </a:t>
            </a:r>
            <a:r>
              <a:rPr lang="es-CL" b="0" dirty="0" smtClean="0">
                <a:latin typeface="Arial Narrow" panose="020B0606020202030204" pitchFamily="34" charset="0"/>
              </a:rPr>
              <a:t>el desplazamiento es </a:t>
            </a:r>
            <a:r>
              <a:rPr lang="es-CL" b="0" dirty="0">
                <a:latin typeface="Arial Narrow" panose="020B0606020202030204" pitchFamily="34" charset="0"/>
              </a:rPr>
              <a:t>en el sentido </a:t>
            </a:r>
            <a:r>
              <a:rPr lang="es-CL" b="0" u="sng" dirty="0" smtClean="0">
                <a:latin typeface="Arial Narrow" panose="020B0606020202030204" pitchFamily="34" charset="0"/>
              </a:rPr>
              <a:t>negativo del eje x.</a:t>
            </a:r>
            <a:endParaRPr lang="en-US" b="0" u="sng" dirty="0">
              <a:latin typeface="Arial Narrow" panose="020B0606020202030204" pitchFamily="34" charset="0"/>
            </a:endParaRPr>
          </a:p>
        </p:txBody>
      </p:sp>
      <p:sp>
        <p:nvSpPr>
          <p:cNvPr id="15" name="Marcador de contenido 14"/>
          <p:cNvSpPr>
            <a:spLocks noGrp="1"/>
          </p:cNvSpPr>
          <p:nvPr>
            <p:ph sz="quarter" idx="4"/>
          </p:nvPr>
        </p:nvSpPr>
        <p:spPr>
          <a:xfrm>
            <a:off x="6577288" y="3450946"/>
            <a:ext cx="4653643" cy="285313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1212872" y="1099072"/>
            <a:ext cx="100180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200" dirty="0" smtClean="0"/>
              <a:t>La función </a:t>
            </a:r>
            <a:r>
              <a:rPr lang="es-CL" sz="3200" b="1" dirty="0">
                <a:solidFill>
                  <a:srgbClr val="FF0000"/>
                </a:solidFill>
                <a:latin typeface="Verdana,Bold"/>
                <a:ea typeface="Calibri" panose="020F0502020204030204" pitchFamily="34" charset="0"/>
                <a:cs typeface="Verdana,Bold"/>
              </a:rPr>
              <a:t>y = f (x </a:t>
            </a:r>
            <a:r>
              <a:rPr lang="es-CL" sz="3200" b="1" dirty="0">
                <a:solidFill>
                  <a:srgbClr val="0070C0"/>
                </a:solidFill>
                <a:latin typeface="Verdana,Bold"/>
                <a:ea typeface="Calibri" panose="020F0502020204030204" pitchFamily="34" charset="0"/>
                <a:cs typeface="Verdana,Bold"/>
              </a:rPr>
              <a:t>– h) </a:t>
            </a:r>
            <a:r>
              <a:rPr lang="es-CL" sz="3200" dirty="0" smtClean="0"/>
              <a:t>es la función f desplazada </a:t>
            </a:r>
            <a:r>
              <a:rPr lang="es-CL" sz="3200" b="1" dirty="0">
                <a:solidFill>
                  <a:srgbClr val="0070C0"/>
                </a:solidFill>
              </a:rPr>
              <a:t>h</a:t>
            </a:r>
            <a:r>
              <a:rPr lang="es-CL" sz="3200" b="1" dirty="0" smtClean="0"/>
              <a:t> </a:t>
            </a:r>
            <a:r>
              <a:rPr lang="es-CL" sz="3200" dirty="0" smtClean="0"/>
              <a:t>unidades en el </a:t>
            </a:r>
            <a:r>
              <a:rPr lang="es-CL" sz="3200" b="1" dirty="0" smtClean="0">
                <a:solidFill>
                  <a:srgbClr val="0070C0"/>
                </a:solidFill>
              </a:rPr>
              <a:t>eje x</a:t>
            </a:r>
            <a:r>
              <a:rPr lang="es-CL" sz="3200" dirty="0" smtClean="0">
                <a:solidFill>
                  <a:srgbClr val="0070C0"/>
                </a:solidFill>
              </a:rPr>
              <a:t>. 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6" name="Título 2"/>
          <p:cNvSpPr txBox="1">
            <a:spLocks/>
          </p:cNvSpPr>
          <p:nvPr/>
        </p:nvSpPr>
        <p:spPr>
          <a:xfrm>
            <a:off x="1827578" y="153063"/>
            <a:ext cx="673249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Wingdings" panose="05000000000000000000" pitchFamily="2" charset="2"/>
              <a:buChar char="v"/>
            </a:pPr>
            <a:r>
              <a:rPr lang="es-CL" smtClean="0">
                <a:latin typeface="Arial Narrow" panose="020B0606020202030204" pitchFamily="34" charset="0"/>
              </a:rPr>
              <a:t>Desplazamiento horizontal  </a:t>
            </a:r>
            <a:endParaRPr lang="en-US" dirty="0">
              <a:latin typeface="Arial Narrow" panose="020B0606020202030204" pitchFamily="34" charset="0"/>
            </a:endParaRPr>
          </a:p>
        </p:txBody>
      </p:sp>
      <p:pic>
        <p:nvPicPr>
          <p:cNvPr id="17" name="Imagen 1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338"/>
          <a:stretch/>
        </p:blipFill>
        <p:spPr bwMode="auto">
          <a:xfrm>
            <a:off x="900545" y="3754582"/>
            <a:ext cx="3560619" cy="236912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Estamos trabajando en ello! - Una presentación informal | Loopy ...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93619">
            <a:off x="4764056" y="4249530"/>
            <a:ext cx="2059387" cy="131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Imagen 17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2"/>
          <a:stretch/>
        </p:blipFill>
        <p:spPr bwMode="auto">
          <a:xfrm>
            <a:off x="7079673" y="3754583"/>
            <a:ext cx="3664492" cy="2369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266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nimBg="1"/>
      <p:bldP spid="13" grpId="0" build="p" animBg="1"/>
      <p:bldP spid="14" grpId="0" build="p" animBg="1"/>
      <p:bldP spid="15" grpId="0" build="p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1581" t="10096" r="9808" b="10817"/>
          <a:stretch/>
        </p:blipFill>
        <p:spPr>
          <a:xfrm>
            <a:off x="0" y="34982"/>
            <a:ext cx="12191999" cy="6896103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564342" y="657895"/>
            <a:ext cx="6732493" cy="1325563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s-CL" u="sng" dirty="0" smtClean="0">
                <a:latin typeface="Arial Narrow" panose="020B0606020202030204" pitchFamily="34" charset="0"/>
              </a:rPr>
              <a:t>Desplazamiento mixto  </a:t>
            </a:r>
            <a:endParaRPr lang="en-US" u="sng" dirty="0">
              <a:latin typeface="Arial Narrow" panose="020B060602020203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414655" y="2621516"/>
            <a:ext cx="5052679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L" sz="28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La función </a:t>
            </a:r>
            <a:r>
              <a:rPr lang="es-CL" sz="2800" b="1" dirty="0">
                <a:solidFill>
                  <a:srgbClr val="FF0000"/>
                </a:solidFill>
                <a:latin typeface="Verdana,Bold"/>
                <a:ea typeface="Calibri" panose="020F0502020204030204" pitchFamily="34" charset="0"/>
                <a:cs typeface="Verdana,Bold"/>
              </a:rPr>
              <a:t>y = f (x </a:t>
            </a:r>
            <a:r>
              <a:rPr lang="es-CL" sz="2800" b="1" dirty="0">
                <a:solidFill>
                  <a:srgbClr val="0070C0"/>
                </a:solidFill>
                <a:latin typeface="Verdana,Bold"/>
                <a:ea typeface="Calibri" panose="020F0502020204030204" pitchFamily="34" charset="0"/>
                <a:cs typeface="Verdana,Bold"/>
              </a:rPr>
              <a:t>– h)</a:t>
            </a:r>
            <a:r>
              <a:rPr lang="es-CL" sz="2800" b="1" dirty="0">
                <a:latin typeface="Verdana,Bold"/>
                <a:ea typeface="Calibri" panose="020F0502020204030204" pitchFamily="34" charset="0"/>
                <a:cs typeface="Verdana,Bold"/>
              </a:rPr>
              <a:t> </a:t>
            </a:r>
            <a:r>
              <a:rPr lang="es-CL" sz="2800" b="1" dirty="0">
                <a:solidFill>
                  <a:srgbClr val="1B9F11"/>
                </a:solidFill>
                <a:latin typeface="Verdana,Bold"/>
                <a:ea typeface="Calibri" panose="020F0502020204030204" pitchFamily="34" charset="0"/>
                <a:cs typeface="Verdana,Bold"/>
              </a:rPr>
              <a:t>+ k </a:t>
            </a:r>
            <a:r>
              <a:rPr lang="es-CL" sz="28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es la función f desplazada </a:t>
            </a:r>
            <a:r>
              <a:rPr lang="es-CL" sz="2800" b="1" dirty="0">
                <a:solidFill>
                  <a:srgbClr val="1B9F11"/>
                </a:solidFill>
                <a:latin typeface="Verdana,Bold"/>
                <a:ea typeface="Calibri" panose="020F0502020204030204" pitchFamily="34" charset="0"/>
                <a:cs typeface="Verdana,Bold"/>
              </a:rPr>
              <a:t>k</a:t>
            </a:r>
            <a:r>
              <a:rPr lang="es-CL" sz="2800" b="1" dirty="0">
                <a:latin typeface="Verdana,Bold"/>
                <a:ea typeface="Calibri" panose="020F0502020204030204" pitchFamily="34" charset="0"/>
                <a:cs typeface="Verdana,Bold"/>
              </a:rPr>
              <a:t> </a:t>
            </a:r>
            <a:r>
              <a:rPr lang="es-CL" sz="28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unidades en el eje y, y </a:t>
            </a:r>
            <a:r>
              <a:rPr lang="es-CL" sz="2800" b="1" dirty="0">
                <a:solidFill>
                  <a:srgbClr val="0070C0"/>
                </a:solidFill>
                <a:latin typeface="Verdana,Bold"/>
                <a:ea typeface="Calibri" panose="020F0502020204030204" pitchFamily="34" charset="0"/>
                <a:cs typeface="Verdana,Bold"/>
              </a:rPr>
              <a:t>h</a:t>
            </a:r>
            <a:r>
              <a:rPr lang="es-CL" sz="2800" b="1" dirty="0">
                <a:latin typeface="Verdana,Bold"/>
                <a:ea typeface="Calibri" panose="020F0502020204030204" pitchFamily="34" charset="0"/>
                <a:cs typeface="Verdana,Bold"/>
              </a:rPr>
              <a:t> </a:t>
            </a:r>
            <a:r>
              <a:rPr lang="es-CL" sz="2800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unidades en el eje x.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Timon disney lionking GIF on GIFER - by Aragami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520" y="2482472"/>
            <a:ext cx="4514470" cy="262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echa abajo 5"/>
          <p:cNvSpPr/>
          <p:nvPr/>
        </p:nvSpPr>
        <p:spPr>
          <a:xfrm>
            <a:off x="5333999" y="5417127"/>
            <a:ext cx="2050474" cy="983673"/>
          </a:xfrm>
          <a:prstGeom prst="downArrow">
            <a:avLst/>
          </a:prstGeom>
          <a:solidFill>
            <a:srgbClr val="33CC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tx1"/>
                </a:solidFill>
              </a:rPr>
              <a:t>Ejemplo</a:t>
            </a:r>
            <a:r>
              <a:rPr lang="es-CL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1581" t="10096" r="9808" b="10817"/>
          <a:stretch/>
        </p:blipFill>
        <p:spPr>
          <a:xfrm>
            <a:off x="0" y="19837"/>
            <a:ext cx="12191999" cy="689610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828800" y="596871"/>
            <a:ext cx="9712036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Determina la función</a:t>
            </a:r>
            <a:r>
              <a:rPr lang="es-CL" b="1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g</a:t>
            </a:r>
            <a:r>
              <a:rPr lang="es-CL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cuya gráfica está representada en la figura, si se sabe que corresponde a una traslación de </a:t>
            </a:r>
            <a:r>
              <a:rPr lang="es-CL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f(x) = 2x</a:t>
            </a:r>
            <a:r>
              <a:rPr lang="es-CL" b="1" baseline="30000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4</a:t>
            </a:r>
            <a:endParaRPr lang="en-US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/>
          <p:nvPr/>
        </p:nvPicPr>
        <p:blipFill>
          <a:blip r:embed="rId4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658" y="1790722"/>
            <a:ext cx="4220287" cy="375109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ángulo 6"/>
          <p:cNvSpPr/>
          <p:nvPr/>
        </p:nvSpPr>
        <p:spPr>
          <a:xfrm>
            <a:off x="5595657" y="1790722"/>
            <a:ext cx="6096000" cy="25620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L" dirty="0"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Si observamos su vértice, éste se desplazó de manera horizontal </a:t>
            </a:r>
            <a:r>
              <a:rPr lang="es-CL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4 espacios a la derecha </a:t>
            </a:r>
            <a:r>
              <a:rPr lang="es-CL" dirty="0" smtClean="0"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y </a:t>
            </a:r>
            <a:r>
              <a:rPr lang="es-CL" dirty="0"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de manera vertical </a:t>
            </a:r>
            <a:r>
              <a:rPr lang="es-CL" b="1" dirty="0">
                <a:solidFill>
                  <a:srgbClr val="33CC33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2 espacios hacia arriba </a:t>
            </a:r>
            <a:r>
              <a:rPr lang="es-CL" dirty="0" smtClean="0"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en </a:t>
            </a:r>
            <a:r>
              <a:rPr lang="es-CL" dirty="0"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el plano cartesiano. Por lo tanto, la </a:t>
            </a:r>
            <a:r>
              <a:rPr lang="es-CL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función g</a:t>
            </a:r>
            <a:r>
              <a:rPr lang="es-CL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 </a:t>
            </a:r>
            <a:r>
              <a:rPr lang="es-CL" dirty="0"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que describe su traslación es</a:t>
            </a:r>
            <a:r>
              <a:rPr lang="es-CL" dirty="0" smtClean="0"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L" b="1" dirty="0"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L" b="1" dirty="0"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Conector recto de flecha 7"/>
          <p:cNvCxnSpPr/>
          <p:nvPr/>
        </p:nvCxnSpPr>
        <p:spPr>
          <a:xfrm flipV="1">
            <a:off x="2041023" y="4835236"/>
            <a:ext cx="1270213" cy="2166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V="1">
            <a:off x="3311236" y="4156364"/>
            <a:ext cx="0" cy="678872"/>
          </a:xfrm>
          <a:prstGeom prst="straightConnector1">
            <a:avLst/>
          </a:prstGeom>
          <a:ln w="76200">
            <a:solidFill>
              <a:srgbClr val="33CC33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6502318" y="4156364"/>
            <a:ext cx="4775282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CL" sz="2800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g(x) = 2(x </a:t>
            </a:r>
            <a:r>
              <a:rPr lang="es-CL" sz="28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–</a:t>
            </a:r>
            <a:r>
              <a:rPr lang="es-CL" sz="2800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 </a:t>
            </a:r>
            <a:r>
              <a:rPr lang="es-CL" sz="2800" b="1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4</a:t>
            </a:r>
            <a:r>
              <a:rPr lang="es-CL" sz="2800" b="1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)</a:t>
            </a:r>
            <a:r>
              <a:rPr lang="es-CL" sz="2800" b="1" baseline="30000" dirty="0">
                <a:solidFill>
                  <a:srgbClr val="FF0000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4</a:t>
            </a:r>
            <a:r>
              <a:rPr lang="es-CL" sz="2800" b="1" dirty="0"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 </a:t>
            </a:r>
            <a:r>
              <a:rPr lang="es-CL" sz="2800" b="1" dirty="0">
                <a:solidFill>
                  <a:srgbClr val="33CC33"/>
                </a:solidFill>
                <a:latin typeface="Verdana" panose="020B0604030504040204" pitchFamily="34" charset="0"/>
                <a:ea typeface="Calibri" panose="020F0502020204030204" pitchFamily="34" charset="0"/>
                <a:cs typeface="Verdana,Bold"/>
              </a:rPr>
              <a:t>+ 2</a:t>
            </a:r>
            <a:endParaRPr lang="en-US" sz="3600" dirty="0">
              <a:solidFill>
                <a:srgbClr val="33CC33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69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1581" t="10096" r="9808" b="10817"/>
          <a:stretch/>
        </p:blipFill>
        <p:spPr>
          <a:xfrm>
            <a:off x="0" y="19837"/>
            <a:ext cx="12191999" cy="6896103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184564" y="2277052"/>
            <a:ext cx="10515600" cy="1325563"/>
          </a:xfrm>
        </p:spPr>
        <p:txBody>
          <a:bodyPr>
            <a:normAutofit/>
          </a:bodyPr>
          <a:lstStyle/>
          <a:p>
            <a:r>
              <a:rPr lang="es-CL" sz="5400" dirty="0" smtClean="0">
                <a:latin typeface="Arial Narrow" panose="020B0606020202030204" pitchFamily="34" charset="0"/>
              </a:rPr>
              <a:t>Ejemplos…</a:t>
            </a:r>
            <a:endParaRPr lang="en-US" sz="5400" dirty="0">
              <a:latin typeface="Arial Narrow" panose="020B0606020202030204" pitchFamily="34" charset="0"/>
            </a:endParaRPr>
          </a:p>
        </p:txBody>
      </p:sp>
      <p:pic>
        <p:nvPicPr>
          <p:cNvPr id="4098" name="Picture 2" descr="Ojo GIFs | Tenor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683" y="2904252"/>
            <a:ext cx="3030971" cy="194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26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582" y="153063"/>
            <a:ext cx="1402014" cy="1167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11581" t="10096" r="9808" b="10817"/>
          <a:stretch/>
        </p:blipFill>
        <p:spPr>
          <a:xfrm>
            <a:off x="0" y="-38103"/>
            <a:ext cx="12191999" cy="6896103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409922" y="913524"/>
            <a:ext cx="10515600" cy="1325563"/>
          </a:xfrm>
        </p:spPr>
        <p:txBody>
          <a:bodyPr>
            <a:noAutofit/>
          </a:bodyPr>
          <a:lstStyle/>
          <a:p>
            <a:r>
              <a:rPr lang="es-CL" sz="3200" dirty="0" smtClean="0"/>
              <a:t>1.- La </a:t>
            </a:r>
            <a:r>
              <a:rPr lang="es-CL" sz="3200" dirty="0"/>
              <a:t>figura adjunta muestra la gráfica de la función </a:t>
            </a:r>
            <a:r>
              <a:rPr lang="es-CL" sz="3200" b="1" dirty="0"/>
              <a:t>y = x</a:t>
            </a:r>
            <a:r>
              <a:rPr lang="es-CL" sz="3200" b="1" baseline="30000" dirty="0"/>
              <a:t>2</a:t>
            </a:r>
            <a:r>
              <a:rPr lang="es-CL" sz="3200" dirty="0"/>
              <a:t>. ¿Cuál es la gráfica de la función </a:t>
            </a:r>
            <a:r>
              <a:rPr lang="es-CL" sz="3200" b="1" dirty="0"/>
              <a:t>y = (x + 1)</a:t>
            </a:r>
            <a:r>
              <a:rPr lang="es-CL" sz="3200" b="1" baseline="30000" dirty="0"/>
              <a:t>2</a:t>
            </a:r>
            <a:r>
              <a:rPr lang="es-CL" sz="3200" dirty="0"/>
              <a:t>?</a:t>
            </a:r>
            <a:endParaRPr lang="en-US" sz="3200" dirty="0"/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178" y="2951096"/>
            <a:ext cx="3673641" cy="2627396"/>
          </a:xfrm>
          <a:prstGeom prst="rect">
            <a:avLst/>
          </a:prstGeom>
          <a:ln w="88900" cap="sq" cmpd="thickThin">
            <a:solidFill>
              <a:srgbClr val="92D05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80035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4058</TotalTime>
  <Words>331</Words>
  <Application>Microsoft Office PowerPoint</Application>
  <PresentationFormat>Panorámica</PresentationFormat>
  <Paragraphs>30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Arial</vt:lpstr>
      <vt:lpstr>Arial Black</vt:lpstr>
      <vt:lpstr>Arial Narrow</vt:lpstr>
      <vt:lpstr>Calibri</vt:lpstr>
      <vt:lpstr>Calibri Light</vt:lpstr>
      <vt:lpstr>Times New Roman</vt:lpstr>
      <vt:lpstr>Verdana</vt:lpstr>
      <vt:lpstr>Verdana,Bold</vt:lpstr>
      <vt:lpstr>Wingdings</vt:lpstr>
      <vt:lpstr>Office Theme</vt:lpstr>
      <vt:lpstr>TRASLACIÓN DE GRÁFICAS DE FUNCIONES  </vt:lpstr>
      <vt:lpstr>Objetivo:</vt:lpstr>
      <vt:lpstr>TRASLACIÓN DE GRÁFICAS DE FUNCIONES </vt:lpstr>
      <vt:lpstr>Desplazamiento vertical </vt:lpstr>
      <vt:lpstr>Presentación de PowerPoint</vt:lpstr>
      <vt:lpstr>Desplazamiento mixto  </vt:lpstr>
      <vt:lpstr>Presentación de PowerPoint</vt:lpstr>
      <vt:lpstr>Ejemplos…</vt:lpstr>
      <vt:lpstr>1.- La figura adjunta muestra la gráfica de la función y = x2. ¿Cuál es la gráfica de la función y = (x + 1)2?</vt:lpstr>
      <vt:lpstr>Presentación de PowerPoint</vt:lpstr>
      <vt:lpstr>2.- En la siguiente figura se observa la gráfica de la función y=√x . ¿Cuál de las siguientes opciones es la gráfica de y=-1+√(x+2) ?</vt:lpstr>
      <vt:lpstr>Presentación de PowerPoint</vt:lpstr>
      <vt:lpstr>3.-Gráfica de la función y = x3 es la que aparece en la figura adjunta. ¿Cuál es la gráfica de la función trasladada y = (x – 2)3 + 2?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Faundez, Paulina</dc:creator>
  <cp:lastModifiedBy>Mayra</cp:lastModifiedBy>
  <cp:revision>116</cp:revision>
  <cp:lastPrinted>2019-08-12T13:11:08Z</cp:lastPrinted>
  <dcterms:created xsi:type="dcterms:W3CDTF">2019-04-11T23:09:03Z</dcterms:created>
  <dcterms:modified xsi:type="dcterms:W3CDTF">2020-07-07T05:01:52Z</dcterms:modified>
</cp:coreProperties>
</file>