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051B0-C2EB-4161-80EF-D556684BF16B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EEF5-C592-4664-A01F-2C9F3A893A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7287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993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261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8594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5206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7326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0387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4670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448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105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092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36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76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039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769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430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212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2AA70-2C5D-4D69-96EF-099A06F0B2AD}" type="datetimeFigureOut">
              <a:rPr lang="es-CL" smtClean="0"/>
              <a:t>14-09-2017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F4676E-19AB-4EF8-9171-BE71773387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619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3561" y="172278"/>
            <a:ext cx="1425017" cy="1205326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2289037" y="2810582"/>
            <a:ext cx="7931980" cy="15122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PLOMO EN LAS LECHUGAS </a:t>
            </a:r>
            <a:r>
              <a:rPr lang="es-CL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LAJUELAS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00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pic>
        <p:nvPicPr>
          <p:cNvPr id="4098" name="Picture 2" descr="http://pendientedemigracion.ucm.es/info/echi1/imagen/pint/MUN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73" y="2230072"/>
            <a:ext cx="2578210" cy="325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0" y="5548798"/>
            <a:ext cx="51020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100" dirty="0" smtClean="0"/>
              <a:t>FUENTE: Http://pendientedemigracion.ucm.es/info/echi1/imagen/pint/MUNCH.jpg</a:t>
            </a:r>
            <a:endParaRPr lang="es-CL" sz="1100" dirty="0"/>
          </a:p>
        </p:txBody>
      </p:sp>
      <p:sp>
        <p:nvSpPr>
          <p:cNvPr id="5" name="CuadroTexto 4"/>
          <p:cNvSpPr txBox="1"/>
          <p:nvPr/>
        </p:nvSpPr>
        <p:spPr>
          <a:xfrm>
            <a:off x="2941983" y="318052"/>
            <a:ext cx="57381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dirty="0" smtClean="0"/>
              <a:t>PARA CONCLUIR</a:t>
            </a:r>
            <a:endParaRPr lang="es-CL" dirty="0"/>
          </a:p>
        </p:txBody>
      </p:sp>
      <p:sp>
        <p:nvSpPr>
          <p:cNvPr id="6" name="CuadroTexto 5"/>
          <p:cNvSpPr txBox="1"/>
          <p:nvPr/>
        </p:nvSpPr>
        <p:spPr>
          <a:xfrm>
            <a:off x="480060" y="1908313"/>
            <a:ext cx="2461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EL GRITO DE MUCH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9082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54498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8799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945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5" name="CuadroTexto 4"/>
          <p:cNvSpPr txBox="1"/>
          <p:nvPr/>
        </p:nvSpPr>
        <p:spPr>
          <a:xfrm>
            <a:off x="748747" y="1258956"/>
            <a:ext cx="857415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3200" dirty="0" smtClean="0"/>
              <a:t>Objetivo: </a:t>
            </a:r>
          </a:p>
          <a:p>
            <a:pPr algn="just"/>
            <a:endParaRPr lang="es-CL" sz="3200" dirty="0" smtClean="0"/>
          </a:p>
          <a:p>
            <a:pPr algn="just"/>
            <a:r>
              <a:rPr lang="es-CL" sz="3200" dirty="0"/>
              <a:t>Explican el rol de </a:t>
            </a:r>
            <a:r>
              <a:rPr lang="es-CL" sz="3200" dirty="0" smtClean="0"/>
              <a:t>bacteria </a:t>
            </a:r>
            <a:r>
              <a:rPr lang="es-CL" sz="3200" dirty="0"/>
              <a:t>en el proceso de descontaminación ambiental, mediante el análisis de caso, para desarrollar el pensamiento científico.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356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pic>
        <p:nvPicPr>
          <p:cNvPr id="3074" name="Picture 2" descr="https://upload.wikimedia.org/wikipedia/commons/thumb/0/08/Arsenforurenet_jord_p%C3%A5_collstropgrunden_i_Brabrand%2C_2010-09-30.jpg/220px-Arsenforurenet_jord_p%C3%A5_collstropgrunden_i_Brabrand%2C_2010-09-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126" y="1355761"/>
            <a:ext cx="3320130" cy="249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1030126" y="4624187"/>
            <a:ext cx="2623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Suelo contaminado por metales pesados</a:t>
            </a:r>
            <a:endParaRPr lang="es-CL" dirty="0"/>
          </a:p>
        </p:txBody>
      </p:sp>
      <p:pic>
        <p:nvPicPr>
          <p:cNvPr id="3076" name="Picture 4" descr="https://www.ecologiaverde.com/wp-content/2011/09/China-reconoce-contaminacion-por-metales-pesad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655" y="2660957"/>
            <a:ext cx="3777071" cy="2369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5373655" y="5722733"/>
            <a:ext cx="3180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Agua contaminada por metales pesados</a:t>
            </a:r>
            <a:endParaRPr lang="es-CL" dirty="0"/>
          </a:p>
        </p:txBody>
      </p:sp>
      <p:sp>
        <p:nvSpPr>
          <p:cNvPr id="6" name="CuadroTexto 5"/>
          <p:cNvSpPr txBox="1"/>
          <p:nvPr/>
        </p:nvSpPr>
        <p:spPr>
          <a:xfrm>
            <a:off x="1736035" y="172278"/>
            <a:ext cx="6467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 smtClean="0"/>
              <a:t>¿Qué podemos ver en las imágenes? </a:t>
            </a:r>
            <a:endParaRPr lang="es-CL" sz="2800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5274366" y="5164275"/>
            <a:ext cx="446598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050" dirty="0" smtClean="0"/>
              <a:t>FUENTE: https://www.ecologiaverde.com/wp-content/2011/09/China-reconoce-contaminacion-por-metales-pesados.jpg</a:t>
            </a:r>
            <a:endParaRPr lang="es-CL" dirty="0"/>
          </a:p>
        </p:txBody>
      </p:sp>
      <p:sp>
        <p:nvSpPr>
          <p:cNvPr id="8" name="CuadroTexto 7"/>
          <p:cNvSpPr txBox="1"/>
          <p:nvPr/>
        </p:nvSpPr>
        <p:spPr>
          <a:xfrm>
            <a:off x="480060" y="3981108"/>
            <a:ext cx="453224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900" dirty="0" err="1" smtClean="0"/>
              <a:t>FUENTE:ttps</a:t>
            </a:r>
            <a:r>
              <a:rPr lang="es-CL" sz="900" dirty="0" smtClean="0"/>
              <a:t>://upload.wikimedia.org/wikipedia/commons/thumb/0/08/Arsenforurenet_jord_p%C3%A5_collstropgrunden_i_Brabrand%2C_2010-09-30.jpg/220px-Arsenforurenet_jord_p%C3%A5_collstropgrunden_i_Brabrand%2C_2010-09-30.jpg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4784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2" name="CuadroTexto 1"/>
          <p:cNvSpPr txBox="1"/>
          <p:nvPr/>
        </p:nvSpPr>
        <p:spPr>
          <a:xfrm>
            <a:off x="1073426" y="265043"/>
            <a:ext cx="71031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400" dirty="0" smtClean="0"/>
              <a:t>Tiempo de recordar</a:t>
            </a: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8902" y="2125820"/>
            <a:ext cx="3040074" cy="4312877"/>
          </a:xfrm>
          <a:prstGeom prst="rect">
            <a:avLst/>
          </a:prstGeom>
        </p:spPr>
      </p:pic>
      <p:pic>
        <p:nvPicPr>
          <p:cNvPr id="1028" name="Picture 4" descr="https://i0.wp.com/www.migueljara.com/wp-content/uploads/2016/08/Ars%C3%A9nic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426" y="1039260"/>
            <a:ext cx="1467005" cy="1948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elrongroup.org/imagenes/venen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789" y="2442023"/>
            <a:ext cx="1582807" cy="146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1073426" y="2987744"/>
            <a:ext cx="1580311" cy="378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veneno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0595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2" name="CuadroTexto 1"/>
          <p:cNvSpPr txBox="1"/>
          <p:nvPr/>
        </p:nvSpPr>
        <p:spPr>
          <a:xfrm>
            <a:off x="1470991" y="702190"/>
            <a:ext cx="7341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/>
              <a:t>PALABRAS CLAVES</a:t>
            </a:r>
            <a:endParaRPr lang="es-CL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3909392" y="2067339"/>
            <a:ext cx="56586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/>
              <a:t>CONTAMINACIÓN </a:t>
            </a:r>
          </a:p>
          <a:p>
            <a:r>
              <a:rPr lang="es-CL" sz="3600" dirty="0" smtClean="0"/>
              <a:t>METALES PESADOS</a:t>
            </a:r>
          </a:p>
          <a:p>
            <a:r>
              <a:rPr lang="es-CL" sz="3600" dirty="0" smtClean="0"/>
              <a:t>BIORREMEDIACIÓN</a:t>
            </a:r>
          </a:p>
          <a:p>
            <a:r>
              <a:rPr lang="es-CL" sz="3600" dirty="0" smtClean="0"/>
              <a:t>MICROORGANISMOS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9428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2" name="CuadroTexto 1"/>
          <p:cNvSpPr txBox="1"/>
          <p:nvPr/>
        </p:nvSpPr>
        <p:spPr>
          <a:xfrm>
            <a:off x="1152939" y="649356"/>
            <a:ext cx="6573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dirty="0" smtClean="0"/>
              <a:t>Ahora a trabajar</a:t>
            </a:r>
            <a:endParaRPr lang="es-CL" dirty="0"/>
          </a:p>
        </p:txBody>
      </p:sp>
      <p:sp>
        <p:nvSpPr>
          <p:cNvPr id="5" name="CuadroTexto 4"/>
          <p:cNvSpPr txBox="1"/>
          <p:nvPr/>
        </p:nvSpPr>
        <p:spPr>
          <a:xfrm>
            <a:off x="1424607" y="2534990"/>
            <a:ext cx="80241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3600" dirty="0" smtClean="0"/>
              <a:t>Instrucciones</a:t>
            </a:r>
            <a:r>
              <a:rPr lang="es-CL" sz="2400" dirty="0" smtClean="0"/>
              <a:t> </a:t>
            </a:r>
          </a:p>
          <a:p>
            <a:pPr algn="just"/>
            <a:r>
              <a:rPr lang="es-CL" sz="2400" dirty="0"/>
              <a:t> </a:t>
            </a:r>
            <a:r>
              <a:rPr lang="es-CL" sz="2400" dirty="0" smtClean="0"/>
              <a:t>                               Como equipo de trabajo lean el caso de lechugas contaminadas de </a:t>
            </a:r>
            <a:r>
              <a:rPr lang="es-CL" sz="2400" dirty="0" err="1" smtClean="0"/>
              <a:t>Lajuelas</a:t>
            </a:r>
            <a:r>
              <a:rPr lang="es-CL" sz="2400" dirty="0" smtClean="0"/>
              <a:t>. Utilicen la información sobre uso de microorganismos que debieron investigar y respondan las preguntas. Tienen 20 minutos para desarrollar la actividad y posteriormente se socializarán las preguntas.</a:t>
            </a:r>
            <a:endParaRPr lang="es-CL" sz="2400" dirty="0"/>
          </a:p>
        </p:txBody>
      </p:sp>
      <p:pic>
        <p:nvPicPr>
          <p:cNvPr id="2050" name="Picture 2" descr="lechuga-300.png (300×30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1701">
            <a:off x="6544157" y="773222"/>
            <a:ext cx="2042681" cy="20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32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2" name="Rectángulo 1"/>
          <p:cNvSpPr/>
          <p:nvPr/>
        </p:nvSpPr>
        <p:spPr>
          <a:xfrm>
            <a:off x="960119" y="253950"/>
            <a:ext cx="8952507" cy="4446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Analizar el problema </a:t>
            </a:r>
            <a:endParaRPr lang="es-CL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 la información entregada y de tu investigación </a:t>
            </a:r>
            <a:r>
              <a:rPr lang="es-CL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 microorganismos benéficos, </a:t>
            </a:r>
            <a:r>
              <a:rPr lang="es-CL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responde las siguientes preguntas.</a:t>
            </a:r>
            <a:endParaRPr lang="es-CL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C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¿Por qué cree que las lechugas han marcado altos </a:t>
            </a:r>
            <a:r>
              <a:rPr lang="es-CL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índices </a:t>
            </a:r>
            <a:r>
              <a:rPr lang="es-C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Pb en sus hojas</a:t>
            </a:r>
            <a:r>
              <a:rPr lang="es-CL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s-CL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s-C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s-CL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s-C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s-CL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CL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C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Cómo podría demostrar que el Pb encontrado en las lechugas proviene de los perdigones usados</a:t>
            </a:r>
            <a:r>
              <a:rPr lang="es-CL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s-CL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672974"/>
              </p:ext>
            </p:extLst>
          </p:nvPr>
        </p:nvGraphicFramePr>
        <p:xfrm>
          <a:off x="1372370" y="2243664"/>
          <a:ext cx="8540256" cy="168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064">
                  <a:extLst>
                    <a:ext uri="{9D8B030D-6E8A-4147-A177-3AD203B41FA5}">
                      <a16:colId xmlns:a16="http://schemas.microsoft.com/office/drawing/2014/main" val="1570673244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2279507745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2158238554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1179848130"/>
                    </a:ext>
                  </a:extLst>
                </a:gridCol>
              </a:tblGrid>
              <a:tr h="499536"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4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095973"/>
                  </a:ext>
                </a:extLst>
              </a:tr>
              <a:tr h="79973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775027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263909"/>
              </p:ext>
            </p:extLst>
          </p:nvPr>
        </p:nvGraphicFramePr>
        <p:xfrm>
          <a:off x="1372370" y="4763693"/>
          <a:ext cx="8540256" cy="168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064">
                  <a:extLst>
                    <a:ext uri="{9D8B030D-6E8A-4147-A177-3AD203B41FA5}">
                      <a16:colId xmlns:a16="http://schemas.microsoft.com/office/drawing/2014/main" val="1570673244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2279507745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2158238554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1179848130"/>
                    </a:ext>
                  </a:extLst>
                </a:gridCol>
              </a:tblGrid>
              <a:tr h="499536"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4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095973"/>
                  </a:ext>
                </a:extLst>
              </a:tr>
              <a:tr h="79973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77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8077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2" name="Rectángulo 1"/>
          <p:cNvSpPr/>
          <p:nvPr/>
        </p:nvSpPr>
        <p:spPr>
          <a:xfrm>
            <a:off x="1272209" y="450575"/>
            <a:ext cx="8468139" cy="391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CL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¿Por </a:t>
            </a:r>
            <a:r>
              <a:rPr lang="es-C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qué cree usted que las hortalizas son las principales afectadas</a:t>
            </a:r>
            <a:r>
              <a:rPr lang="es-CL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L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L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L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L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L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CL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¿Qué </a:t>
            </a:r>
            <a:r>
              <a:rPr lang="es-C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propone usted como plan remedial para dicha problemática? Explique el motivo de su </a:t>
            </a:r>
            <a:r>
              <a:rPr lang="es-CL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decisión. </a:t>
            </a:r>
            <a:endParaRPr lang="es-CL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533" y="1417509"/>
            <a:ext cx="8577815" cy="1743607"/>
          </a:xfrm>
          <a:prstGeom prst="rect">
            <a:avLst/>
          </a:prstGeo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516303"/>
              </p:ext>
            </p:extLst>
          </p:nvPr>
        </p:nvGraphicFramePr>
        <p:xfrm>
          <a:off x="1200092" y="4362864"/>
          <a:ext cx="8540256" cy="168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064">
                  <a:extLst>
                    <a:ext uri="{9D8B030D-6E8A-4147-A177-3AD203B41FA5}">
                      <a16:colId xmlns:a16="http://schemas.microsoft.com/office/drawing/2014/main" val="1570673244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2279507745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2158238554"/>
                    </a:ext>
                  </a:extLst>
                </a:gridCol>
                <a:gridCol w="2135064">
                  <a:extLst>
                    <a:ext uri="{9D8B030D-6E8A-4147-A177-3AD203B41FA5}">
                      <a16:colId xmlns:a16="http://schemas.microsoft.com/office/drawing/2014/main" val="1179848130"/>
                    </a:ext>
                  </a:extLst>
                </a:gridCol>
              </a:tblGrid>
              <a:tr h="499536"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4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095973"/>
                  </a:ext>
                </a:extLst>
              </a:tr>
              <a:tr h="799733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77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883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5899"/>
            <a:ext cx="960120" cy="8121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094922" y="6451949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Miguel Asis</a:t>
            </a:r>
            <a:endParaRPr lang="es-CL" dirty="0"/>
          </a:p>
        </p:txBody>
      </p:sp>
      <p:sp>
        <p:nvSpPr>
          <p:cNvPr id="2" name="Rectángulo 1"/>
          <p:cNvSpPr/>
          <p:nvPr/>
        </p:nvSpPr>
        <p:spPr>
          <a:xfrm>
            <a:off x="960119" y="446880"/>
            <a:ext cx="8554941" cy="2463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CL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¿</a:t>
            </a:r>
            <a:r>
              <a:rPr lang="es-CL" sz="3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Qué </a:t>
            </a:r>
            <a:r>
              <a:rPr lang="es-CL" sz="3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microrganismos creen que se pueden utilizar para eliminar el Pb presente </a:t>
            </a:r>
            <a:r>
              <a:rPr lang="es-CL" sz="3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es-CL" sz="3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suelo y cómo es su mecanismo de acción?</a:t>
            </a:r>
            <a:endParaRPr lang="es-CL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476182"/>
              </p:ext>
            </p:extLst>
          </p:nvPr>
        </p:nvGraphicFramePr>
        <p:xfrm>
          <a:off x="728869" y="2992905"/>
          <a:ext cx="9356036" cy="3052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009">
                  <a:extLst>
                    <a:ext uri="{9D8B030D-6E8A-4147-A177-3AD203B41FA5}">
                      <a16:colId xmlns:a16="http://schemas.microsoft.com/office/drawing/2014/main" val="1570673244"/>
                    </a:ext>
                  </a:extLst>
                </a:gridCol>
                <a:gridCol w="2339009">
                  <a:extLst>
                    <a:ext uri="{9D8B030D-6E8A-4147-A177-3AD203B41FA5}">
                      <a16:colId xmlns:a16="http://schemas.microsoft.com/office/drawing/2014/main" val="2279507745"/>
                    </a:ext>
                  </a:extLst>
                </a:gridCol>
                <a:gridCol w="2339009">
                  <a:extLst>
                    <a:ext uri="{9D8B030D-6E8A-4147-A177-3AD203B41FA5}">
                      <a16:colId xmlns:a16="http://schemas.microsoft.com/office/drawing/2014/main" val="2158238554"/>
                    </a:ext>
                  </a:extLst>
                </a:gridCol>
                <a:gridCol w="2339009">
                  <a:extLst>
                    <a:ext uri="{9D8B030D-6E8A-4147-A177-3AD203B41FA5}">
                      <a16:colId xmlns:a16="http://schemas.microsoft.com/office/drawing/2014/main" val="1179848130"/>
                    </a:ext>
                  </a:extLst>
                </a:gridCol>
              </a:tblGrid>
              <a:tr h="903347"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</a:t>
                      </a:r>
                      <a:r>
                        <a:rPr lang="es-CL" baseline="0" dirty="0" smtClean="0"/>
                        <a:t> 4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095973"/>
                  </a:ext>
                </a:extLst>
              </a:tr>
              <a:tr h="2149647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77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5710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Personalizado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CEDADF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220</TotalTime>
  <Words>301</Words>
  <Application>Microsoft Office PowerPoint</Application>
  <PresentationFormat>Panorámica</PresentationFormat>
  <Paragraphs>76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asis</dc:creator>
  <cp:lastModifiedBy>miguel asis</cp:lastModifiedBy>
  <cp:revision>15</cp:revision>
  <dcterms:created xsi:type="dcterms:W3CDTF">2017-09-14T13:06:26Z</dcterms:created>
  <dcterms:modified xsi:type="dcterms:W3CDTF">2017-09-14T16:46:54Z</dcterms:modified>
</cp:coreProperties>
</file>