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9" r:id="rId2"/>
    <p:sldId id="272" r:id="rId3"/>
    <p:sldId id="260" r:id="rId4"/>
    <p:sldId id="261" r:id="rId5"/>
    <p:sldId id="263" r:id="rId6"/>
    <p:sldId id="262" r:id="rId7"/>
    <p:sldId id="269" r:id="rId8"/>
    <p:sldId id="270" r:id="rId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99FF66"/>
    <a:srgbClr val="FFCC66"/>
    <a:srgbClr val="00FFFF"/>
    <a:srgbClr val="FF99FF"/>
    <a:srgbClr val="9999FF"/>
    <a:srgbClr val="00FF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7" d="100"/>
          <a:sy n="77" d="100"/>
        </p:scale>
        <p:origin x="480"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3ADAB-AF0E-4A34-8C53-24FFDF2F0881}" type="datetimeFigureOut">
              <a:rPr lang="es-ES" smtClean="0"/>
              <a:t>05/07/2020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50925F-EFFA-47D6-882C-5804B5FD3BAA}" type="slidenum">
              <a:rPr lang="es-ES" smtClean="0"/>
              <a:t>‹Nº›</a:t>
            </a:fld>
            <a:endParaRPr lang="es-ES"/>
          </a:p>
        </p:txBody>
      </p:sp>
    </p:spTree>
    <p:extLst>
      <p:ext uri="{BB962C8B-B14F-4D97-AF65-F5344CB8AC3E}">
        <p14:creationId xmlns:p14="http://schemas.microsoft.com/office/powerpoint/2010/main" val="95624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450925F-EFFA-47D6-882C-5804B5FD3BAA}" type="slidenum">
              <a:rPr lang="es-ES" smtClean="0"/>
              <a:t>4</a:t>
            </a:fld>
            <a:endParaRPr lang="es-ES"/>
          </a:p>
        </p:txBody>
      </p:sp>
    </p:spTree>
    <p:extLst>
      <p:ext uri="{BB962C8B-B14F-4D97-AF65-F5344CB8AC3E}">
        <p14:creationId xmlns:p14="http://schemas.microsoft.com/office/powerpoint/2010/main" val="378440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4644008" y="2130425"/>
            <a:ext cx="3814192" cy="1946647"/>
          </a:xfrm>
        </p:spPr>
        <p:txBody>
          <a:bodyPr>
            <a:normAutofit/>
          </a:bodyPr>
          <a:lstStyle>
            <a:lvl1pPr>
              <a:defRPr sz="2400">
                <a:solidFill>
                  <a:schemeClr val="bg1"/>
                </a:solidFill>
              </a:defRPr>
            </a:lvl1pPr>
          </a:lstStyle>
          <a:p>
            <a:r>
              <a:rPr lang="es-ES"/>
              <a:t>Haga clic para modificar el estilo de título del patrón</a:t>
            </a:r>
            <a:endParaRPr lang="es-CL" dirty="0"/>
          </a:p>
        </p:txBody>
      </p:sp>
    </p:spTree>
    <p:extLst>
      <p:ext uri="{BB962C8B-B14F-4D97-AF65-F5344CB8AC3E}">
        <p14:creationId xmlns:p14="http://schemas.microsoft.com/office/powerpoint/2010/main" val="240699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85313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193269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35696" y="273050"/>
            <a:ext cx="6851104" cy="61082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5216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05/07/2020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a:t>Haga clic para modificar el estilo de título del patrón</a:t>
            </a:r>
            <a:endParaRPr lang="en-US" dirty="0"/>
          </a:p>
        </p:txBody>
      </p:sp>
    </p:spTree>
    <p:extLst>
      <p:ext uri="{BB962C8B-B14F-4D97-AF65-F5344CB8AC3E}">
        <p14:creationId xmlns:p14="http://schemas.microsoft.com/office/powerpoint/2010/main" val="352980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847CFC-816F-41D0-AAC0-9BF4FEBC753E}" type="datetimeFigureOut">
              <a:rPr lang="es-ES" smtClean="0"/>
              <a:pPr/>
              <a:t>05/07/2020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
        <p:nvSpPr>
          <p:cNvPr id="8" name="Title 7"/>
          <p:cNvSpPr>
            <a:spLocks noGrp="1"/>
          </p:cNvSpPr>
          <p:nvPr>
            <p:ph type="title"/>
          </p:nvPr>
        </p:nvSpPr>
        <p:spPr/>
        <p:txBody>
          <a:bodyPr/>
          <a:lstStyle/>
          <a:p>
            <a:r>
              <a:rPr lang="es-ES"/>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6212846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05/07/2020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41277254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4644008" y="2130425"/>
            <a:ext cx="4320480" cy="1946647"/>
          </a:xfrm>
        </p:spPr>
        <p:txBody>
          <a:bodyPr>
            <a:normAutofit fontScale="90000"/>
          </a:bodyPr>
          <a:lstStyle/>
          <a:p>
            <a:br>
              <a:rPr lang="es-CL" sz="3600" dirty="0"/>
            </a:br>
            <a:r>
              <a:rPr lang="es-CL" sz="3600" dirty="0"/>
              <a:t>“La infografía”</a:t>
            </a:r>
            <a:br>
              <a:rPr lang="es-CL" sz="3600" dirty="0"/>
            </a:br>
            <a:r>
              <a:rPr lang="es-CL" sz="3600" dirty="0"/>
              <a:t>Lengua y Literatura</a:t>
            </a:r>
            <a:br>
              <a:rPr lang="es-CL" sz="3600" dirty="0"/>
            </a:br>
            <a:r>
              <a:rPr lang="es-CL" sz="3600" dirty="0"/>
              <a:t>8° básico </a:t>
            </a:r>
            <a:br>
              <a:rPr lang="es-CL" sz="3600" dirty="0"/>
            </a:br>
            <a:endParaRPr lang="es-CL" sz="3600" dirty="0"/>
          </a:p>
        </p:txBody>
      </p:sp>
      <p:pic>
        <p:nvPicPr>
          <p:cNvPr id="2" name="Imagen 1">
            <a:extLst>
              <a:ext uri="{FF2B5EF4-FFF2-40B4-BE49-F238E27FC236}">
                <a16:creationId xmlns:a16="http://schemas.microsoft.com/office/drawing/2014/main" id="{B8A659CC-07E7-4A42-B494-CCFF9B9B08BD}"/>
              </a:ext>
            </a:extLst>
          </p:cNvPr>
          <p:cNvPicPr>
            <a:picLocks noChangeAspect="1"/>
          </p:cNvPicPr>
          <p:nvPr/>
        </p:nvPicPr>
        <p:blipFill>
          <a:blip r:embed="rId2"/>
          <a:stretch>
            <a:fillRect/>
          </a:stretch>
        </p:blipFill>
        <p:spPr>
          <a:xfrm>
            <a:off x="323529" y="1443037"/>
            <a:ext cx="4752528" cy="3971925"/>
          </a:xfrm>
          <a:prstGeom prst="rect">
            <a:avLst/>
          </a:prstGeom>
        </p:spPr>
      </p:pic>
    </p:spTree>
    <p:extLst>
      <p:ext uri="{BB962C8B-B14F-4D97-AF65-F5344CB8AC3E}">
        <p14:creationId xmlns:p14="http://schemas.microsoft.com/office/powerpoint/2010/main" val="85935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1691680" y="273050"/>
            <a:ext cx="7200800" cy="5892254"/>
          </a:xfrm>
        </p:spPr>
        <p:txBody>
          <a:bodyPr>
            <a:normAutofit fontScale="70000" lnSpcReduction="20000"/>
          </a:bodyPr>
          <a:lstStyle/>
          <a:p>
            <a:r>
              <a:rPr lang="es-CL" dirty="0"/>
              <a:t>Objetivo de aprendizaje</a:t>
            </a:r>
          </a:p>
          <a:p>
            <a:pPr marL="0" indent="0" algn="just">
              <a:buNone/>
            </a:pPr>
            <a:r>
              <a:rPr lang="es-CL" dirty="0"/>
              <a:t>OA14 Escribir, con el propósito de explicar un tema, textos de diversos géneros (por ejemplo, artículos, informes, reportajes, etc.) caracterizados por:  una presentación clara del tema en que se esbozan los aspectos que se abordarán - la presencia de información de distintas fuentes - la inclusión de hechos, descripciones, ejemplos o explicaciones que desarrollen el tema - una progresión temática clara, con especial atención al empleo de recursos anafóricos - el uso de imágenes u otros recursos gráficos pertinentes - un cierre coherente con las características del género - el uso de referencias según un formato previamente acordado</a:t>
            </a:r>
          </a:p>
          <a:p>
            <a:pPr marL="0" indent="0" algn="just">
              <a:buNone/>
            </a:pPr>
            <a:r>
              <a:rPr lang="es-CL" dirty="0"/>
              <a:t>OA16  Planificar, escribir, revisar, reescribir y editar sus textos en función del contexto, el destinatario y el propósito: recopilando información e ideas y organizándolas antes de escribir  incorporando información pertinente</a:t>
            </a:r>
          </a:p>
          <a:p>
            <a:pPr marL="0" indent="0" algn="just">
              <a:buNone/>
            </a:pPr>
            <a:r>
              <a:rPr lang="es-CL" dirty="0"/>
              <a:t>Objetivo de la clase: “Escribir una infografía para explicar un tema”</a:t>
            </a:r>
          </a:p>
          <a:p>
            <a:pPr marL="0" indent="0" algn="just">
              <a:buNone/>
            </a:pPr>
            <a:endParaRPr lang="es-CL" dirty="0"/>
          </a:p>
          <a:p>
            <a:pPr marL="0" indent="0" algn="just">
              <a:buNone/>
            </a:pPr>
            <a:endParaRPr lang="es-CL" dirty="0"/>
          </a:p>
          <a:p>
            <a:pPr marL="0" indent="0">
              <a:buNone/>
            </a:pPr>
            <a:endParaRPr lang="es-CL" dirty="0"/>
          </a:p>
        </p:txBody>
      </p:sp>
    </p:spTree>
    <p:extLst>
      <p:ext uri="{BB962C8B-B14F-4D97-AF65-F5344CB8AC3E}">
        <p14:creationId xmlns:p14="http://schemas.microsoft.com/office/powerpoint/2010/main" val="410023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619672" y="188640"/>
            <a:ext cx="6912768" cy="720080"/>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solidFill>
                  <a:schemeClr val="tx2"/>
                </a:solidFill>
              </a:rPr>
              <a:t>Formalicemos el contenido </a:t>
            </a:r>
            <a:r>
              <a:rPr lang="es-ES" sz="2800" b="1" dirty="0" err="1">
                <a:solidFill>
                  <a:schemeClr val="tx2"/>
                </a:solidFill>
              </a:rPr>
              <a:t>contenido</a:t>
            </a:r>
            <a:r>
              <a:rPr lang="es-ES" sz="2800" b="1" dirty="0">
                <a:solidFill>
                  <a:schemeClr val="tx2"/>
                </a:solidFill>
              </a:rPr>
              <a:t>.</a:t>
            </a:r>
          </a:p>
        </p:txBody>
      </p:sp>
      <p:sp>
        <p:nvSpPr>
          <p:cNvPr id="7" name="6 Rectángulo redondeado"/>
          <p:cNvSpPr/>
          <p:nvPr/>
        </p:nvSpPr>
        <p:spPr>
          <a:xfrm>
            <a:off x="1619672" y="1245749"/>
            <a:ext cx="7272808" cy="2880320"/>
          </a:xfrm>
          <a:prstGeom prst="roundRect">
            <a:avLst/>
          </a:prstGeom>
          <a:solidFill>
            <a:srgbClr val="99FF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600" b="1" dirty="0">
              <a:solidFill>
                <a:schemeClr val="tx1"/>
              </a:solidFill>
            </a:endParaRPr>
          </a:p>
          <a:p>
            <a:pPr algn="just"/>
            <a:endParaRPr lang="es-ES" sz="1600" b="1" dirty="0">
              <a:solidFill>
                <a:schemeClr val="tx1"/>
              </a:solidFill>
            </a:endParaRPr>
          </a:p>
          <a:p>
            <a:pPr algn="just"/>
            <a:r>
              <a:rPr lang="es-ES" sz="1600" b="1" dirty="0">
                <a:solidFill>
                  <a:schemeClr val="tx1"/>
                </a:solidFill>
              </a:rPr>
              <a:t>Una infografía </a:t>
            </a:r>
            <a:r>
              <a:rPr lang="es-ES" sz="1600" dirty="0">
                <a:solidFill>
                  <a:schemeClr val="tx1"/>
                </a:solidFill>
              </a:rPr>
              <a:t>es un texto mixto que </a:t>
            </a:r>
            <a:r>
              <a:rPr lang="es-ES" sz="1600" b="1" dirty="0">
                <a:solidFill>
                  <a:schemeClr val="tx1"/>
                </a:solidFill>
              </a:rPr>
              <a:t>utiliza imágenes e información </a:t>
            </a:r>
            <a:r>
              <a:rPr lang="es-ES" sz="1600" dirty="0">
                <a:solidFill>
                  <a:schemeClr val="tx1"/>
                </a:solidFill>
              </a:rPr>
              <a:t>escrita. Las imágenes son sintéticas, </a:t>
            </a:r>
            <a:r>
              <a:rPr lang="es-ES" sz="1600" dirty="0" err="1">
                <a:solidFill>
                  <a:schemeClr val="tx1"/>
                </a:solidFill>
              </a:rPr>
              <a:t>autoexplicativas</a:t>
            </a:r>
            <a:r>
              <a:rPr lang="es-ES" sz="1600" dirty="0">
                <a:solidFill>
                  <a:schemeClr val="tx1"/>
                </a:solidFill>
              </a:rPr>
              <a:t>, entretenidas y fáciles de entender y operan como un medio para simplificar la comprensión de la infografía en su totalidad.</a:t>
            </a:r>
          </a:p>
          <a:p>
            <a:pPr algn="just"/>
            <a:endParaRPr lang="es-ES" sz="1600" dirty="0">
              <a:solidFill>
                <a:schemeClr val="tx1"/>
              </a:solidFill>
            </a:endParaRPr>
          </a:p>
          <a:p>
            <a:pPr algn="just"/>
            <a:r>
              <a:rPr lang="es-ES" sz="1600" dirty="0">
                <a:solidFill>
                  <a:schemeClr val="tx1"/>
                </a:solidFill>
              </a:rPr>
              <a:t>Es pertinente para aclarar textos de temática complicada, cronología de acontecimientos, línea biográfica, casos policiales, hechos históricos, descubrimientos, accidentes, etc. Sin embargo, </a:t>
            </a:r>
            <a:r>
              <a:rPr lang="es-ES" sz="1600" b="1" dirty="0">
                <a:solidFill>
                  <a:schemeClr val="tx1"/>
                </a:solidFill>
              </a:rPr>
              <a:t>se puede aplicar a cualquier tipo de texto siempre que el propósito sea hacer más sencilla la información.</a:t>
            </a:r>
          </a:p>
          <a:p>
            <a:pPr algn="just"/>
            <a:endParaRPr lang="es-ES" sz="1600" b="1" dirty="0">
              <a:solidFill>
                <a:schemeClr val="tx1"/>
              </a:solidFill>
            </a:endParaRPr>
          </a:p>
          <a:p>
            <a:pPr algn="just"/>
            <a:endParaRPr lang="es-ES" sz="16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509120"/>
            <a:ext cx="6696744" cy="1800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2336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835696" y="260648"/>
            <a:ext cx="6839156" cy="504056"/>
          </a:xfrm>
          <a:prstGeom prst="roundRect">
            <a:avLst/>
          </a:prstGeom>
          <a:solidFill>
            <a:srgbClr val="FF99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chemeClr val="tx2"/>
                </a:solidFill>
              </a:rPr>
              <a:t>Características</a:t>
            </a:r>
          </a:p>
        </p:txBody>
      </p:sp>
      <p:sp>
        <p:nvSpPr>
          <p:cNvPr id="3" name="2 Rectángulo redondeado"/>
          <p:cNvSpPr/>
          <p:nvPr/>
        </p:nvSpPr>
        <p:spPr>
          <a:xfrm>
            <a:off x="1691680" y="1023409"/>
            <a:ext cx="4452398" cy="5171222"/>
          </a:xfrm>
          <a:prstGeom prst="roundRect">
            <a:avLst/>
          </a:prstGeom>
          <a:solidFill>
            <a:srgbClr val="66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s-ES" b="1" dirty="0">
                <a:solidFill>
                  <a:schemeClr val="tx1"/>
                </a:solidFill>
              </a:rPr>
              <a:t>Favorece la comprensión</a:t>
            </a:r>
            <a:r>
              <a:rPr lang="es-ES" dirty="0">
                <a:solidFill>
                  <a:schemeClr val="tx1"/>
                </a:solidFill>
              </a:rPr>
              <a:t> ya que incluye textos e imágenes que le ofrecen agilidad al tema.</a:t>
            </a:r>
          </a:p>
          <a:p>
            <a:pPr marL="285750" indent="-285750" algn="just">
              <a:buFont typeface="Arial" pitchFamily="34" charset="0"/>
              <a:buChar char="•"/>
            </a:pPr>
            <a:r>
              <a:rPr lang="es-ES" dirty="0">
                <a:solidFill>
                  <a:schemeClr val="tx1"/>
                </a:solidFill>
              </a:rPr>
              <a:t>Permite que </a:t>
            </a:r>
            <a:r>
              <a:rPr lang="es-ES" b="1" dirty="0">
                <a:solidFill>
                  <a:schemeClr val="tx1"/>
                </a:solidFill>
              </a:rPr>
              <a:t>materias complicadas puedan ser comprendidas </a:t>
            </a:r>
            <a:r>
              <a:rPr lang="es-ES" dirty="0">
                <a:solidFill>
                  <a:schemeClr val="tx1"/>
                </a:solidFill>
              </a:rPr>
              <a:t>de manera rápida y entretenida.</a:t>
            </a:r>
          </a:p>
          <a:p>
            <a:pPr marL="285750" indent="-285750" algn="just">
              <a:buFont typeface="Arial" pitchFamily="34" charset="0"/>
              <a:buChar char="•"/>
            </a:pPr>
            <a:r>
              <a:rPr lang="es-ES" dirty="0">
                <a:solidFill>
                  <a:schemeClr val="tx1"/>
                </a:solidFill>
              </a:rPr>
              <a:t>Responde a las preguntas qué, quién, cuándo, dónde, cómo y por quién, pero, además, </a:t>
            </a:r>
            <a:r>
              <a:rPr lang="es-ES" b="1" dirty="0">
                <a:solidFill>
                  <a:schemeClr val="tx1"/>
                </a:solidFill>
              </a:rPr>
              <a:t>incluye aspectos visuales.</a:t>
            </a:r>
          </a:p>
          <a:p>
            <a:pPr marL="285750" indent="-285750" algn="just">
              <a:buFont typeface="Arial" pitchFamily="34" charset="0"/>
              <a:buChar char="•"/>
            </a:pPr>
            <a:r>
              <a:rPr lang="es-ES" dirty="0">
                <a:solidFill>
                  <a:schemeClr val="tx1"/>
                </a:solidFill>
              </a:rPr>
              <a:t>Debe ser </a:t>
            </a:r>
            <a:r>
              <a:rPr lang="es-ES" b="1" dirty="0">
                <a:solidFill>
                  <a:schemeClr val="tx1"/>
                </a:solidFill>
              </a:rPr>
              <a:t>sencillo, completo,</a:t>
            </a:r>
            <a:r>
              <a:rPr lang="es-ES" dirty="0">
                <a:solidFill>
                  <a:schemeClr val="tx1"/>
                </a:solidFill>
              </a:rPr>
              <a:t> ético, bien diseñado y adecuado con la </a:t>
            </a:r>
            <a:r>
              <a:rPr lang="es-ES" b="1" dirty="0">
                <a:solidFill>
                  <a:schemeClr val="tx1"/>
                </a:solidFill>
              </a:rPr>
              <a:t>información que presenta</a:t>
            </a:r>
            <a:r>
              <a:rPr lang="es-ES" dirty="0">
                <a:solidFill>
                  <a:schemeClr val="tx1"/>
                </a:solidFill>
              </a:rPr>
              <a: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268760"/>
            <a:ext cx="2374660"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0146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763688" y="188640"/>
            <a:ext cx="6984775" cy="764866"/>
          </a:xfrm>
          <a:prstGeom prst="roundRect">
            <a:avLst/>
          </a:prstGeom>
          <a:solidFill>
            <a:srgbClr val="00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2"/>
                </a:solidFill>
              </a:rPr>
              <a:t>Elementos de la Infografía</a:t>
            </a:r>
          </a:p>
        </p:txBody>
      </p:sp>
      <p:sp>
        <p:nvSpPr>
          <p:cNvPr id="3" name="2 Rectángulo redondeado"/>
          <p:cNvSpPr/>
          <p:nvPr/>
        </p:nvSpPr>
        <p:spPr>
          <a:xfrm>
            <a:off x="1835696" y="1158528"/>
            <a:ext cx="6408712" cy="5243230"/>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tx1"/>
                </a:solidFill>
              </a:rPr>
              <a:t>Titular: </a:t>
            </a:r>
            <a:r>
              <a:rPr lang="es-ES" sz="1600" dirty="0">
                <a:solidFill>
                  <a:schemeClr val="tx1"/>
                </a:solidFill>
              </a:rPr>
              <a:t>Resume la información visual y textual que se presenta en la infografía. Es directo, breve y expreso. Si se considera conveniente puede acompañarse de una bajada o subtítulo en el que se indique el tema a tratar, pero es opcional. </a:t>
            </a:r>
          </a:p>
          <a:p>
            <a:pPr algn="just"/>
            <a:endParaRPr lang="es-ES" sz="1600" dirty="0">
              <a:solidFill>
                <a:schemeClr val="tx1"/>
              </a:solidFill>
            </a:endParaRPr>
          </a:p>
          <a:p>
            <a:pPr algn="just"/>
            <a:r>
              <a:rPr lang="es-ES" sz="1600" b="1" dirty="0">
                <a:solidFill>
                  <a:schemeClr val="tx1"/>
                </a:solidFill>
              </a:rPr>
              <a:t>Texto: </a:t>
            </a:r>
            <a:r>
              <a:rPr lang="es-ES" sz="1600" dirty="0">
                <a:solidFill>
                  <a:schemeClr val="tx1"/>
                </a:solidFill>
              </a:rPr>
              <a:t>Proporciona al lector en forma breve toda la explicación necesaria para comprender lo que la imagen no puede expresar. </a:t>
            </a:r>
          </a:p>
          <a:p>
            <a:pPr algn="just"/>
            <a:endParaRPr lang="es-ES" sz="1600" dirty="0">
              <a:solidFill>
                <a:schemeClr val="tx1"/>
              </a:solidFill>
            </a:endParaRPr>
          </a:p>
          <a:p>
            <a:pPr algn="just"/>
            <a:r>
              <a:rPr lang="es-ES" sz="1600" b="1" dirty="0">
                <a:solidFill>
                  <a:schemeClr val="tx1"/>
                </a:solidFill>
              </a:rPr>
              <a:t>Cuerpo: </a:t>
            </a:r>
            <a:r>
              <a:rPr lang="es-ES" sz="1600" dirty="0">
                <a:solidFill>
                  <a:schemeClr val="tx1"/>
                </a:solidFill>
              </a:rPr>
              <a:t>Contiene la información visual que puede presentarse a través de gráficos, mapas, cuadros estadísticos, diagramas, imágenes, tablas, etc. También, se considera la información tipográfica explicativa que se coloca a manera de etiquetas y que pueden ser números, fechas o palabras descriptivas. Dentro de la información visual siempre hay una imagen central que prevalece por su ubicación o tamaño sobre las demás y de la cual se desprenden otros gráficos o textos. </a:t>
            </a:r>
          </a:p>
          <a:p>
            <a:pPr algn="just"/>
            <a:endParaRPr lang="es-ES" sz="1600" dirty="0">
              <a:solidFill>
                <a:schemeClr val="tx1"/>
              </a:solidFill>
            </a:endParaRPr>
          </a:p>
          <a:p>
            <a:pPr algn="just"/>
            <a:r>
              <a:rPr lang="es-ES" sz="1600" b="1" dirty="0">
                <a:solidFill>
                  <a:schemeClr val="tx1"/>
                </a:solidFill>
              </a:rPr>
              <a:t>Fuente: </a:t>
            </a:r>
            <a:r>
              <a:rPr lang="es-ES" sz="1600" dirty="0">
                <a:solidFill>
                  <a:schemeClr val="tx1"/>
                </a:solidFill>
              </a:rPr>
              <a:t>Indica de dónde se ha obtenido la información que se presenta en la infografía.</a:t>
            </a:r>
          </a:p>
        </p:txBody>
      </p:sp>
    </p:spTree>
    <p:extLst>
      <p:ext uri="{BB962C8B-B14F-4D97-AF65-F5344CB8AC3E}">
        <p14:creationId xmlns:p14="http://schemas.microsoft.com/office/powerpoint/2010/main" val="3645667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907704" y="346926"/>
            <a:ext cx="6912768" cy="705810"/>
          </a:xfrm>
          <a:prstGeom prst="roundRect">
            <a:avLst/>
          </a:prstGeom>
          <a:solidFill>
            <a:srgbClr val="66CC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tx2"/>
                </a:solidFill>
              </a:rPr>
              <a:t>Ejemplos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36179"/>
            <a:ext cx="2664296" cy="245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268760"/>
            <a:ext cx="3528392" cy="25248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772" y="4229169"/>
            <a:ext cx="4454154" cy="2454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0151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907704" y="188640"/>
            <a:ext cx="6480720" cy="792088"/>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dirty="0">
                <a:solidFill>
                  <a:schemeClr val="tx1"/>
                </a:solidFill>
              </a:rPr>
              <a:t>Qué debes considerar al escribir una infografía.</a:t>
            </a:r>
          </a:p>
        </p:txBody>
      </p:sp>
      <p:pic>
        <p:nvPicPr>
          <p:cNvPr id="5" name="3 Marcador de contenido" descr="logo planificados.png"/>
          <p:cNvPicPr>
            <a:picLocks noGrp="1" noChangeAspect="1"/>
          </p:cNvPicPr>
          <p:nvPr>
            <p:ph idx="1"/>
          </p:nvPr>
        </p:nvPicPr>
        <p:blipFill>
          <a:blip r:embed="rId2" cstate="print"/>
          <a:stretch>
            <a:fillRect/>
          </a:stretch>
        </p:blipFill>
        <p:spPr>
          <a:xfrm>
            <a:off x="4009849" y="3117493"/>
            <a:ext cx="2502252" cy="419813"/>
          </a:xfrm>
          <a:prstGeom prst="rect">
            <a:avLst/>
          </a:prstGeom>
        </p:spPr>
      </p:pic>
      <p:sp>
        <p:nvSpPr>
          <p:cNvPr id="6" name="5 Rectángulo redondeado"/>
          <p:cNvSpPr/>
          <p:nvPr/>
        </p:nvSpPr>
        <p:spPr>
          <a:xfrm>
            <a:off x="1660575" y="1340768"/>
            <a:ext cx="7200800" cy="4896544"/>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rPr>
              <a:t>1.- Escribe un título y subtítulos atractivos.</a:t>
            </a:r>
          </a:p>
          <a:p>
            <a:pPr algn="just"/>
            <a:r>
              <a:rPr lang="es-ES" dirty="0">
                <a:solidFill>
                  <a:schemeClr val="tx1"/>
                </a:solidFill>
              </a:rPr>
              <a:t>2.- Procura mantener el orden que le diste antes a la información.</a:t>
            </a:r>
          </a:p>
          <a:p>
            <a:pPr algn="just"/>
            <a:r>
              <a:rPr lang="es-ES" dirty="0">
                <a:solidFill>
                  <a:schemeClr val="tx1"/>
                </a:solidFill>
              </a:rPr>
              <a:t>3.- Asegúrate de que los esquemas, gráficos y diagramas aporten información nueva de manera clara y sintética.</a:t>
            </a:r>
          </a:p>
          <a:p>
            <a:pPr algn="just"/>
            <a:r>
              <a:rPr lang="es-ES" dirty="0">
                <a:solidFill>
                  <a:schemeClr val="tx1"/>
                </a:solidFill>
              </a:rPr>
              <a:t>4.-Procura respetar las reglas ortográficas, la coherencia y la cohesión al momento de escribir.</a:t>
            </a:r>
          </a:p>
          <a:p>
            <a:pPr algn="just"/>
            <a:r>
              <a:rPr lang="es-ES" dirty="0">
                <a:solidFill>
                  <a:schemeClr val="tx1"/>
                </a:solidFill>
              </a:rPr>
              <a:t>5.- Crear los recuadros de textos para escribir la información que incluirás en tu infografía.</a:t>
            </a:r>
          </a:p>
          <a:p>
            <a:pPr algn="just"/>
            <a:r>
              <a:rPr lang="es-ES" dirty="0">
                <a:solidFill>
                  <a:schemeClr val="tx1"/>
                </a:solidFill>
              </a:rPr>
              <a:t>6.- Elegir color o imagen de fondo para tu infografía.</a:t>
            </a:r>
          </a:p>
          <a:p>
            <a:pPr algn="just"/>
            <a:r>
              <a:rPr lang="es-ES" dirty="0">
                <a:solidFill>
                  <a:schemeClr val="tx1"/>
                </a:solidFill>
              </a:rPr>
              <a:t>7.-Agregar la o las imágenes que encontraste en tu investigación.</a:t>
            </a:r>
          </a:p>
          <a:p>
            <a:pPr algn="just"/>
            <a:r>
              <a:rPr lang="es-ES" dirty="0">
                <a:solidFill>
                  <a:schemeClr val="tx1"/>
                </a:solidFill>
              </a:rPr>
              <a:t>8.- Incluir líneas punteadas, flechas y otros elementos que te ayuden a relacionar elementos y a darle un orden de lectura a tu infografía.</a:t>
            </a:r>
          </a:p>
        </p:txBody>
      </p:sp>
    </p:spTree>
    <p:extLst>
      <p:ext uri="{BB962C8B-B14F-4D97-AF65-F5344CB8AC3E}">
        <p14:creationId xmlns:p14="http://schemas.microsoft.com/office/powerpoint/2010/main" val="384415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ogo planificados.png"/>
          <p:cNvPicPr>
            <a:picLocks noGrp="1" noChangeAspect="1"/>
          </p:cNvPicPr>
          <p:nvPr>
            <p:ph idx="1"/>
          </p:nvPr>
        </p:nvPicPr>
        <p:blipFill>
          <a:blip r:embed="rId2" cstate="print"/>
          <a:stretch>
            <a:fillRect/>
          </a:stretch>
        </p:blipFill>
        <p:spPr>
          <a:xfrm>
            <a:off x="4009849" y="3117493"/>
            <a:ext cx="2502252" cy="419813"/>
          </a:xfrm>
          <a:prstGeom prst="rect">
            <a:avLst/>
          </a:prstGeom>
        </p:spPr>
      </p:pic>
      <p:sp>
        <p:nvSpPr>
          <p:cNvPr id="5" name="4 Rectángulo redondeado"/>
          <p:cNvSpPr/>
          <p:nvPr/>
        </p:nvSpPr>
        <p:spPr>
          <a:xfrm>
            <a:off x="1799692" y="237467"/>
            <a:ext cx="6696744" cy="792088"/>
          </a:xfrm>
          <a:prstGeom prst="roundRect">
            <a:avLst/>
          </a:prstGeom>
          <a:solidFill>
            <a:srgbClr val="99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tx1"/>
                </a:solidFill>
              </a:rPr>
              <a:t>REVISAR</a:t>
            </a:r>
          </a:p>
        </p:txBody>
      </p:sp>
      <p:sp>
        <p:nvSpPr>
          <p:cNvPr id="6" name="5 Rectángulo redondeado"/>
          <p:cNvSpPr/>
          <p:nvPr/>
        </p:nvSpPr>
        <p:spPr>
          <a:xfrm>
            <a:off x="1691680" y="1412776"/>
            <a:ext cx="6912768" cy="4608512"/>
          </a:xfrm>
          <a:prstGeom prst="round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dirty="0">
                <a:solidFill>
                  <a:schemeClr val="tx1"/>
                </a:solidFill>
              </a:rPr>
              <a:t>1.- Evalúa si la página tiene demasiada información o presenta grandes espacios en blanco.</a:t>
            </a:r>
          </a:p>
          <a:p>
            <a:pPr algn="just"/>
            <a:r>
              <a:rPr lang="es-ES" dirty="0">
                <a:solidFill>
                  <a:schemeClr val="tx1"/>
                </a:solidFill>
              </a:rPr>
              <a:t>2.- Examina la estructura de la infografía, es decir, analiza cómo se relacionan las secciones, verificando si cada una aporta nueva información para desarrollar el tema.</a:t>
            </a:r>
          </a:p>
          <a:p>
            <a:pPr algn="just"/>
            <a:r>
              <a:rPr lang="es-ES" dirty="0">
                <a:solidFill>
                  <a:schemeClr val="tx1"/>
                </a:solidFill>
              </a:rPr>
              <a:t>3.- Observa atentamente cada sección de tu infografía para rastrear errores, como palabras mal escritas, oraciones muy largas, colores que impiden leer la información, un tipo de letra que no se entiende, etc.</a:t>
            </a:r>
          </a:p>
        </p:txBody>
      </p:sp>
    </p:spTree>
    <p:extLst>
      <p:ext uri="{BB962C8B-B14F-4D97-AF65-F5344CB8AC3E}">
        <p14:creationId xmlns:p14="http://schemas.microsoft.com/office/powerpoint/2010/main" val="4241740425"/>
      </p:ext>
    </p:extLst>
  </p:cSld>
  <p:clrMapOvr>
    <a:masterClrMapping/>
  </p:clrMapOvr>
</p:sld>
</file>

<file path=ppt/theme/theme1.xml><?xml version="1.0" encoding="utf-8"?>
<a:theme xmlns:a="http://schemas.openxmlformats.org/drawingml/2006/main" name="Escri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critura" id="{93929611-C454-495C-BAD2-8A7F2D796C68}" vid="{CEA6582A-E418-4D0E-A586-4ED98E85368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Escritura</Template>
  <TotalTime>4062</TotalTime>
  <Words>733</Words>
  <Application>Microsoft Office PowerPoint</Application>
  <PresentationFormat>Presentación en pantalla (4:3)</PresentationFormat>
  <Paragraphs>40</Paragraphs>
  <Slides>8</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Calibri</vt:lpstr>
      <vt:lpstr>Escritura</vt:lpstr>
      <vt:lpstr> “La infografía” Lengua y Literatura 8° básico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César Martínez</dc:creator>
  <cp:lastModifiedBy>JENNIFFER 2020</cp:lastModifiedBy>
  <cp:revision>77</cp:revision>
  <dcterms:created xsi:type="dcterms:W3CDTF">2014-06-13T04:16:24Z</dcterms:created>
  <dcterms:modified xsi:type="dcterms:W3CDTF">2020-07-05T23:12:50Z</dcterms:modified>
</cp:coreProperties>
</file>