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4"/>
  </p:notesMasterIdLst>
  <p:sldIdLst>
    <p:sldId id="257" r:id="rId2"/>
    <p:sldId id="259" r:id="rId3"/>
    <p:sldId id="260" r:id="rId4"/>
    <p:sldId id="262" r:id="rId5"/>
    <p:sldId id="263" r:id="rId6"/>
    <p:sldId id="269" r:id="rId7"/>
    <p:sldId id="270" r:id="rId8"/>
    <p:sldId id="271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FF99"/>
    <a:srgbClr val="FFCCFF"/>
    <a:srgbClr val="00FF99"/>
    <a:srgbClr val="FF66FF"/>
    <a:srgbClr val="66FFFF"/>
    <a:srgbClr val="FF7C80"/>
    <a:srgbClr val="66FF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12" autoAdjust="0"/>
    <p:restoredTop sz="94660"/>
  </p:normalViewPr>
  <p:slideViewPr>
    <p:cSldViewPr>
      <p:cViewPr>
        <p:scale>
          <a:sx n="41" d="100"/>
          <a:sy n="41" d="100"/>
        </p:scale>
        <p:origin x="1560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3ADAB-AF0E-4A34-8C53-24FFDF2F0881}" type="datetimeFigureOut">
              <a:rPr lang="es-ES" smtClean="0"/>
              <a:t>05/07/2020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0925F-EFFA-47D6-882C-5804B5FD3B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902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0925F-EFFA-47D6-882C-5804B5FD3BAA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6691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44008" y="2130425"/>
            <a:ext cx="3814192" cy="1946647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9350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240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35696" y="273050"/>
            <a:ext cx="6851104" cy="610827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116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05/07/2020</a:t>
            </a:fld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8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05/07/2020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3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05/07/2020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78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gnificados.com/personificacion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gnificados.com/epiteto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gnificados.com/hiperbaton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gnificados.com/analogia/" TargetMode="External"/><Relationship Id="rId2" Type="http://schemas.openxmlformats.org/officeDocument/2006/relationships/hyperlink" Target="https://www.significados.com/metafora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gnificados.com/comparacion/" TargetMode="External"/><Relationship Id="rId2" Type="http://schemas.openxmlformats.org/officeDocument/2006/relationships/hyperlink" Target="https://www.significados.com/simi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gnificados.com/hiperbol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gnificados.com/anafor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Clase 1</a:t>
            </a:r>
            <a:br>
              <a:rPr lang="es-CL" dirty="0"/>
            </a:br>
            <a:r>
              <a:rPr lang="es-CL" dirty="0"/>
              <a:t>«EL POEMA »</a:t>
            </a:r>
            <a:br>
              <a:rPr lang="es-CL" dirty="0"/>
            </a:br>
            <a:r>
              <a:rPr lang="es-CL" dirty="0"/>
              <a:t>LENGUA Y LITERATURA</a:t>
            </a:r>
            <a:br>
              <a:rPr lang="es-CL" dirty="0"/>
            </a:br>
            <a:r>
              <a:rPr lang="es-CL" dirty="0"/>
              <a:t>8° BÁSICO </a:t>
            </a:r>
            <a:br>
              <a:rPr lang="es-CL" dirty="0"/>
            </a:br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CA6B8CB-524C-4779-ACF7-B0E09C40B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47750"/>
            <a:ext cx="4462264" cy="4762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44CCEF-8E6C-493B-8F57-D9EA712EE5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73968914-7B8C-476C-8108-3DBFBA41995E}"/>
              </a:ext>
            </a:extLst>
          </p:cNvPr>
          <p:cNvSpPr/>
          <p:nvPr/>
        </p:nvSpPr>
        <p:spPr>
          <a:xfrm>
            <a:off x="1979712" y="1628800"/>
            <a:ext cx="6696744" cy="3888432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>
                <a:solidFill>
                  <a:schemeClr val="tx2"/>
                </a:solidFill>
              </a:rPr>
              <a:t>Prosopopeya o personificación</a:t>
            </a:r>
          </a:p>
          <a:p>
            <a:r>
              <a:rPr lang="es-ES" sz="2400" dirty="0">
                <a:solidFill>
                  <a:schemeClr val="tx2"/>
                </a:solidFill>
              </a:rPr>
              <a:t>La prosopopeya o </a:t>
            </a:r>
            <a:r>
              <a:rPr lang="es-ES" sz="2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personificación</a:t>
            </a:r>
            <a:r>
              <a:rPr lang="es-ES" sz="2400" dirty="0">
                <a:solidFill>
                  <a:schemeClr val="tx2"/>
                </a:solidFill>
              </a:rPr>
              <a:t> es el procedimiento retórico que consiste en atribuir cualidades propias de un ser racional o animado a otro inanimado.</a:t>
            </a:r>
          </a:p>
          <a:p>
            <a:r>
              <a:rPr lang="es-ES" sz="2400" b="1" dirty="0">
                <a:solidFill>
                  <a:schemeClr val="tx2"/>
                </a:solidFill>
              </a:rPr>
              <a:t>Ejemplos:</a:t>
            </a:r>
            <a:endParaRPr lang="es-ES" sz="24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“La </a:t>
            </a:r>
            <a:r>
              <a:rPr lang="es-ES" sz="2400" b="1" dirty="0">
                <a:solidFill>
                  <a:schemeClr val="tx2"/>
                </a:solidFill>
              </a:rPr>
              <a:t>Luna</a:t>
            </a:r>
            <a:r>
              <a:rPr lang="es-ES" sz="2400" dirty="0">
                <a:solidFill>
                  <a:schemeClr val="tx2"/>
                </a:solidFill>
              </a:rPr>
              <a:t> me </a:t>
            </a:r>
            <a:r>
              <a:rPr lang="es-ES" sz="2400" b="1" dirty="0">
                <a:solidFill>
                  <a:schemeClr val="tx2"/>
                </a:solidFill>
              </a:rPr>
              <a:t>sonreía</a:t>
            </a:r>
            <a:r>
              <a:rPr lang="es-ES" sz="2400" dirty="0">
                <a:solidFill>
                  <a:schemeClr val="tx2"/>
                </a:solidFill>
              </a:rPr>
              <a:t> desde lo alto del cielo”.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“El </a:t>
            </a:r>
            <a:r>
              <a:rPr lang="es-ES" sz="2400" b="1" dirty="0">
                <a:solidFill>
                  <a:schemeClr val="tx2"/>
                </a:solidFill>
              </a:rPr>
              <a:t>reloj </a:t>
            </a:r>
            <a:r>
              <a:rPr lang="es-ES" sz="2400" dirty="0">
                <a:solidFill>
                  <a:schemeClr val="tx2"/>
                </a:solidFill>
              </a:rPr>
              <a:t>nos </a:t>
            </a:r>
            <a:r>
              <a:rPr lang="es-ES" sz="2400" b="1" dirty="0">
                <a:solidFill>
                  <a:schemeClr val="tx2"/>
                </a:solidFill>
              </a:rPr>
              <a:t>grita</a:t>
            </a:r>
            <a:r>
              <a:rPr lang="es-ES" sz="2400" dirty="0">
                <a:solidFill>
                  <a:schemeClr val="tx2"/>
                </a:solidFill>
              </a:rPr>
              <a:t> la hora”.</a:t>
            </a:r>
          </a:p>
        </p:txBody>
      </p:sp>
    </p:spTree>
    <p:extLst>
      <p:ext uri="{BB962C8B-B14F-4D97-AF65-F5344CB8AC3E}">
        <p14:creationId xmlns:p14="http://schemas.microsoft.com/office/powerpoint/2010/main" val="1235858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6B0DEB-5CDA-46E6-89AA-28F8FE589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99C883BF-92C0-40D0-9601-8B840F3294DD}"/>
              </a:ext>
            </a:extLst>
          </p:cNvPr>
          <p:cNvSpPr/>
          <p:nvPr/>
        </p:nvSpPr>
        <p:spPr>
          <a:xfrm>
            <a:off x="1475656" y="1484784"/>
            <a:ext cx="6982544" cy="4104456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>
                <a:solidFill>
                  <a:schemeClr val="tx2"/>
                </a:solidFill>
              </a:rPr>
              <a:t>Epíteto</a:t>
            </a:r>
          </a:p>
          <a:p>
            <a:r>
              <a:rPr lang="es-ES" sz="2400" dirty="0">
                <a:solidFill>
                  <a:schemeClr val="tx2"/>
                </a:solidFill>
              </a:rPr>
              <a:t>El </a:t>
            </a:r>
            <a:r>
              <a:rPr lang="es-ES" sz="2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epíteto</a:t>
            </a:r>
            <a:r>
              <a:rPr lang="es-ES" sz="2400" dirty="0">
                <a:solidFill>
                  <a:schemeClr val="tx2"/>
                </a:solidFill>
              </a:rPr>
              <a:t> es el adjetivo que se emplea para atribuirle cualidades al sustantivo a que acompaña.</a:t>
            </a:r>
          </a:p>
          <a:p>
            <a:r>
              <a:rPr lang="es-ES" sz="2400" b="1" dirty="0">
                <a:solidFill>
                  <a:schemeClr val="tx2"/>
                </a:solidFill>
              </a:rPr>
              <a:t>Ejemplos:</a:t>
            </a:r>
            <a:endParaRPr lang="es-ES" sz="24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</a:t>
            </a:r>
            <a:r>
              <a:rPr lang="es-ES" sz="2400" b="1" dirty="0">
                <a:solidFill>
                  <a:schemeClr val="tx2"/>
                </a:solidFill>
              </a:rPr>
              <a:t>Rudo</a:t>
            </a:r>
            <a:r>
              <a:rPr lang="es-ES" sz="2400" dirty="0">
                <a:solidFill>
                  <a:schemeClr val="tx2"/>
                </a:solidFill>
              </a:rPr>
              <a:t> camino”, se refiere a un difícil camino.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</a:t>
            </a:r>
            <a:r>
              <a:rPr lang="es-ES" sz="2400" b="1" dirty="0">
                <a:solidFill>
                  <a:schemeClr val="tx2"/>
                </a:solidFill>
              </a:rPr>
              <a:t>Dulce</a:t>
            </a:r>
            <a:r>
              <a:rPr lang="es-ES" sz="2400" dirty="0">
                <a:solidFill>
                  <a:schemeClr val="tx2"/>
                </a:solidFill>
              </a:rPr>
              <a:t> espera”, para indicar que la espera para saber algo aún no ha acabado.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</a:t>
            </a:r>
            <a:r>
              <a:rPr lang="es-ES" sz="2400" b="1" dirty="0">
                <a:solidFill>
                  <a:schemeClr val="tx2"/>
                </a:solidFill>
              </a:rPr>
              <a:t>Tierna</a:t>
            </a:r>
            <a:r>
              <a:rPr lang="es-ES" sz="2400" dirty="0">
                <a:solidFill>
                  <a:schemeClr val="tx2"/>
                </a:solidFill>
              </a:rPr>
              <a:t> alegría”, para referirse a que un sentimiento de ternura</a:t>
            </a:r>
          </a:p>
        </p:txBody>
      </p:sp>
    </p:spTree>
    <p:extLst>
      <p:ext uri="{BB962C8B-B14F-4D97-AF65-F5344CB8AC3E}">
        <p14:creationId xmlns:p14="http://schemas.microsoft.com/office/powerpoint/2010/main" val="173919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2F121-C9D2-4652-B4DD-7C62E5414A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F1B10496-A7F9-4D64-97A0-B51009F7613B}"/>
              </a:ext>
            </a:extLst>
          </p:cNvPr>
          <p:cNvSpPr/>
          <p:nvPr/>
        </p:nvSpPr>
        <p:spPr>
          <a:xfrm>
            <a:off x="899592" y="1412777"/>
            <a:ext cx="7558608" cy="4320480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>
                <a:solidFill>
                  <a:schemeClr val="tx2"/>
                </a:solidFill>
              </a:rPr>
              <a:t>Hipérbaton</a:t>
            </a:r>
          </a:p>
          <a:p>
            <a:r>
              <a:rPr lang="es-ES" sz="2400" dirty="0">
                <a:solidFill>
                  <a:schemeClr val="tx2"/>
                </a:solidFill>
              </a:rPr>
              <a:t>El </a:t>
            </a:r>
            <a:r>
              <a:rPr lang="es-ES" sz="2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hipérbaton</a:t>
            </a:r>
            <a:r>
              <a:rPr lang="es-ES" sz="2400" dirty="0">
                <a:solidFill>
                  <a:schemeClr val="tx2"/>
                </a:solidFill>
              </a:rPr>
              <a:t> es una figura literaria en la que la que se altera el orden convencional de las palabras por razones expresivas o, en el caso de la poesía, para ajustarlo a la métrica, el ritmo o la rima de la frase.</a:t>
            </a:r>
          </a:p>
          <a:p>
            <a:r>
              <a:rPr lang="es-ES" sz="2400" b="1" dirty="0">
                <a:solidFill>
                  <a:schemeClr val="tx2"/>
                </a:solidFill>
              </a:rPr>
              <a:t>Ejemplos:</a:t>
            </a:r>
            <a:endParaRPr lang="es-ES" sz="24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“Si mal no recuerdo”, para referirse a ‘si no recuerdo mal’.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“Del salón en el ángulo oscuro,/ de su dueño tal vez olvidada,/ silenciosa y cubierta de polvo,/</a:t>
            </a:r>
            <a:r>
              <a:rPr lang="es-ES" sz="2400" dirty="0" err="1">
                <a:solidFill>
                  <a:schemeClr val="tx2"/>
                </a:solidFill>
              </a:rPr>
              <a:t>veíase</a:t>
            </a:r>
            <a:r>
              <a:rPr lang="es-ES" sz="2400" dirty="0">
                <a:solidFill>
                  <a:schemeClr val="tx2"/>
                </a:solidFill>
              </a:rPr>
              <a:t> el arpa”. “Rima VII”, de Gustavo Adolfo Bécquer.</a:t>
            </a:r>
          </a:p>
        </p:txBody>
      </p:sp>
    </p:spTree>
    <p:extLst>
      <p:ext uri="{BB962C8B-B14F-4D97-AF65-F5344CB8AC3E}">
        <p14:creationId xmlns:p14="http://schemas.microsoft.com/office/powerpoint/2010/main" val="4212712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979712" y="404664"/>
            <a:ext cx="6604336" cy="864096"/>
          </a:xfrm>
          <a:prstGeom prst="roundRect">
            <a:avLst/>
          </a:prstGeom>
          <a:solidFill>
            <a:srgbClr val="66FFFF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chemeClr val="tx2"/>
                </a:solidFill>
              </a:rPr>
              <a:t>Comencemos nuestro viaje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1979712" y="1484784"/>
            <a:ext cx="6840760" cy="4680520"/>
          </a:xfrm>
          <a:prstGeom prst="round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2"/>
              </a:solidFill>
            </a:endParaRPr>
          </a:p>
          <a:p>
            <a:pPr algn="ctr"/>
            <a:r>
              <a:rPr lang="es-ES" dirty="0">
                <a:solidFill>
                  <a:schemeClr val="tx2"/>
                </a:solidFill>
              </a:rPr>
              <a:t>Definición</a:t>
            </a:r>
          </a:p>
          <a:p>
            <a:pPr algn="ctr"/>
            <a:r>
              <a:rPr lang="es-ES" dirty="0">
                <a:solidFill>
                  <a:schemeClr val="tx2"/>
                </a:solidFill>
              </a:rPr>
              <a:t>¿Qué son los poemas?</a:t>
            </a:r>
          </a:p>
          <a:p>
            <a:pPr algn="just"/>
            <a:r>
              <a:rPr lang="es-ES" dirty="0">
                <a:solidFill>
                  <a:schemeClr val="tx2"/>
                </a:solidFill>
              </a:rPr>
              <a:t>Los poemas son </a:t>
            </a:r>
            <a:r>
              <a:rPr lang="es-ES" b="1" dirty="0">
                <a:solidFill>
                  <a:schemeClr val="tx2"/>
                </a:solidFill>
              </a:rPr>
              <a:t>obras escritas en verso</a:t>
            </a:r>
            <a:r>
              <a:rPr lang="es-ES" dirty="0">
                <a:solidFill>
                  <a:schemeClr val="tx2"/>
                </a:solidFill>
              </a:rPr>
              <a:t>, que buscan </a:t>
            </a:r>
            <a:r>
              <a:rPr lang="es-ES" b="1" dirty="0">
                <a:solidFill>
                  <a:schemeClr val="tx2"/>
                </a:solidFill>
              </a:rPr>
              <a:t>expresar las emociones o impresiones del mundo para el autor</a:t>
            </a:r>
            <a:r>
              <a:rPr lang="es-ES" dirty="0">
                <a:solidFill>
                  <a:schemeClr val="tx2"/>
                </a:solidFill>
              </a:rPr>
              <a:t>, en donde es común el uso de la rima y otras herramientas del lenguaje.</a:t>
            </a:r>
          </a:p>
          <a:p>
            <a:pPr algn="just"/>
            <a:r>
              <a:rPr lang="es-ES" dirty="0">
                <a:solidFill>
                  <a:schemeClr val="tx2"/>
                </a:solidFill>
              </a:rPr>
              <a:t>Dentro de los poemas, podemos encontrar aquellos que son </a:t>
            </a:r>
            <a:r>
              <a:rPr lang="es-ES" b="1" dirty="0">
                <a:solidFill>
                  <a:schemeClr val="tx2"/>
                </a:solidFill>
              </a:rPr>
              <a:t>épicos, líricos; los hay en forma de odas, dramáticos, de amor, de amistad</a:t>
            </a:r>
            <a:r>
              <a:rPr lang="es-ES" dirty="0">
                <a:solidFill>
                  <a:schemeClr val="tx2"/>
                </a:solidFill>
              </a:rPr>
              <a:t>, etc. Son expresiones líricas, las cuales sujetan una narrativa muy bien estilizada, ya que eso mismo es parte de lo que se </a:t>
            </a:r>
            <a:r>
              <a:rPr lang="es-ES" b="1" dirty="0">
                <a:solidFill>
                  <a:schemeClr val="tx2"/>
                </a:solidFill>
              </a:rPr>
              <a:t>busca con la poesía, la belleza y su manifestación a través de la escritura</a:t>
            </a:r>
            <a:r>
              <a:rPr lang="es-ES" dirty="0">
                <a:solidFill>
                  <a:schemeClr val="tx2"/>
                </a:solidFill>
              </a:rPr>
              <a:t>. Es de esa manera, por la cual, </a:t>
            </a:r>
            <a:r>
              <a:rPr lang="es-ES" b="1" dirty="0">
                <a:solidFill>
                  <a:schemeClr val="tx2"/>
                </a:solidFill>
              </a:rPr>
              <a:t>los poemas son la fascinación de tantas personas en el mundo </a:t>
            </a:r>
            <a:r>
              <a:rPr lang="es-ES" dirty="0">
                <a:solidFill>
                  <a:schemeClr val="tx2"/>
                </a:solidFill>
              </a:rPr>
              <a:t>y, asimismo, los poetas, los escritores de los mismos, son tan adorados por todas partes.</a:t>
            </a:r>
          </a:p>
          <a:p>
            <a:pPr algn="just"/>
            <a:endParaRPr lang="es-E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1958865" y="188640"/>
            <a:ext cx="5976664" cy="792088"/>
          </a:xfrm>
          <a:prstGeom prst="roundRect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solidFill>
                  <a:schemeClr val="tx2"/>
                </a:solidFill>
              </a:rPr>
              <a:t>Estrofa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1951844" y="1412776"/>
            <a:ext cx="6220556" cy="4320480"/>
          </a:xfrm>
          <a:prstGeom prst="roundRect">
            <a:avLst/>
          </a:prstGeom>
          <a:solidFill>
            <a:srgbClr val="FF66FF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400" dirty="0">
                <a:solidFill>
                  <a:schemeClr val="tx2"/>
                </a:solidFill>
              </a:rPr>
              <a:t>La estrofa es el </a:t>
            </a:r>
            <a:r>
              <a:rPr lang="es-ES" sz="2400" b="1" dirty="0">
                <a:solidFill>
                  <a:schemeClr val="tx2"/>
                </a:solidFill>
              </a:rPr>
              <a:t>conjunto de versos </a:t>
            </a:r>
            <a:r>
              <a:rPr lang="es-ES" sz="2400" dirty="0">
                <a:solidFill>
                  <a:schemeClr val="tx2"/>
                </a:solidFill>
              </a:rPr>
              <a:t>cuya forma se repite a lo largo de un poema, con características iguales. </a:t>
            </a:r>
            <a:r>
              <a:rPr lang="es-ES" sz="2400" b="1" u="sng" dirty="0">
                <a:solidFill>
                  <a:schemeClr val="tx2"/>
                </a:solidFill>
              </a:rPr>
              <a:t>En la poesía moderna, las estrofas no tienen todas el mismo número de versos, ni la medida ni la rima</a:t>
            </a:r>
            <a:r>
              <a:rPr lang="es-ES" sz="2400" dirty="0">
                <a:solidFill>
                  <a:schemeClr val="tx2"/>
                </a:solidFill>
              </a:rPr>
              <a:t>. Se reconocen porque en la estructura del poema van separadas por un espacio</a:t>
            </a:r>
            <a:r>
              <a:rPr lang="es-ES" sz="24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915816" y="398943"/>
            <a:ext cx="5616624" cy="864096"/>
          </a:xfrm>
          <a:prstGeom prst="roundRect">
            <a:avLst/>
          </a:prstGeom>
          <a:solidFill>
            <a:srgbClr val="66FF33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b="1" dirty="0">
                <a:solidFill>
                  <a:schemeClr val="tx2"/>
                </a:solidFill>
              </a:rPr>
              <a:t>El verso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2627784" y="1794123"/>
            <a:ext cx="6192688" cy="4114775"/>
          </a:xfrm>
          <a:prstGeom prst="roundRect">
            <a:avLst/>
          </a:prstGeom>
          <a:solidFill>
            <a:srgbClr val="66FFFF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chemeClr val="tx2"/>
                </a:solidFill>
              </a:rPr>
              <a:t>El verso</a:t>
            </a:r>
            <a:r>
              <a:rPr lang="es-ES" b="1" u="sng" dirty="0">
                <a:solidFill>
                  <a:schemeClr val="tx2"/>
                </a:solidFill>
              </a:rPr>
              <a:t> es la menor división estructurada que encontramos en el poema.</a:t>
            </a:r>
            <a:r>
              <a:rPr lang="es-ES" dirty="0">
                <a:solidFill>
                  <a:schemeClr val="tx2"/>
                </a:solidFill>
              </a:rPr>
              <a:t> Sólo tiene razón de existir cuando se encuentra en función de otro u otros versos, formando parte primero de la estrofa o de la serie y luego del poema. El verso está constituido por oraciones o frases cortas, que se escriben una en cada línea.</a:t>
            </a:r>
          </a:p>
          <a:p>
            <a:pPr algn="just"/>
            <a:endParaRPr lang="es-ES" dirty="0">
              <a:solidFill>
                <a:schemeClr val="tx2"/>
              </a:solidFill>
            </a:endParaRPr>
          </a:p>
          <a:p>
            <a:pPr algn="just"/>
            <a:r>
              <a:rPr lang="es-ES" dirty="0">
                <a:solidFill>
                  <a:schemeClr val="tx2"/>
                </a:solidFill>
              </a:rPr>
              <a:t>Cuando </a:t>
            </a:r>
            <a:r>
              <a:rPr lang="es-ES" u="sng" dirty="0">
                <a:solidFill>
                  <a:schemeClr val="tx2"/>
                </a:solidFill>
              </a:rPr>
              <a:t>la </a:t>
            </a:r>
            <a:r>
              <a:rPr lang="es-ES" b="1" u="sng" dirty="0">
                <a:solidFill>
                  <a:schemeClr val="tx2"/>
                </a:solidFill>
              </a:rPr>
              <a:t>obra literaria está escrita en verso, la llamamos poema </a:t>
            </a:r>
            <a:r>
              <a:rPr lang="es-ES" u="sng" dirty="0">
                <a:solidFill>
                  <a:schemeClr val="tx2"/>
                </a:solidFill>
              </a:rPr>
              <a:t>. </a:t>
            </a:r>
            <a:r>
              <a:rPr lang="es-ES" dirty="0">
                <a:solidFill>
                  <a:schemeClr val="tx2"/>
                </a:solidFill>
              </a:rPr>
              <a:t>En cambio, </a:t>
            </a:r>
            <a:r>
              <a:rPr lang="es-ES" b="1" u="sng" dirty="0">
                <a:solidFill>
                  <a:schemeClr val="tx2"/>
                </a:solidFill>
              </a:rPr>
              <a:t>cuando está escrita en prosa, la llamamos prosa poética.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167923" y="188640"/>
            <a:ext cx="6451478" cy="792088"/>
          </a:xfrm>
          <a:prstGeom prst="roundRect">
            <a:avLst/>
          </a:prstGeom>
          <a:solidFill>
            <a:srgbClr val="FF7C8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b="1" dirty="0"/>
              <a:t>RIMAS</a:t>
            </a:r>
            <a:endParaRPr lang="es-ES" sz="48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1907704" y="1268760"/>
            <a:ext cx="6588732" cy="4968552"/>
          </a:xfrm>
          <a:prstGeom prst="roundRect">
            <a:avLst/>
          </a:prstGeom>
          <a:solidFill>
            <a:srgbClr val="FFCC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2"/>
                </a:solidFill>
              </a:rPr>
              <a:t>¿Qué es la rima?</a:t>
            </a:r>
          </a:p>
          <a:p>
            <a:r>
              <a:rPr lang="es-ES" dirty="0">
                <a:solidFill>
                  <a:schemeClr val="tx2"/>
                </a:solidFill>
              </a:rPr>
              <a:t>Rima es la igualdad o semejanza de sonidos finales de los versos entre sí. Existen dos tipos de rima:</a:t>
            </a:r>
          </a:p>
          <a:p>
            <a:pPr>
              <a:buFontTx/>
              <a:buChar char="-"/>
            </a:pPr>
            <a:r>
              <a:rPr lang="es-ES" b="1" dirty="0">
                <a:solidFill>
                  <a:schemeClr val="tx2"/>
                </a:solidFill>
              </a:rPr>
              <a:t>                    Rima consonante.  - Rima asonante.  </a:t>
            </a:r>
          </a:p>
          <a:p>
            <a:r>
              <a:rPr lang="es-ES" b="1" dirty="0">
                <a:solidFill>
                  <a:schemeClr val="tx2"/>
                </a:solidFill>
              </a:rPr>
              <a:t>Rima consonante</a:t>
            </a:r>
          </a:p>
          <a:p>
            <a:r>
              <a:rPr lang="es-ES" dirty="0">
                <a:solidFill>
                  <a:schemeClr val="tx2"/>
                </a:solidFill>
              </a:rPr>
              <a:t>La rima consonante es aquella que se establece entre los versos cuyos finales, a partir de la última vocal que se pronuncia con acento, son iguales, incluyendo vocales y consonantes.</a:t>
            </a:r>
          </a:p>
          <a:p>
            <a:r>
              <a:rPr lang="es-ES" b="1" dirty="0">
                <a:solidFill>
                  <a:schemeClr val="tx2"/>
                </a:solidFill>
              </a:rPr>
              <a:t>Ejemplo:   Luna</a:t>
            </a:r>
          </a:p>
          <a:p>
            <a:r>
              <a:rPr lang="es-ES" b="1" dirty="0">
                <a:solidFill>
                  <a:schemeClr val="tx2"/>
                </a:solidFill>
              </a:rPr>
              <a:t>                 Cuna</a:t>
            </a:r>
          </a:p>
          <a:p>
            <a:r>
              <a:rPr lang="es-ES" b="1" dirty="0">
                <a:solidFill>
                  <a:schemeClr val="tx2"/>
                </a:solidFill>
              </a:rPr>
              <a:t>Rima asonante</a:t>
            </a:r>
          </a:p>
          <a:p>
            <a:r>
              <a:rPr lang="es-ES" dirty="0">
                <a:solidFill>
                  <a:schemeClr val="tx2"/>
                </a:solidFill>
              </a:rPr>
              <a:t>La rima asonante es aquella que se establece solo en las vocales de los versos a partir de la última vocal acentuada.</a:t>
            </a:r>
          </a:p>
          <a:p>
            <a:r>
              <a:rPr lang="es-ES" b="1" dirty="0">
                <a:solidFill>
                  <a:schemeClr val="tx2"/>
                </a:solidFill>
              </a:rPr>
              <a:t>Ejemplo: Sombrero</a:t>
            </a:r>
          </a:p>
          <a:p>
            <a:r>
              <a:rPr lang="es-ES" b="1" dirty="0">
                <a:solidFill>
                  <a:schemeClr val="tx2"/>
                </a:solidFill>
              </a:rPr>
              <a:t>                Viento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483768" y="437501"/>
            <a:ext cx="6120680" cy="792088"/>
          </a:xfrm>
          <a:prstGeom prst="roundRect">
            <a:avLst/>
          </a:prstGeom>
          <a:solidFill>
            <a:srgbClr val="FFFF9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>
                <a:solidFill>
                  <a:schemeClr val="tx2"/>
                </a:solidFill>
              </a:rPr>
              <a:t>Figuras Literarias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1763688" y="1628800"/>
            <a:ext cx="6840760" cy="4176464"/>
          </a:xfrm>
          <a:prstGeom prst="roundRect">
            <a:avLst/>
          </a:prstGeom>
          <a:solidFill>
            <a:srgbClr val="00FF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2"/>
                </a:solidFill>
              </a:rPr>
              <a:t>1. Metáfora</a:t>
            </a:r>
          </a:p>
          <a:p>
            <a:r>
              <a:rPr lang="es-ES" b="1" dirty="0">
                <a:solidFill>
                  <a:schemeClr val="tx2"/>
                </a:solidFill>
              </a:rPr>
              <a:t>La </a:t>
            </a:r>
            <a:r>
              <a:rPr lang="es-ES" b="1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metáfora</a:t>
            </a:r>
            <a:r>
              <a:rPr lang="es-ES" b="1" dirty="0">
                <a:solidFill>
                  <a:schemeClr val="tx2"/>
                </a:solidFill>
              </a:rPr>
              <a:t> es la relación sutil de </a:t>
            </a:r>
            <a:r>
              <a:rPr lang="es-ES" b="1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analogía</a:t>
            </a:r>
            <a:r>
              <a:rPr lang="es-ES" b="1" dirty="0">
                <a:solidFill>
                  <a:schemeClr val="tx2"/>
                </a:solidFill>
              </a:rPr>
              <a:t> o semejanza que se establece entre dos ideas o imágenes.</a:t>
            </a:r>
          </a:p>
          <a:p>
            <a:r>
              <a:rPr lang="es-ES" b="1" dirty="0">
                <a:solidFill>
                  <a:schemeClr val="tx2"/>
                </a:solidFill>
              </a:rPr>
              <a:t>Ejemplos: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2"/>
                </a:solidFill>
              </a:rPr>
              <a:t>“Tus ojos son verde selva”. Para indicar que el color de los ojos se asemejan al color de la selva.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2"/>
                </a:solidFill>
              </a:rPr>
              <a:t>“Era su cabellera obscura/ hecha de noche y de dolor”, en el poema “Canción de otoño y primavera”, de Rubén Darío. Se relaciona el color del cabello con la oscuridad de la noche.</a:t>
            </a:r>
          </a:p>
        </p:txBody>
      </p:sp>
    </p:spTree>
    <p:extLst>
      <p:ext uri="{BB962C8B-B14F-4D97-AF65-F5344CB8AC3E}">
        <p14:creationId xmlns:p14="http://schemas.microsoft.com/office/powerpoint/2010/main" val="254875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D483BA1F-61E4-40AE-8C81-20EE22B42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00A5F555-E871-4C79-9E06-6221C7D1BA77}"/>
              </a:ext>
            </a:extLst>
          </p:cNvPr>
          <p:cNvSpPr/>
          <p:nvPr/>
        </p:nvSpPr>
        <p:spPr>
          <a:xfrm>
            <a:off x="1403648" y="980728"/>
            <a:ext cx="7283152" cy="4896544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>
                <a:solidFill>
                  <a:schemeClr val="tx2"/>
                </a:solidFill>
              </a:rPr>
              <a:t>Símil o comparación </a:t>
            </a:r>
          </a:p>
          <a:p>
            <a:endParaRPr lang="es-ES" sz="2400" b="1" dirty="0">
              <a:solidFill>
                <a:schemeClr val="tx2"/>
              </a:solidFill>
            </a:endParaRPr>
          </a:p>
          <a:p>
            <a:r>
              <a:rPr lang="es-ES" sz="2400" dirty="0">
                <a:solidFill>
                  <a:schemeClr val="tx2"/>
                </a:solidFill>
              </a:rPr>
              <a:t>El </a:t>
            </a:r>
            <a:r>
              <a:rPr lang="es-ES" sz="2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símil</a:t>
            </a:r>
            <a:r>
              <a:rPr lang="es-ES" sz="2400" dirty="0">
                <a:solidFill>
                  <a:schemeClr val="tx2"/>
                </a:solidFill>
              </a:rPr>
              <a:t> o </a:t>
            </a:r>
            <a:r>
              <a:rPr lang="es-ES" sz="2400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comparación</a:t>
            </a:r>
            <a:r>
              <a:rPr lang="es-ES" sz="2400" dirty="0">
                <a:solidFill>
                  <a:schemeClr val="tx2"/>
                </a:solidFill>
              </a:rPr>
              <a:t> consiste en establecer una relación de semejanza entre dos elementos que viene introducida por un elemento relacional explícito.</a:t>
            </a:r>
          </a:p>
          <a:p>
            <a:r>
              <a:rPr lang="es-ES" sz="2400" b="1" dirty="0">
                <a:solidFill>
                  <a:schemeClr val="tx2"/>
                </a:solidFill>
              </a:rPr>
              <a:t>Ejemplos:</a:t>
            </a:r>
            <a:endParaRPr lang="es-ES" sz="24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“Eres fría </a:t>
            </a:r>
            <a:r>
              <a:rPr lang="es-ES" sz="2400" b="1" dirty="0">
                <a:solidFill>
                  <a:schemeClr val="tx2"/>
                </a:solidFill>
              </a:rPr>
              <a:t>como</a:t>
            </a:r>
            <a:r>
              <a:rPr lang="es-ES" sz="2400" dirty="0">
                <a:solidFill>
                  <a:schemeClr val="tx2"/>
                </a:solidFill>
              </a:rPr>
              <a:t> el hielo”.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</a:t>
            </a:r>
            <a:r>
              <a:rPr lang="es-ES" sz="2400" b="1" dirty="0">
                <a:solidFill>
                  <a:schemeClr val="tx2"/>
                </a:solidFill>
              </a:rPr>
              <a:t>Se arrojó</a:t>
            </a:r>
            <a:r>
              <a:rPr lang="es-ES" sz="2400" dirty="0">
                <a:solidFill>
                  <a:schemeClr val="tx2"/>
                </a:solidFill>
              </a:rPr>
              <a:t> sobre ella </a:t>
            </a:r>
            <a:r>
              <a:rPr lang="es-ES" sz="2400" b="1" dirty="0">
                <a:solidFill>
                  <a:schemeClr val="tx2"/>
                </a:solidFill>
              </a:rPr>
              <a:t>cual águila</a:t>
            </a:r>
            <a:r>
              <a:rPr lang="es-ES" sz="2400" dirty="0">
                <a:solidFill>
                  <a:schemeClr val="tx2"/>
                </a:solidFill>
              </a:rPr>
              <a:t> sobre su presa”.</a:t>
            </a:r>
          </a:p>
        </p:txBody>
      </p:sp>
    </p:spTree>
    <p:extLst>
      <p:ext uri="{BB962C8B-B14F-4D97-AF65-F5344CB8AC3E}">
        <p14:creationId xmlns:p14="http://schemas.microsoft.com/office/powerpoint/2010/main" val="4191155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88D592F3-F5CA-4F24-A85E-B0901C8E3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720" y="2492896"/>
            <a:ext cx="5400600" cy="3168352"/>
          </a:xfrm>
        </p:spPr>
        <p:txBody>
          <a:bodyPr/>
          <a:lstStyle/>
          <a:p>
            <a:pPr marL="0" indent="0">
              <a:buNone/>
            </a:pPr>
            <a:endParaRPr lang="es-CL" dirty="0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172571F5-8ADF-493A-BE39-5A9F5AEFA37C}"/>
              </a:ext>
            </a:extLst>
          </p:cNvPr>
          <p:cNvSpPr/>
          <p:nvPr/>
        </p:nvSpPr>
        <p:spPr>
          <a:xfrm>
            <a:off x="755576" y="1196752"/>
            <a:ext cx="7704856" cy="5256584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>
                <a:solidFill>
                  <a:schemeClr val="tx2"/>
                </a:solidFill>
              </a:rPr>
              <a:t>Hipérbole</a:t>
            </a:r>
          </a:p>
          <a:p>
            <a:r>
              <a:rPr lang="es-ES" sz="2400" dirty="0">
                <a:solidFill>
                  <a:schemeClr val="tx2"/>
                </a:solidFill>
              </a:rPr>
              <a:t>La </a:t>
            </a:r>
            <a:r>
              <a:rPr lang="es-ES" sz="2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hipérbole</a:t>
            </a:r>
            <a:r>
              <a:rPr lang="es-ES" sz="2400" dirty="0">
                <a:solidFill>
                  <a:schemeClr val="tx2"/>
                </a:solidFill>
              </a:rPr>
              <a:t> tiene lugar cuando se aumenta o disminuye de manera exagerada un aspecto o característica de una cosa.</a:t>
            </a:r>
          </a:p>
          <a:p>
            <a:r>
              <a:rPr lang="es-ES" sz="2400" b="1" dirty="0">
                <a:solidFill>
                  <a:schemeClr val="tx2"/>
                </a:solidFill>
              </a:rPr>
              <a:t>Ejemplos:</a:t>
            </a:r>
            <a:endParaRPr lang="es-ES" sz="24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“Le pedí disculpas </a:t>
            </a:r>
            <a:r>
              <a:rPr lang="es-ES" sz="2400" b="1" dirty="0">
                <a:solidFill>
                  <a:schemeClr val="tx2"/>
                </a:solidFill>
              </a:rPr>
              <a:t>mil veces</a:t>
            </a:r>
            <a:r>
              <a:rPr lang="es-ES" sz="2400" dirty="0">
                <a:solidFill>
                  <a:schemeClr val="tx2"/>
                </a:solidFill>
              </a:rPr>
              <a:t>”. Es una manera de explicar que se pidió disculpa de manera reiterada.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“Te amo hasta el </a:t>
            </a:r>
            <a:r>
              <a:rPr lang="es-ES" sz="2400" b="1" dirty="0">
                <a:solidFill>
                  <a:schemeClr val="tx2"/>
                </a:solidFill>
              </a:rPr>
              <a:t>infinito y más allá</a:t>
            </a:r>
            <a:r>
              <a:rPr lang="es-ES" sz="2400" dirty="0">
                <a:solidFill>
                  <a:schemeClr val="tx2"/>
                </a:solidFill>
              </a:rPr>
              <a:t>”. Expresa un amor si fin.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“Lloró </a:t>
            </a:r>
            <a:r>
              <a:rPr lang="es-ES" sz="2400" b="1" dirty="0">
                <a:solidFill>
                  <a:schemeClr val="tx2"/>
                </a:solidFill>
              </a:rPr>
              <a:t>ríos de lágrimas</a:t>
            </a:r>
            <a:r>
              <a:rPr lang="es-ES" sz="2400" dirty="0">
                <a:solidFill>
                  <a:schemeClr val="tx2"/>
                </a:solidFill>
              </a:rPr>
              <a:t> al partir”. Se refiere a que la persona lloró mucho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7516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9CE8F-6424-4804-96C1-8893A5F04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58AEE349-E6BA-467B-8033-C86592DE5793}"/>
              </a:ext>
            </a:extLst>
          </p:cNvPr>
          <p:cNvSpPr/>
          <p:nvPr/>
        </p:nvSpPr>
        <p:spPr>
          <a:xfrm>
            <a:off x="1763688" y="1628800"/>
            <a:ext cx="6694512" cy="4320480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400" b="1" dirty="0">
                <a:solidFill>
                  <a:schemeClr val="tx2"/>
                </a:solidFill>
              </a:rPr>
              <a:t>Anáfora</a:t>
            </a:r>
          </a:p>
          <a:p>
            <a:r>
              <a:rPr lang="es-ES" sz="2400" dirty="0">
                <a:solidFill>
                  <a:schemeClr val="tx2"/>
                </a:solidFill>
              </a:rPr>
              <a:t>La </a:t>
            </a:r>
            <a:r>
              <a:rPr lang="es-ES" sz="2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anáfora</a:t>
            </a:r>
            <a:r>
              <a:rPr lang="es-ES" sz="2400" dirty="0">
                <a:solidFill>
                  <a:schemeClr val="tx2"/>
                </a:solidFill>
              </a:rPr>
              <a:t> consiste en la repetición rítmica de determinados sonidos o palabras al principio de un verso o de una frase.</a:t>
            </a:r>
          </a:p>
          <a:p>
            <a:r>
              <a:rPr lang="es-ES" sz="2400" b="1" dirty="0">
                <a:solidFill>
                  <a:schemeClr val="tx2"/>
                </a:solidFill>
              </a:rPr>
              <a:t>Ejemplos:</a:t>
            </a:r>
            <a:endParaRPr lang="es-ES" sz="2400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</a:t>
            </a:r>
            <a:r>
              <a:rPr lang="es-ES" sz="2400" b="1" dirty="0">
                <a:solidFill>
                  <a:schemeClr val="tx2"/>
                </a:solidFill>
              </a:rPr>
              <a:t>Aquí</a:t>
            </a:r>
            <a:r>
              <a:rPr lang="es-ES" sz="2400" dirty="0">
                <a:solidFill>
                  <a:schemeClr val="tx2"/>
                </a:solidFill>
              </a:rPr>
              <a:t> todo se sabe, </a:t>
            </a:r>
            <a:r>
              <a:rPr lang="es-ES" sz="2400" b="1" dirty="0">
                <a:solidFill>
                  <a:schemeClr val="tx2"/>
                </a:solidFill>
              </a:rPr>
              <a:t>aquí</a:t>
            </a:r>
            <a:r>
              <a:rPr lang="es-ES" sz="2400" dirty="0">
                <a:solidFill>
                  <a:schemeClr val="tx2"/>
                </a:solidFill>
              </a:rPr>
              <a:t> no hay secretos”.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2"/>
                </a:solidFill>
              </a:rPr>
              <a:t>“</a:t>
            </a:r>
            <a:r>
              <a:rPr lang="es-ES" sz="2400" b="1" dirty="0">
                <a:solidFill>
                  <a:schemeClr val="tx2"/>
                </a:solidFill>
              </a:rPr>
              <a:t>Ni</a:t>
            </a:r>
            <a:r>
              <a:rPr lang="es-ES" sz="2400" dirty="0">
                <a:solidFill>
                  <a:schemeClr val="tx2"/>
                </a:solidFill>
              </a:rPr>
              <a:t> esperanza fallida, </a:t>
            </a:r>
            <a:r>
              <a:rPr lang="es-ES" sz="2400" b="1" dirty="0">
                <a:solidFill>
                  <a:schemeClr val="tx2"/>
                </a:solidFill>
              </a:rPr>
              <a:t>ni</a:t>
            </a:r>
            <a:r>
              <a:rPr lang="es-ES" sz="2400" dirty="0">
                <a:solidFill>
                  <a:schemeClr val="tx2"/>
                </a:solidFill>
              </a:rPr>
              <a:t> trabajos injustos, </a:t>
            </a:r>
            <a:r>
              <a:rPr lang="es-ES" sz="2400" b="1" dirty="0">
                <a:solidFill>
                  <a:schemeClr val="tx2"/>
                </a:solidFill>
              </a:rPr>
              <a:t>ni</a:t>
            </a:r>
            <a:r>
              <a:rPr lang="es-ES" sz="2400" dirty="0">
                <a:solidFill>
                  <a:schemeClr val="tx2"/>
                </a:solidFill>
              </a:rPr>
              <a:t> pena inmerecida”, del poema “En paz”, de Amado Nervo.</a:t>
            </a:r>
          </a:p>
        </p:txBody>
      </p:sp>
    </p:spTree>
    <p:extLst>
      <p:ext uri="{BB962C8B-B14F-4D97-AF65-F5344CB8AC3E}">
        <p14:creationId xmlns:p14="http://schemas.microsoft.com/office/powerpoint/2010/main" val="1682157673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a" id="{AB943667-5465-4F16-B33D-55BDC86C3773}" vid="{5B8D748E-021B-4F1D-AAFF-F9092E25EEE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lectura</Template>
  <TotalTime>3305</TotalTime>
  <Words>893</Words>
  <Application>Microsoft Office PowerPoint</Application>
  <PresentationFormat>Presentación en pantalla (4:3)</PresentationFormat>
  <Paragraphs>65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lectura</vt:lpstr>
      <vt:lpstr>Clase 1 «EL POEMA » LENGUA Y LITERATURA 8° BÁSICO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César Martínez</dc:creator>
  <cp:lastModifiedBy>JENNIFFER 2020</cp:lastModifiedBy>
  <cp:revision>49</cp:revision>
  <dcterms:created xsi:type="dcterms:W3CDTF">2014-06-13T04:16:24Z</dcterms:created>
  <dcterms:modified xsi:type="dcterms:W3CDTF">2020-07-05T23:42:34Z</dcterms:modified>
</cp:coreProperties>
</file>