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8" r:id="rId1"/>
  </p:sldMasterIdLst>
  <p:sldIdLst>
    <p:sldId id="261" r:id="rId2"/>
    <p:sldId id="263" r:id="rId3"/>
    <p:sldId id="264" r:id="rId4"/>
    <p:sldId id="265" r:id="rId5"/>
    <p:sldId id="266" r:id="rId6"/>
    <p:sldId id="267" r:id="rId7"/>
    <p:sldId id="269" r:id="rId8"/>
    <p:sldId id="270" r:id="rId9"/>
    <p:sldId id="271" r:id="rId10"/>
    <p:sldId id="272" r:id="rId11"/>
    <p:sldId id="27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8" d="100"/>
          <a:sy n="78" d="100"/>
        </p:scale>
        <p:origin x="2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394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193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8431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952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3681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888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912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420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751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674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37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843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85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501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70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97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68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q-pyLOCe4so?si=BaJYGEcFUbBnkm6_" TargetMode="External"/><Relationship Id="rId2" Type="http://schemas.openxmlformats.org/officeDocument/2006/relationships/hyperlink" Target="https://youtu.be/gQiamf51FR8?si=0vPb_Hsnskmt6fL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CA57C-54AE-4696-88F6-A9704FF39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809928" cy="1646302"/>
          </a:xfrm>
        </p:spPr>
        <p:txBody>
          <a:bodyPr>
            <a:normAutofit/>
          </a:bodyPr>
          <a:lstStyle/>
          <a:p>
            <a:r>
              <a:rPr lang="es-CL" sz="3600" dirty="0"/>
              <a:t>“Recursos naturales de Chile”</a:t>
            </a:r>
            <a:r>
              <a:rPr lang="es-CL" dirty="0"/>
              <a:t>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32660A6-8522-4291-9952-7D9B0C7D7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4145690"/>
            <a:ext cx="8534400" cy="2104697"/>
          </a:xfrm>
        </p:spPr>
        <p:txBody>
          <a:bodyPr>
            <a:normAutofit/>
          </a:bodyPr>
          <a:lstStyle/>
          <a:p>
            <a:r>
              <a:rPr lang="es-CL" sz="2400" dirty="0">
                <a:solidFill>
                  <a:srgbClr val="92D050"/>
                </a:solidFill>
              </a:rPr>
              <a:t>Curso</a:t>
            </a:r>
            <a:r>
              <a:rPr lang="es-CL" sz="2400" dirty="0">
                <a:solidFill>
                  <a:schemeClr val="tx1"/>
                </a:solidFill>
              </a:rPr>
              <a:t>: 5to Básico.</a:t>
            </a:r>
          </a:p>
          <a:p>
            <a:r>
              <a:rPr lang="es-CL" sz="2400" dirty="0">
                <a:solidFill>
                  <a:srgbClr val="92D050"/>
                </a:solidFill>
              </a:rPr>
              <a:t>Asignatura: </a:t>
            </a:r>
            <a:r>
              <a:rPr lang="es-CL" sz="2400" dirty="0">
                <a:solidFill>
                  <a:schemeClr val="tx1"/>
                </a:solidFill>
              </a:rPr>
              <a:t>Historia, Geografía y Ciencias Sociales.</a:t>
            </a:r>
          </a:p>
          <a:p>
            <a:endParaRPr lang="es-CL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374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457201"/>
            <a:ext cx="10972800" cy="1143000"/>
          </a:xfrm>
        </p:spPr>
        <p:txBody>
          <a:bodyPr/>
          <a:lstStyle/>
          <a:p>
            <a:r>
              <a:rPr lang="es-CL" dirty="0"/>
              <a:t>La actividad minera se clasifica en: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410F43D-FCFC-1E1C-1AAA-5109976DE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solidFill>
                  <a:schemeClr val="accent1"/>
                </a:solidFill>
              </a:rPr>
              <a:t>Gran Minería</a:t>
            </a:r>
            <a:r>
              <a:rPr lang="es-ES" dirty="0"/>
              <a:t>: utiliza avanzada tecnología con grandes camiones y grúas manejados por computadoras.</a:t>
            </a:r>
          </a:p>
          <a:p>
            <a:r>
              <a:rPr lang="es-ES" dirty="0">
                <a:solidFill>
                  <a:schemeClr val="accent1"/>
                </a:solidFill>
              </a:rPr>
              <a:t>Mediana Minería: </a:t>
            </a:r>
            <a:r>
              <a:rPr lang="es-ES" dirty="0"/>
              <a:t>es aquella donde los niveles de tecnología son menores, al igual que la cantidad de trabajadores.</a:t>
            </a:r>
          </a:p>
          <a:p>
            <a:r>
              <a:rPr lang="es-ES" dirty="0">
                <a:solidFill>
                  <a:schemeClr val="accent1"/>
                </a:solidFill>
              </a:rPr>
              <a:t>Pequeña Minería: </a:t>
            </a:r>
            <a:r>
              <a:rPr lang="es-ES" dirty="0"/>
              <a:t>es aquella realizada por unos pocos hombres, quienes con escasas herramientas trabajan un pequeño yacimiento generalmente de cobre o plata para sobrevivir en duras condiciones de pobreza.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87612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D958DE-0F01-C38B-C616-117A397FA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85568"/>
          </a:xfrm>
        </p:spPr>
        <p:txBody>
          <a:bodyPr/>
          <a:lstStyle/>
          <a:p>
            <a:r>
              <a:rPr lang="es-ES" dirty="0"/>
              <a:t>Recursos </a:t>
            </a:r>
            <a:r>
              <a:rPr lang="es-ES"/>
              <a:t>obtenidos del suelo</a:t>
            </a:r>
            <a:r>
              <a:rPr lang="es-ES" dirty="0"/>
              <a:t>.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951F36-001A-F096-C00B-653775535A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828800"/>
            <a:ext cx="4184035" cy="4212561"/>
          </a:xfrm>
        </p:spPr>
        <p:txBody>
          <a:bodyPr>
            <a:normAutofit fontScale="92500" lnSpcReduction="20000"/>
          </a:bodyPr>
          <a:lstStyle/>
          <a:p>
            <a:r>
              <a:rPr lang="es-ES" dirty="0">
                <a:solidFill>
                  <a:schemeClr val="accent1"/>
                </a:solidFill>
              </a:rPr>
              <a:t>La Agricultura</a:t>
            </a:r>
            <a:r>
              <a:rPr lang="es-ES" dirty="0"/>
              <a:t>: Agricultura Familiar Campesina: Practicada por pequeños agricultores que cultivan para el autoconsumo y la venta local, utilizando métodos tradicionales y mano de obra familiar.</a:t>
            </a:r>
          </a:p>
          <a:p>
            <a:r>
              <a:rPr lang="es-ES" dirty="0">
                <a:solidFill>
                  <a:schemeClr val="accent1"/>
                </a:solidFill>
              </a:rPr>
              <a:t>Agricultura Industrial y Comercial</a:t>
            </a:r>
            <a:r>
              <a:rPr lang="es-ES" dirty="0"/>
              <a:t>: Operada a gran escala con maquinaria moderna, tecnología avanzada y técnicas especializadas para la producción comercial a nivel nacional o internacional.</a:t>
            </a:r>
            <a:endParaRPr lang="es-CL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4D3567F-3237-43DD-29F6-CA2ABFA57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1828801"/>
            <a:ext cx="4184034" cy="4212562"/>
          </a:xfrm>
        </p:spPr>
        <p:txBody>
          <a:bodyPr>
            <a:normAutofit fontScale="92500" lnSpcReduction="20000"/>
          </a:bodyPr>
          <a:lstStyle/>
          <a:p>
            <a:r>
              <a:rPr lang="es-ES" dirty="0">
                <a:solidFill>
                  <a:schemeClr val="accent1"/>
                </a:solidFill>
              </a:rPr>
              <a:t>La Ganadería</a:t>
            </a:r>
            <a:r>
              <a:rPr lang="es-ES" dirty="0"/>
              <a:t>: Crianza y cuidado de animales domésticos: Actividad centrada en la cría y cuidado de ganado (vacuno, ovino, porcino, etc.) para la obtención de carne, leche, cuero, entre otros productos.</a:t>
            </a:r>
          </a:p>
          <a:p>
            <a:r>
              <a:rPr lang="es-ES" dirty="0">
                <a:solidFill>
                  <a:schemeClr val="accent1"/>
                </a:solidFill>
              </a:rPr>
              <a:t>La Actividad Forestal</a:t>
            </a:r>
            <a:r>
              <a:rPr lang="es-ES" dirty="0"/>
              <a:t>: Bosques Nativos: Donde se obtienen productos forestales de manera sostenible, respetando la biodiversidad y el ciclo natural de los ecosistemas.</a:t>
            </a:r>
          </a:p>
          <a:p>
            <a:r>
              <a:rPr lang="es-ES" dirty="0">
                <a:solidFill>
                  <a:schemeClr val="accent1"/>
                </a:solidFill>
              </a:rPr>
              <a:t>Plantación Forestal</a:t>
            </a:r>
            <a:r>
              <a:rPr lang="es-ES" dirty="0"/>
              <a:t>: Cultivo intensivo de árboles en áreas específicas con fines comerciales, como la producción de madera, papel y otros productos derivados.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07493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81200" y="858437"/>
            <a:ext cx="8229600" cy="2808312"/>
          </a:xfrm>
        </p:spPr>
        <p:txBody>
          <a:bodyPr/>
          <a:lstStyle/>
          <a:p>
            <a:pPr algn="ctr">
              <a:buNone/>
            </a:pPr>
            <a:r>
              <a:rPr lang="es-CL" dirty="0"/>
              <a:t> </a:t>
            </a:r>
            <a:r>
              <a:rPr lang="es-CL" sz="6600" dirty="0"/>
              <a:t>¿Qué son los recursos naturales?</a:t>
            </a:r>
          </a:p>
        </p:txBody>
      </p:sp>
    </p:spTree>
    <p:extLst>
      <p:ext uri="{BB962C8B-B14F-4D97-AF65-F5344CB8AC3E}">
        <p14:creationId xmlns:p14="http://schemas.microsoft.com/office/powerpoint/2010/main" val="2706062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884474"/>
            <a:ext cx="10972800" cy="1143000"/>
          </a:xfrm>
        </p:spPr>
        <p:txBody>
          <a:bodyPr/>
          <a:lstStyle/>
          <a:p>
            <a:r>
              <a:rPr lang="es-CL" dirty="0"/>
              <a:t>LOS RECURSOS NATURALES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775B68-1795-F62D-9974-DA84D2614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Los seres humanos no podríamos vivir sin naturaleza.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La naturaleza es nuestra fuente de recursos.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 través de la actividad agrícola, ganadera, pesquera, forestal o minería.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 medida que la sociedad se transforma y se produce la ciudad las actividades como la siembra, la pesca, el corte de árboles ya no se realiza de forma directa.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59042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69267"/>
            <a:ext cx="10972800" cy="1143000"/>
          </a:xfrm>
        </p:spPr>
        <p:txBody>
          <a:bodyPr/>
          <a:lstStyle/>
          <a:p>
            <a:r>
              <a:rPr lang="es-CL" dirty="0"/>
              <a:t>LOS RECURSOS NATURALES Y SOBREEXPLOTACIÓN.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887CC313-9FD5-2A43-BD3B-23281F1F5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La obtención de recursos naturales se realiza a través de actividades, cada una de las cuales requiere de hombres y mujeres que se especializan en sus tareas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  <a:hlinkClick r:id="rId2"/>
              </a:rPr>
              <a:t> https://youtu.be/gQiamf51FR8?si=0vPb_Hsnskmt6fLS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r>
              <a:rPr lang="es-CL" dirty="0">
                <a:hlinkClick r:id="rId3"/>
              </a:rPr>
              <a:t>https://youtu.be/q-pyLOCe4so?si=BaJYGEcFUbBnkm6_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75089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cursos Naturales.www.themegallery.com     Renovables.                       No                        Inagotables.     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48890" y="846139"/>
            <a:ext cx="7094220" cy="53206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82759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2365" y="874642"/>
            <a:ext cx="10760765" cy="542995"/>
          </a:xfrm>
        </p:spPr>
        <p:txBody>
          <a:bodyPr>
            <a:normAutofit fontScale="90000"/>
          </a:bodyPr>
          <a:lstStyle/>
          <a:p>
            <a:r>
              <a:rPr lang="es-CL" dirty="0"/>
              <a:t>El buen uso de los Recursos Naturales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5521" y="1509186"/>
            <a:ext cx="8070844" cy="4707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11732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624854"/>
            <a:ext cx="10972800" cy="1143000"/>
          </a:xfrm>
        </p:spPr>
        <p:txBody>
          <a:bodyPr>
            <a:normAutofit/>
          </a:bodyPr>
          <a:lstStyle/>
          <a:p>
            <a:r>
              <a:rPr lang="es-CL" dirty="0"/>
              <a:t>Los recursos que nos entrega el mar.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5F210D-A4A1-47BC-9747-C423B1CBD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886796" cy="4273507"/>
          </a:xfrm>
        </p:spPr>
        <p:txBody>
          <a:bodyPr/>
          <a:lstStyle/>
          <a:p>
            <a:pPr algn="just"/>
            <a:r>
              <a:rPr lang="es-CL" dirty="0">
                <a:latin typeface="Comic Sans MS" pitchFamily="66" charset="0"/>
              </a:rPr>
              <a:t>La corriente de Humboldt, con sus aguas frías y cargadas de plancton, favorece la existencia de un ecosistema marino y diverso y abundante que nos prodiga muchos recursos.</a:t>
            </a:r>
          </a:p>
          <a:p>
            <a:pPr algn="just"/>
            <a:r>
              <a:rPr lang="es-CL" dirty="0">
                <a:latin typeface="Comic Sans MS" pitchFamily="66" charset="0"/>
              </a:rPr>
              <a:t>En forma artesanal o industrial, a lo largo de nuestras costas se observan actividades pesqueras, de recolección o de cultivos marinos.</a:t>
            </a:r>
          </a:p>
          <a:p>
            <a:endParaRPr lang="es-CL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629858F-60F6-7252-E51E-7ADF8B2AB2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449" y="3818237"/>
            <a:ext cx="6104237" cy="261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737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37184" y="845840"/>
            <a:ext cx="8363272" cy="1143000"/>
          </a:xfrm>
        </p:spPr>
        <p:txBody>
          <a:bodyPr>
            <a:normAutofit/>
          </a:bodyPr>
          <a:lstStyle/>
          <a:p>
            <a:r>
              <a:rPr lang="es-CL" dirty="0"/>
              <a:t>Las rocas que nos proveen de minerales 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CBDF63F-913C-381B-FA69-A8996B4D2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Las rocas nos proveen de minerales metálicos como el oro, la plata, el cobre y el hierro.</a:t>
            </a:r>
          </a:p>
          <a:p>
            <a:r>
              <a:rPr lang="es-ES" dirty="0"/>
              <a:t>Los principales minerales no metales del país son sal, cal, azufre, arcilla y salitre.</a:t>
            </a:r>
          </a:p>
          <a:p>
            <a:r>
              <a:rPr lang="es-ES" dirty="0"/>
              <a:t>La minería consiste en extraer los minerales contenidos en las rocas del subsuelo o en las laderas de las montañas. También se pueden extraer rocas con minerales desde los fondos oceánicos.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10856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981200" y="990256"/>
            <a:ext cx="8363272" cy="1143000"/>
          </a:xfrm>
        </p:spPr>
        <p:txBody>
          <a:bodyPr>
            <a:normAutofit/>
          </a:bodyPr>
          <a:lstStyle/>
          <a:p>
            <a:r>
              <a:rPr lang="es-CL" dirty="0"/>
              <a:t>Las rocas que nos proveen de minerales 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B295435-586B-9EC2-57F3-A01C06F3F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Chile desde el punto de vista económico ha sido un país minero. Oro extraían los españoles en las cercanías de Villarrica.</a:t>
            </a:r>
          </a:p>
          <a:p>
            <a:r>
              <a:rPr lang="es-ES" dirty="0"/>
              <a:t>Las regiones nortinas son, por excelencia de vocación minera.</a:t>
            </a:r>
          </a:p>
          <a:p>
            <a:r>
              <a:rPr lang="es-ES" dirty="0"/>
              <a:t>La actividad minera se asocia a otras actividades económicas como la industria, refinación de minerales y los puertos para la  exportación del mineral ya refinado o en bruto.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2406147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</TotalTime>
  <Words>609</Words>
  <Application>Microsoft Office PowerPoint</Application>
  <PresentationFormat>Panorámica</PresentationFormat>
  <Paragraphs>36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Comic Sans MS</vt:lpstr>
      <vt:lpstr>Trebuchet MS</vt:lpstr>
      <vt:lpstr>Wingdings 3</vt:lpstr>
      <vt:lpstr>Faceta</vt:lpstr>
      <vt:lpstr>“Recursos naturales de Chile”. </vt:lpstr>
      <vt:lpstr>Presentación de PowerPoint</vt:lpstr>
      <vt:lpstr>LOS RECURSOS NATURALES</vt:lpstr>
      <vt:lpstr>LOS RECURSOS NATURALES Y SOBREEXPLOTACIÓN.</vt:lpstr>
      <vt:lpstr>Presentación de PowerPoint</vt:lpstr>
      <vt:lpstr>El buen uso de los Recursos Naturales</vt:lpstr>
      <vt:lpstr>Los recursos que nos entrega el mar.</vt:lpstr>
      <vt:lpstr>Las rocas que nos proveen de minerales </vt:lpstr>
      <vt:lpstr>Las rocas que nos proveen de minerales </vt:lpstr>
      <vt:lpstr>La actividad minera se clasifica en:</vt:lpstr>
      <vt:lpstr>Recursos obtenidos del suelo.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¡CONOZCAMOS LAS FIGURAS GEOMÉTRICAS!</dc:title>
  <dc:creator>jaqueline fierro</dc:creator>
  <cp:lastModifiedBy>Jennifer Rodriguez Inostroza</cp:lastModifiedBy>
  <cp:revision>12</cp:revision>
  <dcterms:created xsi:type="dcterms:W3CDTF">2017-06-30T02:22:25Z</dcterms:created>
  <dcterms:modified xsi:type="dcterms:W3CDTF">2024-07-02T19:55:43Z</dcterms:modified>
</cp:coreProperties>
</file>