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7" r:id="rId6"/>
    <p:sldId id="260" r:id="rId7"/>
    <p:sldId id="269" r:id="rId8"/>
    <p:sldId id="268" r:id="rId9"/>
    <p:sldId id="270" r:id="rId10"/>
    <p:sldId id="271" r:id="rId11"/>
    <p:sldId id="272" r:id="rId12"/>
    <p:sldId id="262"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0017411-9CD9-4CA4-AAE9-31583E2E9444}" type="datetimeFigureOut">
              <a:rPr lang="es-CL" smtClean="0"/>
              <a:t>29-07-2019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3ECB33-CA40-4FDF-9FAC-8CFFFA23BC5E}"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0017411-9CD9-4CA4-AAE9-31583E2E9444}" type="datetimeFigureOut">
              <a:rPr lang="es-CL" smtClean="0"/>
              <a:t>29-07-2019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3ECB33-CA40-4FDF-9FAC-8CFFFA23BC5E}"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0017411-9CD9-4CA4-AAE9-31583E2E9444}" type="datetimeFigureOut">
              <a:rPr lang="es-CL" smtClean="0"/>
              <a:t>29-07-2019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3ECB33-CA40-4FDF-9FAC-8CFFFA23BC5E}" type="slidenum">
              <a:rPr lang="es-CL" smtClean="0"/>
              <a:t>‹Nº›</a:t>
            </a:fld>
            <a:endParaRPr lang="es-CL"/>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0017411-9CD9-4CA4-AAE9-31583E2E9444}" type="datetimeFigureOut">
              <a:rPr lang="es-CL" smtClean="0"/>
              <a:t>29-07-2019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3ECB33-CA40-4FDF-9FAC-8CFFFA23BC5E}" type="slidenum">
              <a:rPr lang="es-CL" smtClean="0"/>
              <a:t>‹Nº›</a:t>
            </a:fld>
            <a:endParaRPr lang="es-CL"/>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0017411-9CD9-4CA4-AAE9-31583E2E9444}" type="datetimeFigureOut">
              <a:rPr lang="es-CL" smtClean="0"/>
              <a:t>29-07-2019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3ECB33-CA40-4FDF-9FAC-8CFFFA23BC5E}"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0017411-9CD9-4CA4-AAE9-31583E2E9444}" type="datetimeFigureOut">
              <a:rPr lang="es-CL" smtClean="0"/>
              <a:t>29-07-2019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13ECB33-CA40-4FDF-9FAC-8CFFFA23BC5E}" type="slidenum">
              <a:rPr lang="es-CL" smtClean="0"/>
              <a:t>‹Nº›</a:t>
            </a:fld>
            <a:endParaRPr lang="es-CL"/>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0017411-9CD9-4CA4-AAE9-31583E2E9444}" type="datetimeFigureOut">
              <a:rPr lang="es-CL" smtClean="0"/>
              <a:t>29-07-2019</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13ECB33-CA40-4FDF-9FAC-8CFFFA23BC5E}"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0017411-9CD9-4CA4-AAE9-31583E2E9444}" type="datetimeFigureOut">
              <a:rPr lang="es-CL" smtClean="0"/>
              <a:t>29-07-2019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C13ECB33-CA40-4FDF-9FAC-8CFFFA23BC5E}"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0017411-9CD9-4CA4-AAE9-31583E2E9444}" type="datetimeFigureOut">
              <a:rPr lang="es-CL" smtClean="0"/>
              <a:t>29-07-2019</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C13ECB33-CA40-4FDF-9FAC-8CFFFA23BC5E}"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0017411-9CD9-4CA4-AAE9-31583E2E9444}" type="datetimeFigureOut">
              <a:rPr lang="es-CL" smtClean="0"/>
              <a:t>29-07-2019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13ECB33-CA40-4FDF-9FAC-8CFFFA23BC5E}" type="slidenum">
              <a:rPr lang="es-CL" smtClean="0"/>
              <a:t>‹Nº›</a:t>
            </a:fld>
            <a:endParaRPr lang="es-CL"/>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0017411-9CD9-4CA4-AAE9-31583E2E9444}" type="datetimeFigureOut">
              <a:rPr lang="es-CL" smtClean="0"/>
              <a:t>29-07-2019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13ECB33-CA40-4FDF-9FAC-8CFFFA23BC5E}" type="slidenum">
              <a:rPr lang="es-CL" smtClean="0"/>
              <a:t>‹Nº›</a:t>
            </a:fld>
            <a:endParaRPr lang="es-CL"/>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0017411-9CD9-4CA4-AAE9-31583E2E9444}" type="datetimeFigureOut">
              <a:rPr lang="es-CL" smtClean="0"/>
              <a:t>29-07-2019</a:t>
            </a:fld>
            <a:endParaRPr lang="es-CL"/>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CL"/>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13ECB33-CA40-4FDF-9FAC-8CFFFA23BC5E}" type="slidenum">
              <a:rPr lang="es-CL" smtClean="0"/>
              <a:t>‹Nº›</a:t>
            </a:fld>
            <a:endParaRPr lang="es-CL"/>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980729"/>
            <a:ext cx="6400800" cy="2952328"/>
          </a:xfrm>
          <a:solidFill>
            <a:schemeClr val="tx1">
              <a:lumMod val="65000"/>
              <a:lumOff val="35000"/>
            </a:schemeClr>
          </a:solidFill>
        </p:spPr>
        <p:txBody>
          <a:bodyPr>
            <a:normAutofit/>
          </a:bodyPr>
          <a:lstStyle/>
          <a:p>
            <a:r>
              <a:rPr lang="es-CL" sz="4400" dirty="0" smtClean="0"/>
              <a:t>tema a tratar:</a:t>
            </a:r>
          </a:p>
          <a:p>
            <a:r>
              <a:rPr lang="es-CL" sz="4400" dirty="0" smtClean="0"/>
              <a:t>Estilos educativos de Padres </a:t>
            </a:r>
          </a:p>
        </p:txBody>
      </p:sp>
    </p:spTree>
    <p:extLst>
      <p:ext uri="{BB962C8B-B14F-4D97-AF65-F5344CB8AC3E}">
        <p14:creationId xmlns:p14="http://schemas.microsoft.com/office/powerpoint/2010/main" val="224596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1628800"/>
            <a:ext cx="7408333" cy="4497363"/>
          </a:xfrm>
        </p:spPr>
        <p:txBody>
          <a:bodyPr>
            <a:normAutofit lnSpcReduction="10000"/>
          </a:bodyPr>
          <a:lstStyle/>
          <a:p>
            <a:r>
              <a:rPr lang="es-CL" dirty="0" smtClean="0"/>
              <a:t>Los adultos responsables   no se encargan del niño o niña.</a:t>
            </a:r>
          </a:p>
          <a:p>
            <a:r>
              <a:rPr lang="es-CL" dirty="0" smtClean="0"/>
              <a:t>No se atiende las necesidades básicas de los niños y niñas. (limpiar su ropa(ropa sucia), aseo personal(malos olores, no se peina, lavado de rostro), hacer tareas(pierden cuadernos en el hogar), compra de útiles escolares(no posee estuche, no tiene sus lápices al día, etc.) </a:t>
            </a:r>
          </a:p>
          <a:p>
            <a:r>
              <a:rPr lang="es-CL" dirty="0" smtClean="0"/>
              <a:t>No se demuestra afecto ni muestras de cariño.</a:t>
            </a:r>
          </a:p>
          <a:p>
            <a:r>
              <a:rPr lang="es-CL" dirty="0" smtClean="0"/>
              <a:t>No se disciplina, no hay control de ningún tipo.</a:t>
            </a:r>
          </a:p>
          <a:p>
            <a:r>
              <a:rPr lang="es-CL" dirty="0" smtClean="0"/>
              <a:t>Abuso del niño o niña para trabajar o hacer las tareas del hogar.</a:t>
            </a:r>
          </a:p>
          <a:p>
            <a:endParaRPr lang="es-CL" dirty="0"/>
          </a:p>
          <a:p>
            <a:endParaRPr lang="es-CL" dirty="0"/>
          </a:p>
        </p:txBody>
      </p:sp>
      <p:sp>
        <p:nvSpPr>
          <p:cNvPr id="3" name="2 Título"/>
          <p:cNvSpPr>
            <a:spLocks noGrp="1"/>
          </p:cNvSpPr>
          <p:nvPr>
            <p:ph type="title"/>
          </p:nvPr>
        </p:nvSpPr>
        <p:spPr/>
        <p:txBody>
          <a:bodyPr/>
          <a:lstStyle/>
          <a:p>
            <a:r>
              <a:rPr lang="es-CL" dirty="0" smtClean="0"/>
              <a:t>Estilo educativo negligente</a:t>
            </a:r>
            <a:endParaRPr lang="es-CL" dirty="0"/>
          </a:p>
        </p:txBody>
      </p:sp>
    </p:spTree>
    <p:extLst>
      <p:ext uri="{BB962C8B-B14F-4D97-AF65-F5344CB8AC3E}">
        <p14:creationId xmlns:p14="http://schemas.microsoft.com/office/powerpoint/2010/main" val="2153109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1916832"/>
            <a:ext cx="7408333" cy="4209331"/>
          </a:xfrm>
        </p:spPr>
        <p:txBody>
          <a:bodyPr>
            <a:normAutofit lnSpcReduction="10000"/>
          </a:bodyPr>
          <a:lstStyle/>
          <a:p>
            <a:r>
              <a:rPr lang="es-CL" dirty="0" smtClean="0"/>
              <a:t>Niños inseguros.</a:t>
            </a:r>
          </a:p>
          <a:p>
            <a:r>
              <a:rPr lang="es-CL" dirty="0" smtClean="0"/>
              <a:t>Son niños impulsivos.  Rebeldes.</a:t>
            </a:r>
          </a:p>
          <a:p>
            <a:r>
              <a:rPr lang="es-CL" dirty="0" smtClean="0"/>
              <a:t>Pueden caer en la delincuencia a falta de normas y muestras de cariño.</a:t>
            </a:r>
          </a:p>
          <a:p>
            <a:r>
              <a:rPr lang="es-CL" dirty="0" smtClean="0"/>
              <a:t>Son niños con grandes carencias afectivas y por lo tanto emocionalmente no logran desarrollar un afecto hacia otros. (sentimientos de ODIO hacia los demás)</a:t>
            </a:r>
          </a:p>
          <a:p>
            <a:r>
              <a:rPr lang="es-CL" dirty="0" smtClean="0"/>
              <a:t>Se sienten rechazados y presentan problemas emocionales. (VIOLENTOS, DEPRESIVOS,IMPULSIVOS,AGRESORES)</a:t>
            </a:r>
            <a:endParaRPr lang="es-CL" dirty="0"/>
          </a:p>
        </p:txBody>
      </p:sp>
      <p:sp>
        <p:nvSpPr>
          <p:cNvPr id="3" name="2 Título"/>
          <p:cNvSpPr>
            <a:spLocks noGrp="1"/>
          </p:cNvSpPr>
          <p:nvPr>
            <p:ph type="title"/>
          </p:nvPr>
        </p:nvSpPr>
        <p:spPr/>
        <p:txBody>
          <a:bodyPr>
            <a:normAutofit fontScale="90000"/>
          </a:bodyPr>
          <a:lstStyle/>
          <a:p>
            <a:r>
              <a:rPr lang="es-CL" dirty="0" smtClean="0"/>
              <a:t>Consecuencias de un estilo educativo negligente en los niños.</a:t>
            </a:r>
            <a:endParaRPr lang="es-CL" dirty="0"/>
          </a:p>
        </p:txBody>
      </p:sp>
    </p:spTree>
    <p:extLst>
      <p:ext uri="{BB962C8B-B14F-4D97-AF65-F5344CB8AC3E}">
        <p14:creationId xmlns:p14="http://schemas.microsoft.com/office/powerpoint/2010/main" val="3161091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335801" y="260648"/>
            <a:ext cx="7340655" cy="5865515"/>
          </a:xfrm>
        </p:spPr>
        <p:txBody>
          <a:bodyPr>
            <a:normAutofit lnSpcReduction="10000"/>
          </a:bodyPr>
          <a:lstStyle/>
          <a:p>
            <a:pPr marL="0" indent="0">
              <a:buNone/>
            </a:pPr>
            <a:endParaRPr lang="es-CL" sz="3200" b="1" dirty="0" smtClean="0"/>
          </a:p>
          <a:p>
            <a:r>
              <a:rPr lang="es-CL" sz="3200" b="1" dirty="0" smtClean="0"/>
              <a:t>AHORA…REFLEXIONEMOS COMO PADRES</a:t>
            </a:r>
          </a:p>
          <a:p>
            <a:r>
              <a:rPr lang="es-CL" sz="3200" b="1" dirty="0" smtClean="0"/>
              <a:t>a) ¿Cuáles son mis características de padre /madre?</a:t>
            </a:r>
          </a:p>
          <a:p>
            <a:r>
              <a:rPr lang="es-CL" sz="3200" b="1" dirty="0"/>
              <a:t>b</a:t>
            </a:r>
            <a:r>
              <a:rPr lang="es-CL" sz="3200" b="1" dirty="0" smtClean="0"/>
              <a:t>)¿Qué estilo me acomoda más?</a:t>
            </a:r>
          </a:p>
          <a:p>
            <a:r>
              <a:rPr lang="es-CL" sz="3200" b="1" dirty="0" smtClean="0"/>
              <a:t>c) ¿Cuál de todas las características de los estilos presentados me gustaría tener?</a:t>
            </a:r>
          </a:p>
          <a:p>
            <a:r>
              <a:rPr lang="es-CL" sz="3200" b="1" dirty="0" smtClean="0"/>
              <a:t>d)¿Cómo me siento al saber tratar este nuevo tema?</a:t>
            </a:r>
            <a:endParaRPr lang="es-CL" sz="3200" b="1" dirty="0" smtClean="0"/>
          </a:p>
          <a:p>
            <a:endParaRPr lang="es-CL" sz="3200" b="1" dirty="0"/>
          </a:p>
        </p:txBody>
      </p:sp>
    </p:spTree>
    <p:extLst>
      <p:ext uri="{BB962C8B-B14F-4D97-AF65-F5344CB8AC3E}">
        <p14:creationId xmlns:p14="http://schemas.microsoft.com/office/powerpoint/2010/main" val="2391770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99592" y="1052736"/>
            <a:ext cx="7408333" cy="5688632"/>
          </a:xfrm>
        </p:spPr>
        <p:txBody>
          <a:bodyPr>
            <a:normAutofit/>
          </a:bodyPr>
          <a:lstStyle/>
          <a:p>
            <a:endParaRPr lang="es-CL" b="1" dirty="0"/>
          </a:p>
          <a:p>
            <a:endParaRPr lang="es-CL" b="1" dirty="0"/>
          </a:p>
          <a:p>
            <a:endParaRPr lang="es-CL" b="1" dirty="0" smtClean="0"/>
          </a:p>
          <a:p>
            <a:endParaRPr lang="es-CL" b="1" dirty="0"/>
          </a:p>
          <a:p>
            <a:endParaRPr lang="es-CL" b="1" dirty="0" smtClean="0"/>
          </a:p>
          <a:p>
            <a:endParaRPr lang="es-CL" b="1" dirty="0"/>
          </a:p>
          <a:p>
            <a:endParaRPr lang="es-CL" b="1" dirty="0" smtClean="0"/>
          </a:p>
        </p:txBody>
      </p:sp>
      <p:sp>
        <p:nvSpPr>
          <p:cNvPr id="3" name="2 Título"/>
          <p:cNvSpPr>
            <a:spLocks noGrp="1"/>
          </p:cNvSpPr>
          <p:nvPr>
            <p:ph type="title"/>
          </p:nvPr>
        </p:nvSpPr>
        <p:spPr>
          <a:xfrm>
            <a:off x="457200" y="338328"/>
            <a:ext cx="8229600" cy="858424"/>
          </a:xfrm>
        </p:spPr>
        <p:txBody>
          <a:bodyPr/>
          <a:lstStyle/>
          <a:p>
            <a:r>
              <a:rPr lang="es-CL" dirty="0" smtClean="0"/>
              <a:t>JUSTIFICACIÓN</a:t>
            </a:r>
            <a:endParaRPr lang="es-CL" dirty="0"/>
          </a:p>
        </p:txBody>
      </p:sp>
      <p:sp>
        <p:nvSpPr>
          <p:cNvPr id="4" name="3 Rectángulo"/>
          <p:cNvSpPr/>
          <p:nvPr/>
        </p:nvSpPr>
        <p:spPr>
          <a:xfrm>
            <a:off x="1115616" y="1988840"/>
            <a:ext cx="7416824" cy="2677656"/>
          </a:xfrm>
          <a:prstGeom prst="rect">
            <a:avLst/>
          </a:prstGeom>
        </p:spPr>
        <p:txBody>
          <a:bodyPr wrap="square">
            <a:spAutoFit/>
          </a:bodyPr>
          <a:lstStyle/>
          <a:p>
            <a:r>
              <a:rPr lang="es-CL" sz="2800" dirty="0"/>
              <a:t>Los </a:t>
            </a:r>
            <a:r>
              <a:rPr lang="es-CL" sz="2800" b="1" dirty="0"/>
              <a:t>estilos </a:t>
            </a:r>
            <a:r>
              <a:rPr lang="es-CL" sz="2800" b="1" dirty="0" smtClean="0"/>
              <a:t>educativos</a:t>
            </a:r>
            <a:r>
              <a:rPr lang="es-CL" sz="2800" dirty="0"/>
              <a:t> e</a:t>
            </a:r>
            <a:r>
              <a:rPr lang="es-CL" sz="2800" dirty="0" smtClean="0"/>
              <a:t>s </a:t>
            </a:r>
            <a:r>
              <a:rPr lang="es-CL" sz="2800" dirty="0"/>
              <a:t>una relación compleja e integral que hace referencia  al </a:t>
            </a:r>
            <a:r>
              <a:rPr lang="es-CL" sz="2800" b="1" dirty="0"/>
              <a:t>tipo de disciplina</a:t>
            </a:r>
            <a:r>
              <a:rPr lang="es-CL" sz="2800" dirty="0"/>
              <a:t>,  al </a:t>
            </a:r>
            <a:r>
              <a:rPr lang="es-CL" sz="2800" b="1" dirty="0"/>
              <a:t>tipo de afecto</a:t>
            </a:r>
            <a:r>
              <a:rPr lang="es-CL" sz="2800" dirty="0"/>
              <a:t> y la manera en que les </a:t>
            </a:r>
            <a:r>
              <a:rPr lang="es-CL" sz="2800" b="1" dirty="0"/>
              <a:t>demostramos este afecto</a:t>
            </a:r>
            <a:r>
              <a:rPr lang="es-CL" sz="2800" dirty="0"/>
              <a:t>, al tipo de comunicación, al nivel de exigencia y de autonomía que aportamos a los niños y niñas.</a:t>
            </a:r>
          </a:p>
        </p:txBody>
      </p:sp>
    </p:spTree>
    <p:extLst>
      <p:ext uri="{BB962C8B-B14F-4D97-AF65-F5344CB8AC3E}">
        <p14:creationId xmlns:p14="http://schemas.microsoft.com/office/powerpoint/2010/main" val="3801440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276872"/>
            <a:ext cx="7408333" cy="3849291"/>
          </a:xfrm>
        </p:spPr>
        <p:txBody>
          <a:bodyPr>
            <a:normAutofit/>
          </a:bodyPr>
          <a:lstStyle/>
          <a:p>
            <a:endParaRPr lang="es-CL" sz="2800" dirty="0" smtClean="0"/>
          </a:p>
          <a:p>
            <a:r>
              <a:rPr lang="es-CL" sz="2800" dirty="0" smtClean="0"/>
              <a:t>Estilo educativo autoritario.</a:t>
            </a:r>
          </a:p>
          <a:p>
            <a:r>
              <a:rPr lang="es-CL" sz="2800" dirty="0" smtClean="0"/>
              <a:t>Estilo educativo permisivo.</a:t>
            </a:r>
          </a:p>
          <a:p>
            <a:r>
              <a:rPr lang="es-CL" sz="2800" dirty="0" smtClean="0"/>
              <a:t>Estilo educativo democrático.</a:t>
            </a:r>
            <a:endParaRPr lang="es-CL" sz="2800" dirty="0"/>
          </a:p>
        </p:txBody>
      </p:sp>
      <p:sp>
        <p:nvSpPr>
          <p:cNvPr id="3" name="2 Título"/>
          <p:cNvSpPr>
            <a:spLocks noGrp="1"/>
          </p:cNvSpPr>
          <p:nvPr>
            <p:ph type="title"/>
          </p:nvPr>
        </p:nvSpPr>
        <p:spPr>
          <a:xfrm>
            <a:off x="1152128" y="338328"/>
            <a:ext cx="7534672" cy="1578504"/>
          </a:xfrm>
        </p:spPr>
        <p:txBody>
          <a:bodyPr>
            <a:normAutofit/>
          </a:bodyPr>
          <a:lstStyle/>
          <a:p>
            <a:r>
              <a:rPr lang="es-CL" dirty="0" smtClean="0"/>
              <a:t>¿Cuáles son los estilos educativos de los padres?</a:t>
            </a:r>
            <a:endParaRPr lang="es-CL"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4557712"/>
            <a:ext cx="4514850" cy="22574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72684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584" y="1340769"/>
            <a:ext cx="7408333" cy="4536503"/>
          </a:xfrm>
        </p:spPr>
        <p:txBody>
          <a:bodyPr>
            <a:normAutofit/>
          </a:bodyPr>
          <a:lstStyle/>
          <a:p>
            <a:r>
              <a:rPr lang="es-CL" b="1" dirty="0" smtClean="0">
                <a:solidFill>
                  <a:schemeClr val="tx1">
                    <a:lumMod val="95000"/>
                    <a:lumOff val="5000"/>
                  </a:schemeClr>
                </a:solidFill>
              </a:rPr>
              <a:t>Estos padres son excesivamente estrictos y rectos. Los adultos son la autoridad  absoluta y los niños obedecen.</a:t>
            </a:r>
          </a:p>
          <a:p>
            <a:r>
              <a:rPr lang="es-CL" b="1" dirty="0" smtClean="0">
                <a:solidFill>
                  <a:schemeClr val="tx1">
                    <a:lumMod val="95000"/>
                    <a:lumOff val="5000"/>
                  </a:schemeClr>
                </a:solidFill>
              </a:rPr>
              <a:t>No dan espacio para que el niño opine y exprese lo que siente. Mucho nivel de exigencia y presión para el niño frente a las tareas.</a:t>
            </a:r>
          </a:p>
          <a:p>
            <a:r>
              <a:rPr lang="es-CL" b="1" dirty="0" smtClean="0">
                <a:solidFill>
                  <a:schemeClr val="tx1">
                    <a:lumMod val="95000"/>
                    <a:lumOff val="5000"/>
                  </a:schemeClr>
                </a:solidFill>
              </a:rPr>
              <a:t>El adulto manifiesta: porque yo lo digo y punto.</a:t>
            </a:r>
          </a:p>
          <a:p>
            <a:r>
              <a:rPr lang="es-CL" b="1" dirty="0" smtClean="0">
                <a:solidFill>
                  <a:schemeClr val="tx1">
                    <a:lumMod val="95000"/>
                    <a:lumOff val="5000"/>
                  </a:schemeClr>
                </a:solidFill>
              </a:rPr>
              <a:t>No se les deja pensar por sí mismos o decidir.</a:t>
            </a:r>
          </a:p>
          <a:p>
            <a:r>
              <a:rPr lang="es-CL" b="1" dirty="0" smtClean="0">
                <a:solidFill>
                  <a:schemeClr val="tx1">
                    <a:lumMod val="95000"/>
                    <a:lumOff val="5000"/>
                  </a:schemeClr>
                </a:solidFill>
              </a:rPr>
              <a:t>Cuando se les critica se les hace directamente a la persona y no a la acción.  (tú eres flojo…dejar todo para después es ser irresponsable)</a:t>
            </a:r>
          </a:p>
          <a:p>
            <a:endParaRPr lang="es-CL" b="1" dirty="0"/>
          </a:p>
        </p:txBody>
      </p:sp>
      <p:sp>
        <p:nvSpPr>
          <p:cNvPr id="3" name="2 Título"/>
          <p:cNvSpPr>
            <a:spLocks noGrp="1"/>
          </p:cNvSpPr>
          <p:nvPr>
            <p:ph type="title"/>
          </p:nvPr>
        </p:nvSpPr>
        <p:spPr/>
        <p:txBody>
          <a:bodyPr>
            <a:normAutofit/>
          </a:bodyPr>
          <a:lstStyle/>
          <a:p>
            <a:r>
              <a:rPr lang="es-CL" dirty="0" smtClean="0"/>
              <a:t>Estilo educativo autoritario</a:t>
            </a:r>
            <a:endParaRPr lang="es-CL" dirty="0"/>
          </a:p>
        </p:txBody>
      </p:sp>
    </p:spTree>
    <p:extLst>
      <p:ext uri="{BB962C8B-B14F-4D97-AF65-F5344CB8AC3E}">
        <p14:creationId xmlns:p14="http://schemas.microsoft.com/office/powerpoint/2010/main" val="3175310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1844824"/>
            <a:ext cx="7408333" cy="4281339"/>
          </a:xfrm>
        </p:spPr>
        <p:txBody>
          <a:bodyPr/>
          <a:lstStyle/>
          <a:p>
            <a:r>
              <a:rPr lang="es-CL" b="1" dirty="0" smtClean="0">
                <a:solidFill>
                  <a:schemeClr val="tx1">
                    <a:lumMod val="95000"/>
                    <a:lumOff val="5000"/>
                  </a:schemeClr>
                </a:solidFill>
              </a:rPr>
              <a:t>Los niños se acostumbran a obedecer, no saben tomar decisiones propias.</a:t>
            </a:r>
          </a:p>
          <a:p>
            <a:r>
              <a:rPr lang="es-CL" b="1" dirty="0" smtClean="0">
                <a:solidFill>
                  <a:schemeClr val="tx1">
                    <a:lumMod val="95000"/>
                    <a:lumOff val="5000"/>
                  </a:schemeClr>
                </a:solidFill>
              </a:rPr>
              <a:t>Son personas inseguras y llenas de miedos.</a:t>
            </a:r>
          </a:p>
          <a:p>
            <a:r>
              <a:rPr lang="es-CL" b="1" dirty="0" smtClean="0">
                <a:solidFill>
                  <a:schemeClr val="tx1">
                    <a:lumMod val="95000"/>
                    <a:lumOff val="5000"/>
                  </a:schemeClr>
                </a:solidFill>
              </a:rPr>
              <a:t>Temen a equivocarse. Son niños sumisos y conformistas.</a:t>
            </a:r>
          </a:p>
          <a:p>
            <a:r>
              <a:rPr lang="es-CL" b="1" dirty="0" smtClean="0">
                <a:solidFill>
                  <a:schemeClr val="tx1">
                    <a:lumMod val="95000"/>
                    <a:lumOff val="5000"/>
                  </a:schemeClr>
                </a:solidFill>
              </a:rPr>
              <a:t>No suelen sentirse aceptados , su autoestima es baja  y necesitan la constante aprobación de los demás.</a:t>
            </a:r>
          </a:p>
          <a:p>
            <a:r>
              <a:rPr lang="es-CL" b="1" dirty="0" smtClean="0">
                <a:solidFill>
                  <a:schemeClr val="tx1">
                    <a:lumMod val="95000"/>
                    <a:lumOff val="5000"/>
                  </a:schemeClr>
                </a:solidFill>
              </a:rPr>
              <a:t>Llegan a sentirse culpables si no obedecen los deseos de los demás.</a:t>
            </a:r>
            <a:endParaRPr lang="es-CL" b="1" dirty="0">
              <a:solidFill>
                <a:schemeClr val="tx1">
                  <a:lumMod val="95000"/>
                  <a:lumOff val="5000"/>
                </a:schemeClr>
              </a:solidFill>
            </a:endParaRPr>
          </a:p>
        </p:txBody>
      </p:sp>
      <p:sp>
        <p:nvSpPr>
          <p:cNvPr id="3" name="2 Título"/>
          <p:cNvSpPr>
            <a:spLocks noGrp="1"/>
          </p:cNvSpPr>
          <p:nvPr>
            <p:ph type="title"/>
          </p:nvPr>
        </p:nvSpPr>
        <p:spPr/>
        <p:txBody>
          <a:bodyPr>
            <a:normAutofit fontScale="90000"/>
          </a:bodyPr>
          <a:lstStyle/>
          <a:p>
            <a:r>
              <a:rPr lang="es-CL" dirty="0" smtClean="0"/>
              <a:t>Consecuencias del estilo autoritario en los niños</a:t>
            </a:r>
            <a:endParaRPr lang="es-CL" dirty="0"/>
          </a:p>
        </p:txBody>
      </p:sp>
    </p:spTree>
    <p:extLst>
      <p:ext uri="{BB962C8B-B14F-4D97-AF65-F5344CB8AC3E}">
        <p14:creationId xmlns:p14="http://schemas.microsoft.com/office/powerpoint/2010/main" val="4155977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99592" y="1772816"/>
            <a:ext cx="7408333" cy="4536504"/>
          </a:xfrm>
        </p:spPr>
        <p:txBody>
          <a:bodyPr>
            <a:normAutofit/>
          </a:bodyPr>
          <a:lstStyle/>
          <a:p>
            <a:r>
              <a:rPr lang="es-CL" b="1" dirty="0" smtClean="0">
                <a:solidFill>
                  <a:schemeClr val="tx1">
                    <a:lumMod val="95000"/>
                    <a:lumOff val="5000"/>
                  </a:schemeClr>
                </a:solidFill>
              </a:rPr>
              <a:t>Existe escaso o nulo niveles de control y exigencia.</a:t>
            </a:r>
          </a:p>
          <a:p>
            <a:r>
              <a:rPr lang="es-CL" b="1" dirty="0" smtClean="0">
                <a:solidFill>
                  <a:schemeClr val="tx1">
                    <a:lumMod val="95000"/>
                    <a:lumOff val="5000"/>
                  </a:schemeClr>
                </a:solidFill>
              </a:rPr>
              <a:t>No se les pide responsabilidades a los niños y se les permite actuar cómo se les plazca.</a:t>
            </a:r>
          </a:p>
          <a:p>
            <a:r>
              <a:rPr lang="es-CL" b="1" dirty="0" smtClean="0">
                <a:solidFill>
                  <a:schemeClr val="tx1">
                    <a:lumMod val="95000"/>
                    <a:lumOff val="5000"/>
                  </a:schemeClr>
                </a:solidFill>
              </a:rPr>
              <a:t>Se les tolera todo lo que hacen. No se les exige que hagan tareas.</a:t>
            </a:r>
          </a:p>
          <a:p>
            <a:r>
              <a:rPr lang="es-CL" b="1" dirty="0" smtClean="0">
                <a:solidFill>
                  <a:schemeClr val="tx1">
                    <a:lumMod val="95000"/>
                    <a:lumOff val="5000"/>
                  </a:schemeClr>
                </a:solidFill>
              </a:rPr>
              <a:t>Son niños que tienen poder y deciden sobre cosas que no están preparados para ello. Son niños </a:t>
            </a:r>
            <a:r>
              <a:rPr lang="es-CL" b="1" dirty="0" err="1" smtClean="0">
                <a:solidFill>
                  <a:schemeClr val="tx1">
                    <a:lumMod val="95000"/>
                    <a:lumOff val="5000"/>
                  </a:schemeClr>
                </a:solidFill>
              </a:rPr>
              <a:t>sobrepotegidos</a:t>
            </a:r>
            <a:r>
              <a:rPr lang="es-CL" b="1" dirty="0" smtClean="0">
                <a:solidFill>
                  <a:schemeClr val="tx1">
                    <a:lumMod val="95000"/>
                    <a:lumOff val="5000"/>
                  </a:schemeClr>
                </a:solidFill>
              </a:rPr>
              <a:t> y mimados.</a:t>
            </a:r>
          </a:p>
          <a:p>
            <a:r>
              <a:rPr lang="es-CL" b="1" dirty="0" smtClean="0">
                <a:solidFill>
                  <a:schemeClr val="tx1">
                    <a:lumMod val="95000"/>
                    <a:lumOff val="5000"/>
                  </a:schemeClr>
                </a:solidFill>
              </a:rPr>
              <a:t>No se les critica ni la persona ni la acción,  los castigos son poco claros. El niño no entiende lo que ha hecho mal.</a:t>
            </a:r>
            <a:endParaRPr lang="es-CL" b="1" dirty="0">
              <a:solidFill>
                <a:schemeClr val="tx1">
                  <a:lumMod val="95000"/>
                  <a:lumOff val="5000"/>
                </a:schemeClr>
              </a:solidFill>
            </a:endParaRPr>
          </a:p>
        </p:txBody>
      </p:sp>
      <p:sp>
        <p:nvSpPr>
          <p:cNvPr id="6" name="2 Título"/>
          <p:cNvSpPr>
            <a:spLocks noGrp="1"/>
          </p:cNvSpPr>
          <p:nvPr>
            <p:ph type="title"/>
          </p:nvPr>
        </p:nvSpPr>
        <p:spPr>
          <a:xfrm>
            <a:off x="457200" y="338328"/>
            <a:ext cx="8229600" cy="1252728"/>
          </a:xfrm>
        </p:spPr>
        <p:txBody>
          <a:bodyPr>
            <a:normAutofit/>
          </a:bodyPr>
          <a:lstStyle/>
          <a:p>
            <a:r>
              <a:rPr lang="es-CL" dirty="0" smtClean="0"/>
              <a:t>Estilo educativo permisivo</a:t>
            </a:r>
            <a:endParaRPr lang="es-CL" dirty="0"/>
          </a:p>
        </p:txBody>
      </p:sp>
    </p:spTree>
    <p:extLst>
      <p:ext uri="{BB962C8B-B14F-4D97-AF65-F5344CB8AC3E}">
        <p14:creationId xmlns:p14="http://schemas.microsoft.com/office/powerpoint/2010/main" val="2388203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060848"/>
            <a:ext cx="7408333" cy="4065315"/>
          </a:xfrm>
        </p:spPr>
        <p:txBody>
          <a:bodyPr/>
          <a:lstStyle/>
          <a:p>
            <a:r>
              <a:rPr lang="es-CL" b="1" dirty="0" smtClean="0">
                <a:solidFill>
                  <a:schemeClr val="tx1">
                    <a:lumMod val="95000"/>
                    <a:lumOff val="5000"/>
                  </a:schemeClr>
                </a:solidFill>
              </a:rPr>
              <a:t>Son niños irresponsables.  No son capaces de tomar una responsabilidad y cumplirla hasta el final.</a:t>
            </a:r>
          </a:p>
          <a:p>
            <a:r>
              <a:rPr lang="es-CL" b="1" dirty="0" smtClean="0">
                <a:solidFill>
                  <a:schemeClr val="tx1">
                    <a:lumMod val="95000"/>
                    <a:lumOff val="5000"/>
                  </a:schemeClr>
                </a:solidFill>
              </a:rPr>
              <a:t>Son niños inseguros que no saben  cuando están haciendo las cosas </a:t>
            </a:r>
            <a:r>
              <a:rPr lang="es-CL" b="1" dirty="0" err="1" smtClean="0">
                <a:solidFill>
                  <a:schemeClr val="tx1">
                    <a:lumMod val="95000"/>
                    <a:lumOff val="5000"/>
                  </a:schemeClr>
                </a:solidFill>
              </a:rPr>
              <a:t>bién</a:t>
            </a:r>
            <a:r>
              <a:rPr lang="es-CL" b="1" dirty="0" smtClean="0">
                <a:solidFill>
                  <a:schemeClr val="tx1">
                    <a:lumMod val="95000"/>
                    <a:lumOff val="5000"/>
                  </a:schemeClr>
                </a:solidFill>
              </a:rPr>
              <a:t> o mal.</a:t>
            </a:r>
          </a:p>
          <a:p>
            <a:r>
              <a:rPr lang="es-CL" b="1" dirty="0" smtClean="0">
                <a:solidFill>
                  <a:schemeClr val="tx1">
                    <a:lumMod val="95000"/>
                    <a:lumOff val="5000"/>
                  </a:schemeClr>
                </a:solidFill>
              </a:rPr>
              <a:t>Su autoestima suele ser bajo. No aceptan que otros les digan que hacen las cosas mal.</a:t>
            </a:r>
          </a:p>
          <a:p>
            <a:pPr marL="0" indent="0">
              <a:buNone/>
            </a:pPr>
            <a:r>
              <a:rPr lang="es-CL" b="1" dirty="0" smtClean="0">
                <a:solidFill>
                  <a:schemeClr val="tx1">
                    <a:lumMod val="95000"/>
                    <a:lumOff val="5000"/>
                  </a:schemeClr>
                </a:solidFill>
              </a:rPr>
              <a:t>Son egocéntricos, dependientes y no tienen AUTOCONTROL.</a:t>
            </a:r>
          </a:p>
          <a:p>
            <a:pPr marL="0" indent="0">
              <a:buNone/>
            </a:pPr>
            <a:r>
              <a:rPr lang="es-CL" b="1" dirty="0" smtClean="0">
                <a:solidFill>
                  <a:schemeClr val="tx1">
                    <a:lumMod val="95000"/>
                    <a:lumOff val="5000"/>
                  </a:schemeClr>
                </a:solidFill>
              </a:rPr>
              <a:t>Actúan según sus deseos, no respetan normas y no reconocen las consecuencias de sus actos</a:t>
            </a:r>
            <a:r>
              <a:rPr lang="es-CL" dirty="0" smtClean="0">
                <a:solidFill>
                  <a:schemeClr val="tx1">
                    <a:lumMod val="95000"/>
                    <a:lumOff val="5000"/>
                  </a:schemeClr>
                </a:solidFill>
              </a:rPr>
              <a:t>.</a:t>
            </a:r>
            <a:endParaRPr lang="es-CL" dirty="0">
              <a:solidFill>
                <a:schemeClr val="tx1">
                  <a:lumMod val="95000"/>
                  <a:lumOff val="5000"/>
                </a:schemeClr>
              </a:solidFill>
            </a:endParaRPr>
          </a:p>
        </p:txBody>
      </p:sp>
      <p:sp>
        <p:nvSpPr>
          <p:cNvPr id="3" name="2 Título"/>
          <p:cNvSpPr>
            <a:spLocks noGrp="1"/>
          </p:cNvSpPr>
          <p:nvPr>
            <p:ph type="title"/>
          </p:nvPr>
        </p:nvSpPr>
        <p:spPr/>
        <p:txBody>
          <a:bodyPr>
            <a:normAutofit fontScale="90000"/>
          </a:bodyPr>
          <a:lstStyle/>
          <a:p>
            <a:r>
              <a:rPr lang="es-CL" dirty="0" smtClean="0"/>
              <a:t>Consecuencias de un estilo educativo permisivo en los niños</a:t>
            </a:r>
            <a:endParaRPr lang="es-CL" dirty="0"/>
          </a:p>
        </p:txBody>
      </p:sp>
    </p:spTree>
    <p:extLst>
      <p:ext uri="{BB962C8B-B14F-4D97-AF65-F5344CB8AC3E}">
        <p14:creationId xmlns:p14="http://schemas.microsoft.com/office/powerpoint/2010/main" val="3336700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1412776"/>
            <a:ext cx="7408333" cy="4713387"/>
          </a:xfrm>
        </p:spPr>
        <p:txBody>
          <a:bodyPr>
            <a:normAutofit lnSpcReduction="10000"/>
          </a:bodyPr>
          <a:lstStyle/>
          <a:p>
            <a:r>
              <a:rPr lang="es-CL" b="1" dirty="0" smtClean="0"/>
              <a:t>Los niños son protagonistas de su propia educación y apoyados por un guía que es el adulto.</a:t>
            </a:r>
          </a:p>
          <a:p>
            <a:r>
              <a:rPr lang="es-CL" b="1" dirty="0" smtClean="0"/>
              <a:t>Tienen control y exigencia de sus propias capacidades pero basado en el DIALOGO, LA COMPRENSIÓN Y EL AFECTO que le proporcionan los adultos.</a:t>
            </a:r>
          </a:p>
          <a:p>
            <a:r>
              <a:rPr lang="es-CL" b="1" dirty="0" smtClean="0"/>
              <a:t>Se escucha a los niños y se les aclara y aporta las RAZONES de las normas para que puedan ser comprendidas.</a:t>
            </a:r>
          </a:p>
          <a:p>
            <a:r>
              <a:rPr lang="es-CL" b="1" dirty="0" smtClean="0"/>
              <a:t>Se es firme, exigente y hay un control. Pero también así hay diálogo y afecto. Hay un estilo flexible.</a:t>
            </a:r>
          </a:p>
          <a:p>
            <a:r>
              <a:rPr lang="es-CL" b="1" dirty="0" smtClean="0"/>
              <a:t>Se ayuda a los niños a la toma de decisiones, no se les impone y tampoco se les deja solos.</a:t>
            </a:r>
            <a:endParaRPr lang="es-CL" b="1" dirty="0"/>
          </a:p>
        </p:txBody>
      </p:sp>
      <p:sp>
        <p:nvSpPr>
          <p:cNvPr id="3" name="2 Título"/>
          <p:cNvSpPr>
            <a:spLocks noGrp="1"/>
          </p:cNvSpPr>
          <p:nvPr>
            <p:ph type="title"/>
          </p:nvPr>
        </p:nvSpPr>
        <p:spPr/>
        <p:txBody>
          <a:bodyPr/>
          <a:lstStyle/>
          <a:p>
            <a:r>
              <a:rPr lang="es-CL" dirty="0" smtClean="0"/>
              <a:t>Estilo educativo democrático</a:t>
            </a:r>
            <a:endParaRPr lang="es-CL" dirty="0"/>
          </a:p>
        </p:txBody>
      </p:sp>
    </p:spTree>
    <p:extLst>
      <p:ext uri="{BB962C8B-B14F-4D97-AF65-F5344CB8AC3E}">
        <p14:creationId xmlns:p14="http://schemas.microsoft.com/office/powerpoint/2010/main" val="3453494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1916832"/>
            <a:ext cx="7408333" cy="4209331"/>
          </a:xfrm>
        </p:spPr>
        <p:txBody>
          <a:bodyPr/>
          <a:lstStyle/>
          <a:p>
            <a:r>
              <a:rPr lang="es-CL" dirty="0" smtClean="0"/>
              <a:t>Los niños y niñas son seguros de ellos mismos.</a:t>
            </a:r>
          </a:p>
          <a:p>
            <a:r>
              <a:rPr lang="es-CL" dirty="0" smtClean="0"/>
              <a:t>Tienen un adecuado nivel de autoestima y autocontrol.</a:t>
            </a:r>
          </a:p>
          <a:p>
            <a:r>
              <a:rPr lang="es-CL" dirty="0" smtClean="0"/>
              <a:t>Sueles ser exitosos en su relación con los demás ya que saben COOPERAR ,RESPETAR, COMPARTIR Y AYUDAR A LOS DEMÁS.</a:t>
            </a:r>
          </a:p>
          <a:p>
            <a:r>
              <a:rPr lang="es-CL" dirty="0" smtClean="0"/>
              <a:t>El sentido de la responsabilidad está </a:t>
            </a:r>
            <a:r>
              <a:rPr lang="es-CL" dirty="0" err="1" smtClean="0"/>
              <a:t>bién</a:t>
            </a:r>
            <a:r>
              <a:rPr lang="es-CL" dirty="0" smtClean="0"/>
              <a:t> desarrollado, saben tomar decisiones y solucionar problemas  o conflictos.</a:t>
            </a:r>
          </a:p>
          <a:p>
            <a:r>
              <a:rPr lang="es-CL" dirty="0" smtClean="0"/>
              <a:t>Son niños y niñas independientes, pero cariñosos.</a:t>
            </a:r>
          </a:p>
          <a:p>
            <a:endParaRPr lang="es-CL" dirty="0"/>
          </a:p>
        </p:txBody>
      </p:sp>
      <p:sp>
        <p:nvSpPr>
          <p:cNvPr id="3" name="2 Título"/>
          <p:cNvSpPr>
            <a:spLocks noGrp="1"/>
          </p:cNvSpPr>
          <p:nvPr>
            <p:ph type="title"/>
          </p:nvPr>
        </p:nvSpPr>
        <p:spPr/>
        <p:txBody>
          <a:bodyPr>
            <a:normAutofit fontScale="90000"/>
          </a:bodyPr>
          <a:lstStyle/>
          <a:p>
            <a:r>
              <a:rPr lang="es-CL" dirty="0" smtClean="0"/>
              <a:t>Consecuencias del estilo democrático en los niños</a:t>
            </a:r>
            <a:endParaRPr lang="es-CL" dirty="0"/>
          </a:p>
        </p:txBody>
      </p:sp>
    </p:spTree>
    <p:extLst>
      <p:ext uri="{BB962C8B-B14F-4D97-AF65-F5344CB8AC3E}">
        <p14:creationId xmlns:p14="http://schemas.microsoft.com/office/powerpoint/2010/main" val="20580340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520</TotalTime>
  <Words>807</Words>
  <Application>Microsoft Office PowerPoint</Application>
  <PresentationFormat>Presentación en pantalla (4:3)</PresentationFormat>
  <Paragraphs>68</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Candara</vt:lpstr>
      <vt:lpstr>Symbol</vt:lpstr>
      <vt:lpstr>Forma de onda</vt:lpstr>
      <vt:lpstr>Presentación de PowerPoint</vt:lpstr>
      <vt:lpstr>JUSTIFICACIÓN</vt:lpstr>
      <vt:lpstr>¿Cuáles son los estilos educativos de los padres?</vt:lpstr>
      <vt:lpstr>Estilo educativo autoritario</vt:lpstr>
      <vt:lpstr>Consecuencias del estilo autoritario en los niños</vt:lpstr>
      <vt:lpstr>Estilo educativo permisivo</vt:lpstr>
      <vt:lpstr>Consecuencias de un estilo educativo permisivo en los niños</vt:lpstr>
      <vt:lpstr>Estilo educativo democrático</vt:lpstr>
      <vt:lpstr>Consecuencias del estilo democrático en los niños</vt:lpstr>
      <vt:lpstr>Estilo educativo negligente</vt:lpstr>
      <vt:lpstr>Consecuencias de un estilo educativo negligente en los niños.</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Reunión de Apoderados</dc:title>
  <dc:creator>claua</dc:creator>
  <cp:lastModifiedBy>claua</cp:lastModifiedBy>
  <cp:revision>48</cp:revision>
  <dcterms:created xsi:type="dcterms:W3CDTF">2018-04-01T22:56:35Z</dcterms:created>
  <dcterms:modified xsi:type="dcterms:W3CDTF">2019-07-30T02:58:26Z</dcterms:modified>
</cp:coreProperties>
</file>