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1" r:id="rId8"/>
    <p:sldId id="263" r:id="rId9"/>
    <p:sldId id="265" r:id="rId10"/>
    <p:sldId id="264" r:id="rId11"/>
    <p:sldId id="266" r:id="rId12"/>
    <p:sldId id="272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0D11-7E70-4AB5-86E2-809C4BF78CE1}" type="datetimeFigureOut">
              <a:rPr lang="es-MX" smtClean="0"/>
              <a:pPr/>
              <a:t>22/03/2018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08CAC-2165-4AC5-835D-EC34EDFEB90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470025"/>
          </a:xfrm>
        </p:spPr>
        <p:txBody>
          <a:bodyPr/>
          <a:lstStyle/>
          <a:p>
            <a:r>
              <a:rPr lang="es-MX" b="1" dirty="0"/>
              <a:t>La condición humana y el concepto de poder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Ideología y poder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dirty="0"/>
              <a:t>Una vez que el poder está establecido, lo que define la utilización de dicho poder es la </a:t>
            </a:r>
            <a:r>
              <a:rPr lang="es-MX" b="1" dirty="0">
                <a:solidFill>
                  <a:srgbClr val="FF0000"/>
                </a:solidFill>
              </a:rPr>
              <a:t>ideología</a:t>
            </a:r>
            <a:r>
              <a:rPr lang="es-MX" dirty="0"/>
              <a:t>.</a:t>
            </a:r>
          </a:p>
          <a:p>
            <a:pPr algn="just"/>
            <a:r>
              <a:rPr lang="es-MX" dirty="0"/>
              <a:t>Una ideología es un conjunto de creencias que fundamentan una forma de abordar la realidad.</a:t>
            </a:r>
          </a:p>
          <a:p>
            <a:pPr algn="just"/>
            <a:r>
              <a:rPr lang="es-MX" dirty="0"/>
              <a:t>Una ideología posee representaciones de criterios de pertenencia y acceso a un grupo (¿quiénes somos?, ¿quién pertenece al grupo?), acciones típicas y objetivos (¿qué hacemos y porqué?), normas y valores (¿qué es bueno o malo para nosotros?), la posición social con otros grupos (¿dónde estamos nosotros?), así como los recursos de este grupo (¿qué tenemos?). </a:t>
            </a:r>
          </a:p>
          <a:p>
            <a:pPr algn="just"/>
            <a:r>
              <a:rPr lang="es-MX" dirty="0"/>
              <a:t>Ej.: El machismo, patriotismo, clasismo, racismo, etc.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291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Una ideología debe ser fundamental además de </a:t>
            </a:r>
            <a:r>
              <a:rPr lang="es-MX" b="1" dirty="0">
                <a:solidFill>
                  <a:srgbClr val="FF0000"/>
                </a:solidFill>
              </a:rPr>
              <a:t>muy general y abstracta</a:t>
            </a:r>
            <a:r>
              <a:rPr lang="es-MX" dirty="0"/>
              <a:t>. No le dicen directamente a un miembro social cómo actuar en cada situación, más bien crea en el grupo representaciones compartidas, generales y mutuamente coherentes en dominios grandes y abstractos.</a:t>
            </a:r>
          </a:p>
          <a:p>
            <a:pPr algn="just"/>
            <a:r>
              <a:rPr lang="es-MX" dirty="0"/>
              <a:t>Entre más abstracta y general sea una ideología, más inserta y compartida será, cuanto más específica sea una ideología, mayor es la variación en la opinión de los individuos dentro de un grupo.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CF1432-5E8F-44D7-8F22-76EB9439D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1DC439-9035-4D17-A2A9-F22825A10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Hannah, A. (2016). La condición humana. Buenos Aires: Paidós.</a:t>
            </a:r>
          </a:p>
          <a:p>
            <a:pPr algn="just"/>
            <a:r>
              <a:rPr lang="es-MX" dirty="0"/>
              <a:t>Van Dijk T. (2009) El discurso como interacción social. Editorial Gedisa.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4203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La condición humana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757758"/>
          </a:xfrm>
        </p:spPr>
        <p:txBody>
          <a:bodyPr>
            <a:normAutofit/>
          </a:bodyPr>
          <a:lstStyle/>
          <a:p>
            <a:pPr marL="6350" indent="-635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MX" dirty="0">
                <a:solidFill>
                  <a:srgbClr val="000000"/>
                </a:solidFill>
              </a:rPr>
              <a:t>Hannah </a:t>
            </a:r>
            <a:r>
              <a:rPr lang="es-MX" dirty="0" err="1">
                <a:solidFill>
                  <a:srgbClr val="000000"/>
                </a:solidFill>
              </a:rPr>
              <a:t>Arendt</a:t>
            </a:r>
            <a:r>
              <a:rPr lang="es-MX" dirty="0">
                <a:solidFill>
                  <a:srgbClr val="000000"/>
                </a:solidFill>
              </a:rPr>
              <a:t> es quien elabora el concepto de “La condición humana” en su libro del mismo nombre.</a:t>
            </a:r>
          </a:p>
          <a:p>
            <a:pPr marL="6350" indent="-635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MX" dirty="0" err="1">
                <a:solidFill>
                  <a:srgbClr val="000000"/>
                </a:solidFill>
              </a:rPr>
              <a:t>Arendt</a:t>
            </a:r>
            <a:r>
              <a:rPr lang="es-MX" dirty="0">
                <a:solidFill>
                  <a:srgbClr val="000000"/>
                </a:solidFill>
              </a:rPr>
              <a:t> concluye que a pesar de que el sujeto humano es capaz de definir las esencias de las </a:t>
            </a:r>
            <a:r>
              <a:rPr lang="es-MX" b="1" dirty="0">
                <a:solidFill>
                  <a:srgbClr val="FF0000"/>
                </a:solidFill>
              </a:rPr>
              <a:t>cosas</a:t>
            </a:r>
            <a:r>
              <a:rPr lang="es-MX" dirty="0">
                <a:solidFill>
                  <a:srgbClr val="000000"/>
                </a:solidFill>
              </a:rPr>
              <a:t>, es dudoso que posea una respuesta </a:t>
            </a:r>
            <a:r>
              <a:rPr lang="es-MX" b="1" dirty="0">
                <a:solidFill>
                  <a:srgbClr val="FF0000"/>
                </a:solidFill>
              </a:rPr>
              <a:t>definitiva</a:t>
            </a:r>
            <a:r>
              <a:rPr lang="es-MX" dirty="0">
                <a:solidFill>
                  <a:srgbClr val="000000"/>
                </a:solidFill>
              </a:rPr>
              <a:t> sobre la naturaleza de sí mismo.</a:t>
            </a:r>
          </a:p>
          <a:p>
            <a:pPr marL="6350" indent="-6350" algn="just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MX" dirty="0">
                <a:solidFill>
                  <a:srgbClr val="000000"/>
                </a:solidFill>
              </a:rPr>
              <a:t>Esto es debido a que la condición del ser humano es la de </a:t>
            </a:r>
            <a:r>
              <a:rPr lang="es-MX" b="1" dirty="0">
                <a:solidFill>
                  <a:srgbClr val="FF0000"/>
                </a:solidFill>
              </a:rPr>
              <a:t>poder</a:t>
            </a:r>
            <a:r>
              <a:rPr lang="es-MX" dirty="0">
                <a:solidFill>
                  <a:srgbClr val="000000"/>
                </a:solidFill>
              </a:rPr>
              <a:t> ser lo que él desee, mediante el </a:t>
            </a:r>
            <a:r>
              <a:rPr lang="es-MX" b="1" dirty="0">
                <a:solidFill>
                  <a:srgbClr val="FF0000"/>
                </a:solidFill>
              </a:rPr>
              <a:t>ejercicio de sus facultades</a:t>
            </a:r>
            <a:r>
              <a:rPr lang="es-MX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000108"/>
            <a:ext cx="8501122" cy="4525963"/>
          </a:xfrm>
        </p:spPr>
        <p:txBody>
          <a:bodyPr/>
          <a:lstStyle/>
          <a:p>
            <a:pPr algn="just"/>
            <a:r>
              <a:rPr lang="es-MX" dirty="0"/>
              <a:t>No se trata de definir un “Qué”, sino un “Quién” puedo ser como ser humano, y cuáles son los medios que tengo para moldear esa decisión en mi “ser activo en el mundo” o existencia.</a:t>
            </a:r>
          </a:p>
        </p:txBody>
      </p:sp>
      <p:pic>
        <p:nvPicPr>
          <p:cNvPr id="4" name="3 Imagen" descr="this-new-hannah-arendt-documentary-is-a-warning-about-the-nazi-within-us-all-1460393971-crop_desktop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629015"/>
            <a:ext cx="8072462" cy="32289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785794"/>
            <a:ext cx="8301038" cy="5786478"/>
          </a:xfrm>
        </p:spPr>
        <p:txBody>
          <a:bodyPr>
            <a:normAutofit/>
          </a:bodyPr>
          <a:lstStyle/>
          <a:p>
            <a:pPr indent="17463" algn="just">
              <a:buNone/>
            </a:pPr>
            <a:r>
              <a:rPr lang="es-MX" dirty="0"/>
              <a:t>Dentro de las características que facultan de poder al ser humano, </a:t>
            </a:r>
            <a:r>
              <a:rPr lang="es-MX" dirty="0" err="1"/>
              <a:t>Arendt</a:t>
            </a:r>
            <a:r>
              <a:rPr lang="es-MX" dirty="0"/>
              <a:t>, puntualiza la capacidad de </a:t>
            </a:r>
            <a:r>
              <a:rPr lang="es-MX" b="1" dirty="0">
                <a:solidFill>
                  <a:srgbClr val="FF0000"/>
                </a:solidFill>
              </a:rPr>
              <a:t>Acción</a:t>
            </a:r>
            <a:r>
              <a:rPr lang="es-MX" dirty="0"/>
              <a:t> y de </a:t>
            </a:r>
            <a:r>
              <a:rPr lang="es-MX" b="1" dirty="0">
                <a:solidFill>
                  <a:srgbClr val="FF0000"/>
                </a:solidFill>
              </a:rPr>
              <a:t>Discurso </a:t>
            </a:r>
            <a:r>
              <a:rPr lang="es-MX" dirty="0"/>
              <a:t>concertado. </a:t>
            </a:r>
          </a:p>
          <a:p>
            <a:pPr algn="just"/>
            <a:r>
              <a:rPr lang="es-MX" dirty="0"/>
              <a:t>“El poder se actualiza sólo donde la palabra y la acción no se han separado, donde las palabras no son vacías y las acciones no son brutales, donde las palabras no son empleadas para violentar y destruir sino para establecer nuevas relaciones y crear nuevas realidades”.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857232"/>
            <a:ext cx="5929322" cy="557216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dirty="0"/>
              <a:t>Sosteniendo la idea anterior, Werner </a:t>
            </a:r>
            <a:r>
              <a:rPr lang="es-MX" dirty="0" err="1"/>
              <a:t>Jaeger</a:t>
            </a:r>
            <a:r>
              <a:rPr lang="es-MX" dirty="0"/>
              <a:t>, en su libro </a:t>
            </a:r>
            <a:r>
              <a:rPr lang="es-MX" dirty="0" err="1"/>
              <a:t>Paideia</a:t>
            </a:r>
            <a:r>
              <a:rPr lang="es-MX" dirty="0"/>
              <a:t>, afirma que los griegos de la antigüedad educaban a sus niños bajo el concepto de </a:t>
            </a:r>
            <a:r>
              <a:rPr lang="es-MX" dirty="0" err="1"/>
              <a:t>Areté</a:t>
            </a:r>
            <a:r>
              <a:rPr lang="es-MX" dirty="0"/>
              <a:t>, es decir la excelencia, alcanzar la virtud humana.</a:t>
            </a:r>
          </a:p>
          <a:p>
            <a:pPr algn="just">
              <a:buNone/>
            </a:pPr>
            <a:r>
              <a:rPr lang="es-MX" dirty="0"/>
              <a:t>     Ej.: </a:t>
            </a:r>
          </a:p>
          <a:p>
            <a:pPr marL="896938" indent="379413" algn="just"/>
            <a:r>
              <a:rPr lang="es-MX" dirty="0"/>
              <a:t>¿Cuál es el </a:t>
            </a:r>
            <a:r>
              <a:rPr lang="es-MX" dirty="0" err="1"/>
              <a:t>Areté</a:t>
            </a:r>
            <a:r>
              <a:rPr lang="es-MX" dirty="0"/>
              <a:t> de una espada?</a:t>
            </a:r>
          </a:p>
          <a:p>
            <a:pPr marL="896938" lvl="1" indent="379413" algn="just"/>
            <a:r>
              <a:rPr lang="es-MX" dirty="0"/>
              <a:t>Cortar</a:t>
            </a:r>
          </a:p>
          <a:p>
            <a:pPr marL="896938" lvl="1" indent="379413" algn="just">
              <a:buFont typeface="Arial" pitchFamily="34" charset="0"/>
              <a:buChar char="•"/>
            </a:pPr>
            <a:r>
              <a:rPr lang="es-MX" dirty="0"/>
              <a:t>¿Cuál es el </a:t>
            </a:r>
            <a:r>
              <a:rPr lang="es-MX" dirty="0" err="1"/>
              <a:t>Areté</a:t>
            </a:r>
            <a:r>
              <a:rPr lang="es-MX" dirty="0"/>
              <a:t> del ser humano?</a:t>
            </a:r>
          </a:p>
          <a:p>
            <a:pPr marL="896938" lvl="1" indent="379413" algn="just"/>
            <a:r>
              <a:rPr lang="es-MX" dirty="0"/>
              <a:t>Para los griegos, la excelencia en el actuar y en el hablar.</a:t>
            </a:r>
          </a:p>
          <a:p>
            <a:pPr marL="342900" lvl="1" indent="379413" algn="just">
              <a:buNone/>
            </a:pPr>
            <a:endParaRPr lang="es-MX" dirty="0"/>
          </a:p>
          <a:p>
            <a:pPr marL="342900" lvl="1" indent="379413" algn="just">
              <a:buNone/>
            </a:pPr>
            <a:r>
              <a:rPr lang="es-MX" dirty="0"/>
              <a:t>Aquiles fue educado “Para ambas cosas, para pronunciar palabras y realizar acciones”, según la Ilíada.</a:t>
            </a:r>
          </a:p>
          <a:p>
            <a:endParaRPr lang="es-MX" dirty="0"/>
          </a:p>
        </p:txBody>
      </p:sp>
      <p:pic>
        <p:nvPicPr>
          <p:cNvPr id="4" name="3 Imagen" descr="5 DSC_0223_70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0300" y="1571612"/>
            <a:ext cx="2933700" cy="40862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571480"/>
            <a:ext cx="4357718" cy="5572164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Aquí descansa el poder inherente de cada ser humano, c</a:t>
            </a:r>
            <a:r>
              <a:rPr lang="es-CL" dirty="0" err="1"/>
              <a:t>on</a:t>
            </a:r>
            <a:r>
              <a:rPr lang="es-CL" dirty="0"/>
              <a:t> el nacimiento empieza la capacidad de realizar un nuevo comienzo. </a:t>
            </a:r>
          </a:p>
          <a:p>
            <a:pPr algn="just"/>
            <a:r>
              <a:rPr lang="es-CL" dirty="0"/>
              <a:t>El individuo tiene poder para configurar el mundo natural, la sociedad y sobre todo configurar su propia identidad. </a:t>
            </a:r>
            <a:endParaRPr lang="es-MX" dirty="0"/>
          </a:p>
        </p:txBody>
      </p:sp>
      <p:pic>
        <p:nvPicPr>
          <p:cNvPr id="4" name="3 Imagen" descr="tumblr_mxsw0cz5fv1ro2s6yo1_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9675" y="642918"/>
            <a:ext cx="4124325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El poder legítimo y el poder ilegítimo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Aníbal Romero en “El estudio del poder” </a:t>
            </a:r>
            <a:r>
              <a:rPr lang="es-CL" dirty="0"/>
              <a:t>señala sobre las ideas de </a:t>
            </a:r>
            <a:r>
              <a:rPr lang="es-CL" dirty="0" err="1"/>
              <a:t>Arendt</a:t>
            </a:r>
            <a:r>
              <a:rPr lang="es-CL" dirty="0"/>
              <a:t> que su definición de Poder como acción y discurso es la forma que tiene el poder </a:t>
            </a:r>
            <a:r>
              <a:rPr lang="es-CL" b="1" dirty="0"/>
              <a:t>LEGÍTIMO</a:t>
            </a:r>
            <a:r>
              <a:rPr lang="es-CL" dirty="0"/>
              <a:t>, </a:t>
            </a:r>
            <a:r>
              <a:rPr lang="es-ES" dirty="0"/>
              <a:t>y </a:t>
            </a:r>
            <a:r>
              <a:rPr lang="es-CL" dirty="0"/>
              <a:t>que opuesta a esta forma de poder aparece el poder </a:t>
            </a:r>
            <a:r>
              <a:rPr lang="es-CL" b="1" dirty="0"/>
              <a:t>ÍLEGITIMO</a:t>
            </a:r>
            <a:r>
              <a:rPr lang="es-CL" dirty="0"/>
              <a:t> que se basa en una forma de violencia organizada en la relación entre los individuos basada en el control de sus acciones y de su poder individual</a:t>
            </a:r>
            <a:r>
              <a:rPr lang="es-ES" dirty="0"/>
              <a:t>.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12605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Según </a:t>
            </a:r>
            <a:r>
              <a:rPr lang="es-MX" dirty="0" err="1"/>
              <a:t>Teun</a:t>
            </a:r>
            <a:r>
              <a:rPr lang="es-MX" dirty="0"/>
              <a:t> A. Van </a:t>
            </a:r>
            <a:r>
              <a:rPr lang="es-MX" dirty="0" err="1"/>
              <a:t>Dijk</a:t>
            </a:r>
            <a:r>
              <a:rPr lang="es-MX" dirty="0"/>
              <a:t> en su libro “El discurso como interacción social” , un grupo tiene poder sobre otro al poseer una forma de control sobre éste, ya sea por la fuerza bruta o mediante el control de la base mental de las acciones de los individuos. Esto se puede lograr mediante:</a:t>
            </a:r>
          </a:p>
          <a:p>
            <a:pPr algn="just"/>
            <a:endParaRPr lang="es-MX" sz="900" dirty="0"/>
          </a:p>
          <a:p>
            <a:pPr algn="just"/>
            <a:r>
              <a:rPr lang="es-MX" dirty="0"/>
              <a:t>Control de símbolos</a:t>
            </a:r>
          </a:p>
          <a:p>
            <a:pPr algn="just"/>
            <a:r>
              <a:rPr lang="es-MX" dirty="0"/>
              <a:t>Derecho de discurso</a:t>
            </a:r>
          </a:p>
          <a:p>
            <a:pPr algn="just"/>
            <a:r>
              <a:rPr lang="es-MX" dirty="0"/>
              <a:t>Recursos de fuerza y conocimiento</a:t>
            </a:r>
          </a:p>
          <a:p>
            <a:pPr algn="just"/>
            <a:r>
              <a:rPr lang="es-MX" dirty="0"/>
              <a:t>La inacción</a:t>
            </a:r>
          </a:p>
          <a:p>
            <a:pPr algn="just"/>
            <a:r>
              <a:rPr lang="es-MX" dirty="0"/>
              <a:t>Control de los bienes y servicios para satisfacer las necesidades básicas</a:t>
            </a:r>
          </a:p>
          <a:p>
            <a:pPr algn="just"/>
            <a:endParaRPr lang="es-MX" dirty="0"/>
          </a:p>
        </p:txBody>
      </p:sp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El poder ilegítimo y el control social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582726"/>
          </a:xfrm>
        </p:spPr>
        <p:txBody>
          <a:bodyPr>
            <a:normAutofit/>
          </a:bodyPr>
          <a:lstStyle/>
          <a:p>
            <a:r>
              <a:rPr lang="es-MX" sz="2400" dirty="0"/>
              <a:t>¿Cómo se observa el derecho a discurso en esta escena?</a:t>
            </a:r>
            <a:br>
              <a:rPr lang="es-MX" sz="2400" dirty="0"/>
            </a:br>
            <a:r>
              <a:rPr lang="es-MX" sz="2400" dirty="0"/>
              <a:t>¿Qué otras formas de sustentar la relación de poder podemos observar?</a:t>
            </a:r>
          </a:p>
        </p:txBody>
      </p:sp>
      <p:pic>
        <p:nvPicPr>
          <p:cNvPr id="4" name="3 Marcador de contenido" descr="7847996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785926"/>
            <a:ext cx="7185314" cy="478634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763</Words>
  <Application>Microsoft Office PowerPoint</Application>
  <PresentationFormat>Presentación en pantalla (4:3)</PresentationFormat>
  <Paragraphs>39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La condición humana y el concepto de poder</vt:lpstr>
      <vt:lpstr>La condición humana</vt:lpstr>
      <vt:lpstr>Presentación de PowerPoint</vt:lpstr>
      <vt:lpstr>Presentación de PowerPoint</vt:lpstr>
      <vt:lpstr>Presentación de PowerPoint</vt:lpstr>
      <vt:lpstr>Presentación de PowerPoint</vt:lpstr>
      <vt:lpstr>El poder legítimo y el poder ilegítimo</vt:lpstr>
      <vt:lpstr>El poder ilegítimo y el control social</vt:lpstr>
      <vt:lpstr>¿Cómo se observa el derecho a discurso en esta escena? ¿Qué otras formas de sustentar la relación de poder podemos observar?</vt:lpstr>
      <vt:lpstr>Ideología y poder</vt:lpstr>
      <vt:lpstr>Presentación de PowerPoint</vt:lpstr>
      <vt:lpstr>Bibliografía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CONDICIÓNHUMANA Y EL CONCEPTO DE PODER</dc:title>
  <dc:creator>Atreyu</dc:creator>
  <cp:lastModifiedBy>Josue Esteban Robles Plaza</cp:lastModifiedBy>
  <cp:revision>18</cp:revision>
  <dcterms:created xsi:type="dcterms:W3CDTF">2016-09-29T16:39:59Z</dcterms:created>
  <dcterms:modified xsi:type="dcterms:W3CDTF">2018-03-23T01:00:22Z</dcterms:modified>
</cp:coreProperties>
</file>