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31B0E6C-D5CB-338E-04FB-A67BEFDB91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14A8A7-430F-BF6E-3B64-A6661A9A7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E329F-EE77-4873-B071-D8426CE3816D}" type="datetimeFigureOut">
              <a:rPr lang="es-CL" smtClean="0"/>
              <a:t>23-09-2024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E72D7D-5A4F-5A69-460B-DE61CDFDC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CL"/>
              <a:t>Convivencia Escolar  - Escuela Monteleón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23F01B-431E-EB9B-91A1-636BF1FA04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60EE1-442D-4BFD-9CCC-4F6C63AE25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93281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AC814-CAD2-4189-80D9-7295E710A0F6}" type="datetimeFigureOut">
              <a:rPr lang="es-CL" smtClean="0"/>
              <a:t>23-09-2024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CL"/>
              <a:t>Convivencia Escolar  - Escuela Monteleón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4010-6B69-4A7B-A537-C6A497A057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54839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CL"/>
              <a:t>Convivencia Escolar  - Escuela Monteleón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4010-6B69-4A7B-A537-C6A497A057A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09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CL"/>
              <a:t>Convivencia Escolar  - Escuela Monteleón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4010-6B69-4A7B-A537-C6A497A057A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5479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CL"/>
              <a:t>Convivencia Escolar  - Escuela Monteleón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4010-6B69-4A7B-A537-C6A497A057A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938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CL"/>
              <a:t>Convivencia Escolar  - Escuela Monteleón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4010-6B69-4A7B-A537-C6A497A057A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7328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CL"/>
              <a:t>Convivencia Escolar  - Escuela Monteleón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4010-6B69-4A7B-A537-C6A497A057A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527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Convivencia Escolar - Escuela Monteleón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E43D7-B074-47E7-A9E8-B826077BE06B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252525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Convivencia Escolar - Escuela Monteleón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35ADE-49A6-437E-B8C5-E471BB474199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252525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Convivencia Escolar - Escuela Monteleón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79044-7BD5-4E8E-8132-04D8B146961A}" type="datetime1">
              <a:rPr lang="en-US" smtClean="0"/>
              <a:t>9/23/2024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252525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Convivencia Escolar - Escuela Monteleón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651C-D5CC-4EB8-BA6A-6AB5F39C43A7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Convivencia Escolar - Escuela Monteleón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A7D3C-9CCF-4E59-BB92-A782FD7E180D}" type="datetime1">
              <a:rPr lang="en-US" smtClean="0"/>
              <a:t>9/23/2024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5893435"/>
          </a:xfrm>
          <a:custGeom>
            <a:avLst/>
            <a:gdLst/>
            <a:ahLst/>
            <a:cxnLst/>
            <a:rect l="l" t="t" r="r" b="b"/>
            <a:pathLst>
              <a:path w="12192000" h="5893435">
                <a:moveTo>
                  <a:pt x="0" y="5893308"/>
                </a:moveTo>
                <a:lnTo>
                  <a:pt x="12192000" y="5893308"/>
                </a:lnTo>
                <a:lnTo>
                  <a:pt x="12192000" y="0"/>
                </a:lnTo>
                <a:lnTo>
                  <a:pt x="0" y="0"/>
                </a:lnTo>
                <a:lnTo>
                  <a:pt x="0" y="5893308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5893435"/>
          </a:xfrm>
          <a:custGeom>
            <a:avLst/>
            <a:gdLst/>
            <a:ahLst/>
            <a:cxnLst/>
            <a:rect l="l" t="t" r="r" b="b"/>
            <a:pathLst>
              <a:path w="12192000" h="5893435">
                <a:moveTo>
                  <a:pt x="0" y="5893308"/>
                </a:moveTo>
                <a:lnTo>
                  <a:pt x="12192000" y="5893308"/>
                </a:lnTo>
                <a:lnTo>
                  <a:pt x="12192000" y="0"/>
                </a:lnTo>
              </a:path>
              <a:path w="12192000" h="5893435">
                <a:moveTo>
                  <a:pt x="0" y="0"/>
                </a:moveTo>
                <a:lnTo>
                  <a:pt x="0" y="5893308"/>
                </a:lnTo>
              </a:path>
            </a:pathLst>
          </a:custGeom>
          <a:ln w="12192">
            <a:solidFill>
              <a:srgbClr val="A9D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893307"/>
            <a:ext cx="12192000" cy="965200"/>
          </a:xfrm>
          <a:custGeom>
            <a:avLst/>
            <a:gdLst/>
            <a:ahLst/>
            <a:cxnLst/>
            <a:rect l="l" t="t" r="r" b="b"/>
            <a:pathLst>
              <a:path w="12192000" h="965200">
                <a:moveTo>
                  <a:pt x="12192000" y="0"/>
                </a:moveTo>
                <a:lnTo>
                  <a:pt x="0" y="0"/>
                </a:lnTo>
                <a:lnTo>
                  <a:pt x="0" y="964691"/>
                </a:lnTo>
                <a:lnTo>
                  <a:pt x="12192000" y="964691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893307"/>
            <a:ext cx="12192000" cy="965200"/>
          </a:xfrm>
          <a:custGeom>
            <a:avLst/>
            <a:gdLst/>
            <a:ahLst/>
            <a:cxnLst/>
            <a:rect l="l" t="t" r="r" b="b"/>
            <a:pathLst>
              <a:path w="12192000" h="965200">
                <a:moveTo>
                  <a:pt x="0" y="964691"/>
                </a:moveTo>
                <a:lnTo>
                  <a:pt x="12192000" y="964691"/>
                </a:lnTo>
                <a:lnTo>
                  <a:pt x="12192000" y="0"/>
                </a:lnTo>
                <a:lnTo>
                  <a:pt x="0" y="0"/>
                </a:lnTo>
                <a:lnTo>
                  <a:pt x="0" y="964691"/>
                </a:lnTo>
                <a:close/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76655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875" y="106680"/>
            <a:ext cx="11890248" cy="653034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298704" y="254508"/>
            <a:ext cx="11595100" cy="6235065"/>
          </a:xfrm>
          <a:custGeom>
            <a:avLst/>
            <a:gdLst/>
            <a:ahLst/>
            <a:cxnLst/>
            <a:rect l="l" t="t" r="r" b="b"/>
            <a:pathLst>
              <a:path w="11595100" h="6235065">
                <a:moveTo>
                  <a:pt x="11594592" y="0"/>
                </a:moveTo>
                <a:lnTo>
                  <a:pt x="0" y="0"/>
                </a:lnTo>
                <a:lnTo>
                  <a:pt x="0" y="6234684"/>
                </a:lnTo>
                <a:lnTo>
                  <a:pt x="11594592" y="6234684"/>
                </a:lnTo>
                <a:lnTo>
                  <a:pt x="11594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98704" y="254508"/>
            <a:ext cx="11595100" cy="6235065"/>
          </a:xfrm>
          <a:custGeom>
            <a:avLst/>
            <a:gdLst/>
            <a:ahLst/>
            <a:cxnLst/>
            <a:rect l="l" t="t" r="r" b="b"/>
            <a:pathLst>
              <a:path w="11595100" h="6235065">
                <a:moveTo>
                  <a:pt x="0" y="6234684"/>
                </a:moveTo>
                <a:lnTo>
                  <a:pt x="11594592" y="6234684"/>
                </a:lnTo>
                <a:lnTo>
                  <a:pt x="11594592" y="0"/>
                </a:lnTo>
                <a:lnTo>
                  <a:pt x="0" y="0"/>
                </a:lnTo>
                <a:lnTo>
                  <a:pt x="0" y="6234684"/>
                </a:lnTo>
                <a:close/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1443" y="455117"/>
            <a:ext cx="8389112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252525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2561" y="2339721"/>
            <a:ext cx="10657205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Convivencia Escolar - Escuela Monteleón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9A22-4EB1-4FE9-B542-B8923224EA4E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6" y="2749295"/>
            <a:ext cx="4123944" cy="349300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927853" y="663701"/>
            <a:ext cx="6463665" cy="3197860"/>
            <a:chOff x="4927853" y="663701"/>
            <a:chExt cx="6463665" cy="3197860"/>
          </a:xfrm>
        </p:grpSpPr>
        <p:sp>
          <p:nvSpPr>
            <p:cNvPr id="6" name="object 6"/>
            <p:cNvSpPr/>
            <p:nvPr/>
          </p:nvSpPr>
          <p:spPr>
            <a:xfrm>
              <a:off x="4927853" y="663701"/>
              <a:ext cx="6463665" cy="3197860"/>
            </a:xfrm>
            <a:custGeom>
              <a:avLst/>
              <a:gdLst/>
              <a:ahLst/>
              <a:cxnLst/>
              <a:rect l="l" t="t" r="r" b="b"/>
              <a:pathLst>
                <a:path w="6463665" h="3197860">
                  <a:moveTo>
                    <a:pt x="0" y="3197352"/>
                  </a:moveTo>
                  <a:lnTo>
                    <a:pt x="6463284" y="3197352"/>
                  </a:lnTo>
                  <a:lnTo>
                    <a:pt x="6463284" y="0"/>
                  </a:lnTo>
                  <a:lnTo>
                    <a:pt x="0" y="0"/>
                  </a:lnTo>
                  <a:lnTo>
                    <a:pt x="0" y="3197352"/>
                  </a:lnTo>
                  <a:close/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68061" y="902969"/>
              <a:ext cx="6202680" cy="2685415"/>
            </a:xfrm>
            <a:custGeom>
              <a:avLst/>
              <a:gdLst/>
              <a:ahLst/>
              <a:cxnLst/>
              <a:rect l="l" t="t" r="r" b="b"/>
              <a:pathLst>
                <a:path w="6202680" h="2685415">
                  <a:moveTo>
                    <a:pt x="0" y="2685288"/>
                  </a:moveTo>
                  <a:lnTo>
                    <a:pt x="6202680" y="2685288"/>
                  </a:lnTo>
                  <a:lnTo>
                    <a:pt x="6202680" y="0"/>
                  </a:lnTo>
                  <a:lnTo>
                    <a:pt x="0" y="0"/>
                  </a:lnTo>
                  <a:lnTo>
                    <a:pt x="0" y="2685288"/>
                  </a:lnTo>
                  <a:close/>
                </a:path>
              </a:pathLst>
            </a:custGeom>
            <a:pattFill prst="pct20">
              <a:fgClr>
                <a:schemeClr val="accent2">
                  <a:lumMod val="75000"/>
                </a:schemeClr>
              </a:fgClr>
              <a:bgClr>
                <a:srgbClr val="FFFF93"/>
              </a:bgClr>
            </a:pattFill>
            <a:ln w="38099">
              <a:solidFill>
                <a:srgbClr val="6FAC46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57801" y="1228799"/>
            <a:ext cx="5867399" cy="31643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CL" sz="4800" b="1" spc="40" dirty="0">
                <a:solidFill>
                  <a:srgbClr val="345DA6"/>
                </a:solidFill>
                <a:latin typeface="Algerian" panose="04020705040A02060702" pitchFamily="82" charset="0"/>
                <a:cs typeface="Arial"/>
              </a:rPr>
              <a:t>Taller Uso y Peligro de las Redes Sociales</a:t>
            </a:r>
            <a:endParaRPr sz="4800" dirty="0">
              <a:latin typeface="Algerian" panose="04020705040A02060702" pitchFamily="82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000" dirty="0">
              <a:latin typeface="Arial"/>
              <a:cs typeface="Arial"/>
            </a:endParaRPr>
          </a:p>
        </p:txBody>
      </p:sp>
      <p:pic>
        <p:nvPicPr>
          <p:cNvPr id="20" name="Imagen 19" descr="Logotipo&#10;&#10;Descripción generada automáticamente">
            <a:extLst>
              <a:ext uri="{FF2B5EF4-FFF2-40B4-BE49-F238E27FC236}">
                <a16:creationId xmlns:a16="http://schemas.microsoft.com/office/drawing/2014/main" id="{6298C10B-EB6B-2BF5-4BC8-8B5C945AC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17" y="4191000"/>
            <a:ext cx="1720862" cy="1720862"/>
          </a:xfrm>
          <a:prstGeom prst="rect">
            <a:avLst/>
          </a:prstGeom>
        </p:spPr>
      </p:pic>
      <p:sp>
        <p:nvSpPr>
          <p:cNvPr id="21" name="Marcador de pie de página 20">
            <a:extLst>
              <a:ext uri="{FF2B5EF4-FFF2-40B4-BE49-F238E27FC236}">
                <a16:creationId xmlns:a16="http://schemas.microsoft.com/office/drawing/2014/main" id="{8AFE21DD-F606-583D-ED98-CC7BA7F2CDA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194299"/>
            <a:ext cx="3901440" cy="276999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Convivencia Escolar - Escuela Monteleón</a:t>
            </a:r>
          </a:p>
        </p:txBody>
      </p:sp>
      <p:pic>
        <p:nvPicPr>
          <p:cNvPr id="1028" name="Picture 4" descr="Para qué sirve cada red social? ¿Cómo integrarlas en la estrategia de  comunicación digital? - be shared">
            <a:extLst>
              <a:ext uri="{FF2B5EF4-FFF2-40B4-BE49-F238E27FC236}">
                <a16:creationId xmlns:a16="http://schemas.microsoft.com/office/drawing/2014/main" id="{9740CD0E-9708-D63E-0CDF-7356C7AFB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401" y="3935232"/>
            <a:ext cx="3483964" cy="2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portancia de actualizar el contenido de tus Redes Sociales - Adclic  Hosting">
            <a:extLst>
              <a:ext uri="{FF2B5EF4-FFF2-40B4-BE49-F238E27FC236}">
                <a16:creationId xmlns:a16="http://schemas.microsoft.com/office/drawing/2014/main" id="{D983CD21-F8F1-D9F3-0E0F-312A29AF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3" y="507372"/>
            <a:ext cx="4302216" cy="21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des sociales - Iconos gratis de redes sociales">
            <a:extLst>
              <a:ext uri="{FF2B5EF4-FFF2-40B4-BE49-F238E27FC236}">
                <a16:creationId xmlns:a16="http://schemas.microsoft.com/office/drawing/2014/main" id="{1552DC29-2309-9B49-C39D-1A9CABEAB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30" y="4100829"/>
            <a:ext cx="1976630" cy="19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3416" y="56388"/>
            <a:ext cx="9345295" cy="6711950"/>
            <a:chOff x="1423416" y="56388"/>
            <a:chExt cx="9345295" cy="6711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8983" y="56388"/>
              <a:ext cx="6761988" cy="7924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416" y="848866"/>
              <a:ext cx="9345168" cy="5919216"/>
            </a:xfrm>
            <a:prstGeom prst="rect">
              <a:avLst/>
            </a:prstGeom>
          </p:spPr>
        </p:pic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30DE3-1A53-A1A9-48F6-517E5C6E7F7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4267200"/>
            <a:ext cx="3901440" cy="276999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Convivencia Escolar - Escuela Monteleón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8675" y="0"/>
            <a:ext cx="8994775" cy="6804659"/>
            <a:chOff x="1598675" y="0"/>
            <a:chExt cx="8994775" cy="6804659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8675" y="809242"/>
              <a:ext cx="8994648" cy="59954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9567" y="0"/>
              <a:ext cx="6912864" cy="8092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68872" y="790066"/>
              <a:ext cx="1190625" cy="1039494"/>
            </a:xfrm>
            <a:custGeom>
              <a:avLst/>
              <a:gdLst/>
              <a:ahLst/>
              <a:cxnLst/>
              <a:rect l="l" t="t" r="r" b="b"/>
              <a:pathLst>
                <a:path w="1190625" h="1039494">
                  <a:moveTo>
                    <a:pt x="0" y="0"/>
                  </a:moveTo>
                  <a:lnTo>
                    <a:pt x="580898" y="1039113"/>
                  </a:lnTo>
                  <a:lnTo>
                    <a:pt x="1190244" y="23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9635" y="682751"/>
              <a:ext cx="1793748" cy="2650236"/>
            </a:xfrm>
            <a:prstGeom prst="rect">
              <a:avLst/>
            </a:prstGeom>
          </p:spPr>
        </p:pic>
      </p:grp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EF79BC9-0C77-7D00-E986-ED3C67C9293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73869" y="6549771"/>
            <a:ext cx="3901440" cy="276999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Convivencia Escolar - Escuela Monteleón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338327"/>
            <a:ext cx="10472928" cy="11932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5980">
              <a:lnSpc>
                <a:spcPct val="100000"/>
              </a:lnSpc>
              <a:spcBef>
                <a:spcPts val="105"/>
              </a:spcBef>
            </a:pPr>
            <a:r>
              <a:rPr spc="-140" dirty="0"/>
              <a:t>Ahora,</a:t>
            </a:r>
            <a:r>
              <a:rPr spc="95" dirty="0"/>
              <a:t> </a:t>
            </a:r>
            <a:r>
              <a:rPr spc="-280" dirty="0"/>
              <a:t>veamos</a:t>
            </a:r>
            <a:r>
              <a:rPr spc="60" dirty="0"/>
              <a:t> </a:t>
            </a:r>
            <a:r>
              <a:rPr spc="-110" dirty="0"/>
              <a:t>¿Q</a:t>
            </a:r>
            <a:r>
              <a:rPr spc="-125" dirty="0"/>
              <a:t>u</a:t>
            </a:r>
            <a:r>
              <a:rPr spc="-425" dirty="0"/>
              <a:t>é</a:t>
            </a:r>
            <a:r>
              <a:rPr spc="95" dirty="0"/>
              <a:t> </a:t>
            </a:r>
            <a:r>
              <a:rPr spc="-229" dirty="0"/>
              <a:t>apr</a:t>
            </a:r>
            <a:r>
              <a:rPr spc="-210" dirty="0"/>
              <a:t>e</a:t>
            </a:r>
            <a:r>
              <a:rPr spc="-270" dirty="0"/>
              <a:t>ndimos</a:t>
            </a:r>
            <a:r>
              <a:rPr spc="80" dirty="0"/>
              <a:t> </a:t>
            </a:r>
            <a:r>
              <a:rPr spc="-360" dirty="0"/>
              <a:t>e</a:t>
            </a:r>
            <a:r>
              <a:rPr spc="-415" dirty="0"/>
              <a:t>n</a:t>
            </a:r>
            <a:r>
              <a:rPr spc="80" dirty="0"/>
              <a:t> </a:t>
            </a:r>
            <a:r>
              <a:rPr spc="-229" dirty="0"/>
              <a:t>est</a:t>
            </a:r>
            <a:r>
              <a:rPr spc="-295" dirty="0"/>
              <a:t>a</a:t>
            </a:r>
            <a:r>
              <a:rPr spc="95" dirty="0"/>
              <a:t> </a:t>
            </a:r>
            <a:r>
              <a:rPr spc="-120" dirty="0"/>
              <a:t>cla</a:t>
            </a:r>
            <a:r>
              <a:rPr spc="-220" dirty="0"/>
              <a:t>se?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709927" cy="26822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8559" y="5213603"/>
              <a:ext cx="4663439" cy="16443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07591" y="2362200"/>
              <a:ext cx="9832975" cy="3083560"/>
            </a:xfrm>
            <a:custGeom>
              <a:avLst/>
              <a:gdLst/>
              <a:ahLst/>
              <a:cxnLst/>
              <a:rect l="l" t="t" r="r" b="b"/>
              <a:pathLst>
                <a:path w="9832975" h="3083560">
                  <a:moveTo>
                    <a:pt x="0" y="3083052"/>
                  </a:moveTo>
                  <a:lnTo>
                    <a:pt x="9832848" y="3083052"/>
                  </a:lnTo>
                  <a:lnTo>
                    <a:pt x="9832848" y="0"/>
                  </a:lnTo>
                  <a:lnTo>
                    <a:pt x="0" y="0"/>
                  </a:lnTo>
                  <a:lnTo>
                    <a:pt x="0" y="3083052"/>
                  </a:lnTo>
                  <a:close/>
                </a:path>
              </a:pathLst>
            </a:custGeom>
            <a:ln w="57911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85697" y="2312670"/>
            <a:ext cx="882015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latin typeface="Calibri"/>
                <a:cs typeface="Calibri"/>
              </a:rPr>
              <a:t>¿Qué</a:t>
            </a:r>
            <a:r>
              <a:rPr sz="3600" spc="-10" dirty="0">
                <a:latin typeface="Calibri"/>
                <a:cs typeface="Calibri"/>
              </a:rPr>
              <a:t> riesgos </a:t>
            </a:r>
            <a:r>
              <a:rPr sz="3600" spc="-25" dirty="0">
                <a:latin typeface="Calibri"/>
                <a:cs typeface="Calibri"/>
              </a:rPr>
              <a:t>existen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si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exponemos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información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personal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en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internet?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Explica: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98397" y="1065275"/>
            <a:ext cx="9580245" cy="3953151"/>
            <a:chOff x="1398397" y="1065275"/>
            <a:chExt cx="9580245" cy="3953151"/>
          </a:xfrm>
        </p:grpSpPr>
        <p:sp>
          <p:nvSpPr>
            <p:cNvPr id="13" name="object 13"/>
            <p:cNvSpPr/>
            <p:nvPr/>
          </p:nvSpPr>
          <p:spPr>
            <a:xfrm>
              <a:off x="1398397" y="3866237"/>
              <a:ext cx="9579610" cy="768350"/>
            </a:xfrm>
            <a:custGeom>
              <a:avLst/>
              <a:gdLst/>
              <a:ahLst/>
              <a:cxnLst/>
              <a:rect l="l" t="t" r="r" b="b"/>
              <a:pathLst>
                <a:path w="9579610" h="768350">
                  <a:moveTo>
                    <a:pt x="0" y="0"/>
                  </a:moveTo>
                  <a:lnTo>
                    <a:pt x="9579428" y="0"/>
                  </a:lnTo>
                </a:path>
                <a:path w="9579610" h="768350">
                  <a:moveTo>
                    <a:pt x="0" y="384048"/>
                  </a:moveTo>
                  <a:lnTo>
                    <a:pt x="9579428" y="384048"/>
                  </a:lnTo>
                </a:path>
                <a:path w="9579610" h="768350">
                  <a:moveTo>
                    <a:pt x="0" y="768095"/>
                  </a:moveTo>
                  <a:lnTo>
                    <a:pt x="9579428" y="768095"/>
                  </a:lnTo>
                </a:path>
              </a:pathLst>
            </a:custGeom>
            <a:ln w="23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98397" y="5018426"/>
              <a:ext cx="9580245" cy="0"/>
            </a:xfrm>
            <a:custGeom>
              <a:avLst/>
              <a:gdLst/>
              <a:ahLst/>
              <a:cxnLst/>
              <a:rect l="l" t="t" r="r" b="b"/>
              <a:pathLst>
                <a:path w="9580245">
                  <a:moveTo>
                    <a:pt x="0" y="0"/>
                  </a:moveTo>
                  <a:lnTo>
                    <a:pt x="9579630" y="0"/>
                  </a:lnTo>
                </a:path>
              </a:pathLst>
            </a:custGeom>
            <a:ln w="23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5904" y="1065275"/>
              <a:ext cx="2749296" cy="154025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342890" y="2008759"/>
            <a:ext cx="1057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70" dirty="0">
                <a:latin typeface="Georgia"/>
                <a:cs typeface="Georgia"/>
              </a:rPr>
              <a:t>de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85" dirty="0">
                <a:latin typeface="Georgia"/>
                <a:cs typeface="Georgia"/>
              </a:rPr>
              <a:t>Salida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Marcador de pie de página 16">
            <a:extLst>
              <a:ext uri="{FF2B5EF4-FFF2-40B4-BE49-F238E27FC236}">
                <a16:creationId xmlns:a16="http://schemas.microsoft.com/office/drawing/2014/main" id="{09A39DD7-6973-C515-D857-B24E7196429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79" y="6519673"/>
            <a:ext cx="3901440" cy="276999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Convivencia Escolar - Escuela Monteleón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5893435"/>
            </a:xfrm>
            <a:custGeom>
              <a:avLst/>
              <a:gdLst/>
              <a:ahLst/>
              <a:cxnLst/>
              <a:rect l="l" t="t" r="r" b="b"/>
              <a:pathLst>
                <a:path w="12192000" h="5893435">
                  <a:moveTo>
                    <a:pt x="0" y="5893308"/>
                  </a:moveTo>
                  <a:lnTo>
                    <a:pt x="12192000" y="5893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893308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5893435"/>
            </a:xfrm>
            <a:custGeom>
              <a:avLst/>
              <a:gdLst/>
              <a:ahLst/>
              <a:cxnLst/>
              <a:rect l="l" t="t" r="r" b="b"/>
              <a:pathLst>
                <a:path w="12192000" h="5893435">
                  <a:moveTo>
                    <a:pt x="0" y="5893308"/>
                  </a:moveTo>
                  <a:lnTo>
                    <a:pt x="12192000" y="5893308"/>
                  </a:lnTo>
                  <a:lnTo>
                    <a:pt x="12192000" y="0"/>
                  </a:lnTo>
                </a:path>
                <a:path w="12192000" h="5893435">
                  <a:moveTo>
                    <a:pt x="0" y="0"/>
                  </a:moveTo>
                  <a:lnTo>
                    <a:pt x="0" y="5893308"/>
                  </a:lnTo>
                </a:path>
              </a:pathLst>
            </a:custGeom>
            <a:ln w="12192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893307"/>
              <a:ext cx="12192000" cy="965200"/>
            </a:xfrm>
            <a:custGeom>
              <a:avLst/>
              <a:gdLst/>
              <a:ahLst/>
              <a:cxnLst/>
              <a:rect l="l" t="t" r="r" b="b"/>
              <a:pathLst>
                <a:path w="12192000" h="965200">
                  <a:moveTo>
                    <a:pt x="12192000" y="0"/>
                  </a:moveTo>
                  <a:lnTo>
                    <a:pt x="0" y="0"/>
                  </a:lnTo>
                  <a:lnTo>
                    <a:pt x="0" y="964691"/>
                  </a:lnTo>
                  <a:lnTo>
                    <a:pt x="12192000" y="96469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893307"/>
              <a:ext cx="12192000" cy="965200"/>
            </a:xfrm>
            <a:custGeom>
              <a:avLst/>
              <a:gdLst/>
              <a:ahLst/>
              <a:cxnLst/>
              <a:rect l="l" t="t" r="r" b="b"/>
              <a:pathLst>
                <a:path w="12192000" h="965200">
                  <a:moveTo>
                    <a:pt x="0" y="964691"/>
                  </a:moveTo>
                  <a:lnTo>
                    <a:pt x="12192000" y="96469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64691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7665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5" y="106680"/>
              <a:ext cx="11890248" cy="65303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8704" y="254508"/>
              <a:ext cx="11595100" cy="6235065"/>
            </a:xfrm>
            <a:custGeom>
              <a:avLst/>
              <a:gdLst/>
              <a:ahLst/>
              <a:cxnLst/>
              <a:rect l="l" t="t" r="r" b="b"/>
              <a:pathLst>
                <a:path w="11595100" h="6235065">
                  <a:moveTo>
                    <a:pt x="11594592" y="0"/>
                  </a:moveTo>
                  <a:lnTo>
                    <a:pt x="0" y="0"/>
                  </a:lnTo>
                  <a:lnTo>
                    <a:pt x="0" y="6234684"/>
                  </a:lnTo>
                  <a:lnTo>
                    <a:pt x="11594592" y="6234684"/>
                  </a:lnTo>
                  <a:lnTo>
                    <a:pt x="11594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8704" y="254508"/>
              <a:ext cx="11595100" cy="6235065"/>
            </a:xfrm>
            <a:custGeom>
              <a:avLst/>
              <a:gdLst/>
              <a:ahLst/>
              <a:cxnLst/>
              <a:rect l="l" t="t" r="r" b="b"/>
              <a:pathLst>
                <a:path w="11595100" h="6235065">
                  <a:moveTo>
                    <a:pt x="0" y="6234684"/>
                  </a:moveTo>
                  <a:lnTo>
                    <a:pt x="11594592" y="6234684"/>
                  </a:lnTo>
                  <a:lnTo>
                    <a:pt x="11594592" y="0"/>
                  </a:lnTo>
                  <a:lnTo>
                    <a:pt x="0" y="0"/>
                  </a:lnTo>
                  <a:lnTo>
                    <a:pt x="0" y="6234684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29610" y="215011"/>
            <a:ext cx="65093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b="1" u="heavy" spc="-2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Pauta</a:t>
            </a:r>
            <a:r>
              <a:rPr sz="3200" b="1" u="heavy" spc="-2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de </a:t>
            </a:r>
            <a:r>
              <a:rPr sz="3200" b="1" u="heavy" spc="-10" dirty="0" err="1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Autoevaluación</a:t>
            </a:r>
            <a:r>
              <a:rPr sz="32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55A11"/>
                </a:solidFill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87780" y="765048"/>
            <a:ext cx="10677525" cy="5782310"/>
            <a:chOff x="1287780" y="765048"/>
            <a:chExt cx="10677525" cy="5782310"/>
          </a:xfrm>
        </p:grpSpPr>
        <p:sp>
          <p:nvSpPr>
            <p:cNvPr id="17" name="object 17"/>
            <p:cNvSpPr/>
            <p:nvPr/>
          </p:nvSpPr>
          <p:spPr>
            <a:xfrm>
              <a:off x="1295908" y="772794"/>
              <a:ext cx="10643235" cy="5760720"/>
            </a:xfrm>
            <a:custGeom>
              <a:avLst/>
              <a:gdLst/>
              <a:ahLst/>
              <a:cxnLst/>
              <a:rect l="l" t="t" r="r" b="b"/>
              <a:pathLst>
                <a:path w="10643235" h="5760720">
                  <a:moveTo>
                    <a:pt x="8645893" y="4297616"/>
                  </a:moveTo>
                  <a:lnTo>
                    <a:pt x="0" y="4297616"/>
                  </a:lnTo>
                  <a:lnTo>
                    <a:pt x="0" y="4815776"/>
                  </a:lnTo>
                  <a:lnTo>
                    <a:pt x="0" y="5760656"/>
                  </a:lnTo>
                  <a:lnTo>
                    <a:pt x="8645893" y="5760656"/>
                  </a:lnTo>
                  <a:lnTo>
                    <a:pt x="8645893" y="4815776"/>
                  </a:lnTo>
                  <a:lnTo>
                    <a:pt x="8645893" y="4297616"/>
                  </a:lnTo>
                  <a:close/>
                </a:path>
                <a:path w="10643235" h="5760720">
                  <a:moveTo>
                    <a:pt x="8645893" y="1981200"/>
                  </a:moveTo>
                  <a:lnTo>
                    <a:pt x="0" y="1981200"/>
                  </a:lnTo>
                  <a:lnTo>
                    <a:pt x="0" y="2925953"/>
                  </a:lnTo>
                  <a:lnTo>
                    <a:pt x="0" y="2926080"/>
                  </a:lnTo>
                  <a:lnTo>
                    <a:pt x="0" y="4297553"/>
                  </a:lnTo>
                  <a:lnTo>
                    <a:pt x="8645893" y="4297553"/>
                  </a:lnTo>
                  <a:lnTo>
                    <a:pt x="8645893" y="2926080"/>
                  </a:lnTo>
                  <a:lnTo>
                    <a:pt x="8645893" y="2925953"/>
                  </a:lnTo>
                  <a:lnTo>
                    <a:pt x="8645893" y="1981200"/>
                  </a:lnTo>
                  <a:close/>
                </a:path>
                <a:path w="10643235" h="5760720">
                  <a:moveTo>
                    <a:pt x="8645893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0" y="1036193"/>
                  </a:lnTo>
                  <a:lnTo>
                    <a:pt x="0" y="1036320"/>
                  </a:lnTo>
                  <a:lnTo>
                    <a:pt x="0" y="1981073"/>
                  </a:lnTo>
                  <a:lnTo>
                    <a:pt x="8645893" y="1981073"/>
                  </a:lnTo>
                  <a:lnTo>
                    <a:pt x="8645893" y="1036320"/>
                  </a:lnTo>
                  <a:lnTo>
                    <a:pt x="8645893" y="1036193"/>
                  </a:lnTo>
                  <a:lnTo>
                    <a:pt x="8645893" y="518160"/>
                  </a:lnTo>
                  <a:lnTo>
                    <a:pt x="8645893" y="0"/>
                  </a:lnTo>
                  <a:close/>
                </a:path>
                <a:path w="10643235" h="5760720">
                  <a:moveTo>
                    <a:pt x="10642816" y="4297616"/>
                  </a:moveTo>
                  <a:lnTo>
                    <a:pt x="9687052" y="4297616"/>
                  </a:lnTo>
                  <a:lnTo>
                    <a:pt x="8645906" y="4297616"/>
                  </a:lnTo>
                  <a:lnTo>
                    <a:pt x="8645906" y="4815776"/>
                  </a:lnTo>
                  <a:lnTo>
                    <a:pt x="8645906" y="5760656"/>
                  </a:lnTo>
                  <a:lnTo>
                    <a:pt x="9687052" y="5760656"/>
                  </a:lnTo>
                  <a:lnTo>
                    <a:pt x="10642816" y="5760656"/>
                  </a:lnTo>
                  <a:lnTo>
                    <a:pt x="10642816" y="4815776"/>
                  </a:lnTo>
                  <a:lnTo>
                    <a:pt x="10642816" y="4297616"/>
                  </a:lnTo>
                  <a:close/>
                </a:path>
                <a:path w="10643235" h="5760720">
                  <a:moveTo>
                    <a:pt x="10642816" y="1981200"/>
                  </a:moveTo>
                  <a:lnTo>
                    <a:pt x="9687052" y="1981200"/>
                  </a:lnTo>
                  <a:lnTo>
                    <a:pt x="8645906" y="1981200"/>
                  </a:lnTo>
                  <a:lnTo>
                    <a:pt x="8645906" y="2925953"/>
                  </a:lnTo>
                  <a:lnTo>
                    <a:pt x="8645906" y="2926080"/>
                  </a:lnTo>
                  <a:lnTo>
                    <a:pt x="8645906" y="4297553"/>
                  </a:lnTo>
                  <a:lnTo>
                    <a:pt x="9687052" y="4297553"/>
                  </a:lnTo>
                  <a:lnTo>
                    <a:pt x="10642816" y="4297553"/>
                  </a:lnTo>
                  <a:lnTo>
                    <a:pt x="10642816" y="2926080"/>
                  </a:lnTo>
                  <a:lnTo>
                    <a:pt x="10642816" y="2925953"/>
                  </a:lnTo>
                  <a:lnTo>
                    <a:pt x="10642816" y="1981200"/>
                  </a:lnTo>
                  <a:close/>
                </a:path>
                <a:path w="10643235" h="5760720">
                  <a:moveTo>
                    <a:pt x="10642816" y="0"/>
                  </a:moveTo>
                  <a:lnTo>
                    <a:pt x="9687052" y="0"/>
                  </a:lnTo>
                  <a:lnTo>
                    <a:pt x="8645906" y="0"/>
                  </a:lnTo>
                  <a:lnTo>
                    <a:pt x="8645906" y="518160"/>
                  </a:lnTo>
                  <a:lnTo>
                    <a:pt x="8645906" y="1036193"/>
                  </a:lnTo>
                  <a:lnTo>
                    <a:pt x="8645906" y="1036320"/>
                  </a:lnTo>
                  <a:lnTo>
                    <a:pt x="8645906" y="1981073"/>
                  </a:lnTo>
                  <a:lnTo>
                    <a:pt x="9687052" y="1981073"/>
                  </a:lnTo>
                  <a:lnTo>
                    <a:pt x="10642816" y="1981073"/>
                  </a:lnTo>
                  <a:lnTo>
                    <a:pt x="10642816" y="1036320"/>
                  </a:lnTo>
                  <a:lnTo>
                    <a:pt x="10642816" y="1036193"/>
                  </a:lnTo>
                  <a:lnTo>
                    <a:pt x="10642816" y="518160"/>
                  </a:lnTo>
                  <a:lnTo>
                    <a:pt x="10642816" y="0"/>
                  </a:lnTo>
                  <a:close/>
                </a:path>
              </a:pathLst>
            </a:custGeom>
            <a:solidFill>
              <a:srgbClr val="FFC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780" y="765048"/>
              <a:ext cx="10677144" cy="5782056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01379" y="4291244"/>
            <a:ext cx="1828798" cy="229818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319384" y="783081"/>
            <a:ext cx="1390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4240" algn="l"/>
              </a:tabLst>
            </a:pPr>
            <a:r>
              <a:rPr sz="2800" b="1" spc="-10" dirty="0">
                <a:solidFill>
                  <a:srgbClr val="1F4E79"/>
                </a:solidFill>
                <a:latin typeface="Calibri"/>
                <a:cs typeface="Calibri"/>
              </a:rPr>
              <a:t>S</a:t>
            </a:r>
            <a:r>
              <a:rPr sz="2800" b="1" spc="-5" dirty="0">
                <a:solidFill>
                  <a:srgbClr val="1F4E79"/>
                </a:solidFill>
                <a:latin typeface="Calibri"/>
                <a:cs typeface="Calibri"/>
              </a:rPr>
              <a:t>Í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	</a:t>
            </a:r>
            <a:r>
              <a:rPr sz="2800" b="1" spc="-15" dirty="0">
                <a:solidFill>
                  <a:srgbClr val="1F4E79"/>
                </a:solidFill>
                <a:latin typeface="Calibri"/>
                <a:cs typeface="Calibri"/>
              </a:rPr>
              <a:t>NO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4775" y="691415"/>
            <a:ext cx="8458200" cy="4862228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9209" algn="ctr">
              <a:lnSpc>
                <a:spcPct val="100000"/>
              </a:lnSpc>
              <a:spcBef>
                <a:spcPts val="815"/>
              </a:spcBef>
            </a:pPr>
            <a:r>
              <a:rPr sz="2800" b="1" spc="-10" dirty="0">
                <a:solidFill>
                  <a:srgbClr val="1F4E79"/>
                </a:solidFill>
                <a:latin typeface="Calibri"/>
                <a:cs typeface="Calibri"/>
              </a:rPr>
              <a:t>INDICADORES</a:t>
            </a:r>
            <a:endParaRPr sz="2800" dirty="0">
              <a:latin typeface="Calibri"/>
              <a:cs typeface="Calibri"/>
            </a:endParaRPr>
          </a:p>
          <a:p>
            <a:pPr marL="364490" indent="-35242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65125" algn="l"/>
              </a:tabLst>
            </a:pPr>
            <a:r>
              <a:rPr sz="2800" spc="-15" dirty="0">
                <a:latin typeface="Calibri"/>
                <a:cs typeface="Calibri"/>
              </a:rPr>
              <a:t>Respondí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ticket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entrada</a:t>
            </a:r>
            <a:endParaRPr sz="2800" dirty="0">
              <a:latin typeface="Calibri"/>
              <a:cs typeface="Calibri"/>
            </a:endParaRPr>
          </a:p>
          <a:p>
            <a:pPr marL="12700" marR="299085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365125" algn="l"/>
              </a:tabLst>
            </a:pPr>
            <a:r>
              <a:rPr sz="2800" spc="-5" dirty="0">
                <a:latin typeface="Calibri"/>
                <a:cs typeface="Calibri"/>
              </a:rPr>
              <a:t>Leí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información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acerca</a:t>
            </a:r>
            <a:r>
              <a:rPr sz="2800" spc="-5" dirty="0">
                <a:latin typeface="Calibri"/>
                <a:cs typeface="Calibri"/>
              </a:rPr>
              <a:t> 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peligros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existen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navegar</a:t>
            </a:r>
            <a:r>
              <a:rPr sz="2800" spc="-10" dirty="0">
                <a:latin typeface="Calibri"/>
                <a:cs typeface="Calibri"/>
              </a:rPr>
              <a:t> por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internet.</a:t>
            </a:r>
            <a:endParaRPr sz="2800" dirty="0">
              <a:latin typeface="Calibri"/>
              <a:cs typeface="Calibri"/>
            </a:endParaRPr>
          </a:p>
          <a:p>
            <a:pPr marL="12700" marR="123380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65125" algn="l"/>
              </a:tabLst>
            </a:pPr>
            <a:r>
              <a:rPr sz="2800" spc="-5" dirty="0">
                <a:latin typeface="Calibri"/>
                <a:cs typeface="Calibri"/>
              </a:rPr>
              <a:t>Leí los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consejos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para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navegar</a:t>
            </a:r>
            <a:r>
              <a:rPr sz="2800" spc="-10" dirty="0">
                <a:latin typeface="Calibri"/>
                <a:cs typeface="Calibri"/>
              </a:rPr>
              <a:t> con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seguridad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internet.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65125" algn="l"/>
                <a:tab pos="7895590" algn="l"/>
              </a:tabLst>
            </a:pPr>
            <a:r>
              <a:rPr sz="2800" spc="-5" dirty="0">
                <a:latin typeface="Calibri"/>
                <a:cs typeface="Calibri"/>
              </a:rPr>
              <a:t>Ide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q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é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ond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adecuadas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inadecuadas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que  </a:t>
            </a:r>
            <a:r>
              <a:rPr sz="2800" spc="-5" dirty="0">
                <a:latin typeface="Calibri"/>
                <a:cs typeface="Calibri"/>
              </a:rPr>
              <a:t>pueden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ayudarme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resguardar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intimidad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navegar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internet</a:t>
            </a:r>
            <a:endParaRPr sz="2800" dirty="0">
              <a:latin typeface="Calibri"/>
              <a:cs typeface="Calibri"/>
            </a:endParaRPr>
          </a:p>
          <a:p>
            <a:pPr marL="364490" indent="-352425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365125" algn="l"/>
              </a:tabLst>
            </a:pPr>
            <a:r>
              <a:rPr sz="2800" spc="-10" dirty="0">
                <a:latin typeface="Calibri"/>
                <a:cs typeface="Calibri"/>
              </a:rPr>
              <a:t>Respondí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 ticket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 err="1">
                <a:latin typeface="Calibri"/>
                <a:cs typeface="Calibri"/>
              </a:rPr>
              <a:t>salida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1" name="Marcador de pie de página 20">
            <a:extLst>
              <a:ext uri="{FF2B5EF4-FFF2-40B4-BE49-F238E27FC236}">
                <a16:creationId xmlns:a16="http://schemas.microsoft.com/office/drawing/2014/main" id="{2A8A4D80-C2CF-0513-B080-3FF0D09DA36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79" y="6556036"/>
            <a:ext cx="3901440" cy="276999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Convivencia Escolar - Escuela Monteleón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7654049" y="1148080"/>
            <a:ext cx="4272280" cy="4561840"/>
            <a:chOff x="7920228" y="2296667"/>
            <a:chExt cx="4272280" cy="45618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3200" y="4559807"/>
              <a:ext cx="1828798" cy="22981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0228" y="2296667"/>
              <a:ext cx="3979164" cy="442722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439" y="859536"/>
            <a:ext cx="6731508" cy="41148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84098" y="2467940"/>
            <a:ext cx="2273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dirty="0">
                <a:solidFill>
                  <a:srgbClr val="C00000"/>
                </a:solidFill>
                <a:latin typeface="Calibri"/>
                <a:cs typeface="Calibri"/>
              </a:rPr>
              <a:t>Puedo</a:t>
            </a:r>
            <a:r>
              <a:rPr sz="2400" b="0" i="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0" i="0" dirty="0">
                <a:solidFill>
                  <a:srgbClr val="C00000"/>
                </a:solidFill>
                <a:latin typeface="Calibri"/>
                <a:cs typeface="Calibri"/>
              </a:rPr>
              <a:t>decir</a:t>
            </a:r>
            <a:r>
              <a:rPr sz="2400" b="0" i="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0" i="0" spc="-50" dirty="0">
                <a:solidFill>
                  <a:srgbClr val="C00000"/>
                </a:solidFill>
                <a:latin typeface="Calibri"/>
                <a:cs typeface="Calibri"/>
              </a:rPr>
              <a:t>“NO”.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6603" y="2859100"/>
            <a:ext cx="454025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Puedo apartarme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y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salir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del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lugar.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dirty="0" err="1">
                <a:solidFill>
                  <a:srgbClr val="C00000"/>
                </a:solidFill>
                <a:latin typeface="Calibri"/>
                <a:cs typeface="Calibri"/>
              </a:rPr>
              <a:t>Puedo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contarle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una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persona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confianza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lo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 que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me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hace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sentir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 mal.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1A703D4A-50FC-174F-FC3E-533666585DF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752609" y="6564758"/>
            <a:ext cx="3901440" cy="276999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Convivencia Escolar - Escuela Monteleón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6" y="2749295"/>
            <a:ext cx="4123944" cy="349300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927853" y="663701"/>
            <a:ext cx="6463665" cy="3197860"/>
            <a:chOff x="4927853" y="663701"/>
            <a:chExt cx="6463665" cy="3197860"/>
          </a:xfrm>
        </p:grpSpPr>
        <p:sp>
          <p:nvSpPr>
            <p:cNvPr id="6" name="object 6"/>
            <p:cNvSpPr/>
            <p:nvPr/>
          </p:nvSpPr>
          <p:spPr>
            <a:xfrm>
              <a:off x="4927853" y="663701"/>
              <a:ext cx="6463665" cy="3197860"/>
            </a:xfrm>
            <a:custGeom>
              <a:avLst/>
              <a:gdLst/>
              <a:ahLst/>
              <a:cxnLst/>
              <a:rect l="l" t="t" r="r" b="b"/>
              <a:pathLst>
                <a:path w="6463665" h="3197860">
                  <a:moveTo>
                    <a:pt x="0" y="3197352"/>
                  </a:moveTo>
                  <a:lnTo>
                    <a:pt x="6463284" y="3197352"/>
                  </a:lnTo>
                  <a:lnTo>
                    <a:pt x="6463284" y="0"/>
                  </a:lnTo>
                  <a:lnTo>
                    <a:pt x="0" y="0"/>
                  </a:lnTo>
                  <a:lnTo>
                    <a:pt x="0" y="3197352"/>
                  </a:lnTo>
                  <a:close/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68061" y="902969"/>
              <a:ext cx="6202680" cy="2685415"/>
            </a:xfrm>
            <a:custGeom>
              <a:avLst/>
              <a:gdLst/>
              <a:ahLst/>
              <a:cxnLst/>
              <a:rect l="l" t="t" r="r" b="b"/>
              <a:pathLst>
                <a:path w="6202680" h="2685415">
                  <a:moveTo>
                    <a:pt x="0" y="2685288"/>
                  </a:moveTo>
                  <a:lnTo>
                    <a:pt x="6202680" y="2685288"/>
                  </a:lnTo>
                  <a:lnTo>
                    <a:pt x="6202680" y="0"/>
                  </a:lnTo>
                  <a:lnTo>
                    <a:pt x="0" y="0"/>
                  </a:lnTo>
                  <a:lnTo>
                    <a:pt x="0" y="2685288"/>
                  </a:lnTo>
                  <a:close/>
                </a:path>
              </a:pathLst>
            </a:custGeom>
            <a:pattFill prst="pct20">
              <a:fgClr>
                <a:schemeClr val="accent2">
                  <a:lumMod val="75000"/>
                </a:schemeClr>
              </a:fgClr>
              <a:bgClr>
                <a:srgbClr val="FFFF93"/>
              </a:bgClr>
            </a:pattFill>
            <a:ln w="38099">
              <a:solidFill>
                <a:srgbClr val="6FAC46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57801" y="1228799"/>
            <a:ext cx="5867399" cy="31643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CL" sz="4800" b="1" spc="40" dirty="0">
                <a:solidFill>
                  <a:srgbClr val="345DA6"/>
                </a:solidFill>
                <a:latin typeface="Algerian" panose="04020705040A02060702" pitchFamily="82" charset="0"/>
                <a:cs typeface="Arial"/>
              </a:rPr>
              <a:t>Taller Uso y Peligro de las Redes Sociales</a:t>
            </a:r>
            <a:endParaRPr sz="4800" dirty="0">
              <a:latin typeface="Algerian" panose="04020705040A02060702" pitchFamily="82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000" dirty="0">
              <a:latin typeface="Arial"/>
              <a:cs typeface="Arial"/>
            </a:endParaRPr>
          </a:p>
        </p:txBody>
      </p:sp>
      <p:pic>
        <p:nvPicPr>
          <p:cNvPr id="20" name="Imagen 19" descr="Logotipo&#10;&#10;Descripción generada automáticamente">
            <a:extLst>
              <a:ext uri="{FF2B5EF4-FFF2-40B4-BE49-F238E27FC236}">
                <a16:creationId xmlns:a16="http://schemas.microsoft.com/office/drawing/2014/main" id="{6298C10B-EB6B-2BF5-4BC8-8B5C945AC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17" y="4191000"/>
            <a:ext cx="1720862" cy="1720862"/>
          </a:xfrm>
          <a:prstGeom prst="rect">
            <a:avLst/>
          </a:prstGeom>
        </p:spPr>
      </p:pic>
      <p:sp>
        <p:nvSpPr>
          <p:cNvPr id="21" name="Marcador de pie de página 20">
            <a:extLst>
              <a:ext uri="{FF2B5EF4-FFF2-40B4-BE49-F238E27FC236}">
                <a16:creationId xmlns:a16="http://schemas.microsoft.com/office/drawing/2014/main" id="{8AFE21DD-F606-583D-ED98-CC7BA7F2CDA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194299"/>
            <a:ext cx="3901440" cy="276999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Convivencia Escolar - Escuela Monteleón</a:t>
            </a:r>
          </a:p>
        </p:txBody>
      </p:sp>
      <p:pic>
        <p:nvPicPr>
          <p:cNvPr id="1028" name="Picture 4" descr="Para qué sirve cada red social? ¿Cómo integrarlas en la estrategia de  comunicación digital? - be shared">
            <a:extLst>
              <a:ext uri="{FF2B5EF4-FFF2-40B4-BE49-F238E27FC236}">
                <a16:creationId xmlns:a16="http://schemas.microsoft.com/office/drawing/2014/main" id="{9740CD0E-9708-D63E-0CDF-7356C7AFB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401" y="3935232"/>
            <a:ext cx="3483964" cy="24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portancia de actualizar el contenido de tus Redes Sociales - Adclic  Hosting">
            <a:extLst>
              <a:ext uri="{FF2B5EF4-FFF2-40B4-BE49-F238E27FC236}">
                <a16:creationId xmlns:a16="http://schemas.microsoft.com/office/drawing/2014/main" id="{D983CD21-F8F1-D9F3-0E0F-312A29AF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3" y="507372"/>
            <a:ext cx="4302216" cy="21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des sociales - Iconos gratis de redes sociales">
            <a:extLst>
              <a:ext uri="{FF2B5EF4-FFF2-40B4-BE49-F238E27FC236}">
                <a16:creationId xmlns:a16="http://schemas.microsoft.com/office/drawing/2014/main" id="{1552DC29-2309-9B49-C39D-1A9CABEAB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30" y="4100829"/>
            <a:ext cx="1976630" cy="19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5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2906776" y="390143"/>
            <a:ext cx="8820785" cy="1961514"/>
            <a:chOff x="2906776" y="390143"/>
            <a:chExt cx="8820785" cy="1961514"/>
          </a:xfrm>
        </p:grpSpPr>
        <p:sp>
          <p:nvSpPr>
            <p:cNvPr id="6" name="object 6"/>
            <p:cNvSpPr/>
            <p:nvPr/>
          </p:nvSpPr>
          <p:spPr>
            <a:xfrm>
              <a:off x="2944876" y="428243"/>
              <a:ext cx="8744585" cy="1885314"/>
            </a:xfrm>
            <a:custGeom>
              <a:avLst/>
              <a:gdLst/>
              <a:ahLst/>
              <a:cxnLst/>
              <a:rect l="l" t="t" r="r" b="b"/>
              <a:pathLst>
                <a:path w="8744585" h="1885314">
                  <a:moveTo>
                    <a:pt x="8744204" y="1570989"/>
                  </a:moveTo>
                  <a:lnTo>
                    <a:pt x="522224" y="1570989"/>
                  </a:lnTo>
                  <a:lnTo>
                    <a:pt x="525631" y="1617409"/>
                  </a:lnTo>
                  <a:lnTo>
                    <a:pt x="535530" y="1661718"/>
                  </a:lnTo>
                  <a:lnTo>
                    <a:pt x="551433" y="1703428"/>
                  </a:lnTo>
                  <a:lnTo>
                    <a:pt x="572854" y="1742054"/>
                  </a:lnTo>
                  <a:lnTo>
                    <a:pt x="599306" y="1777108"/>
                  </a:lnTo>
                  <a:lnTo>
                    <a:pt x="630303" y="1808105"/>
                  </a:lnTo>
                  <a:lnTo>
                    <a:pt x="665357" y="1834557"/>
                  </a:lnTo>
                  <a:lnTo>
                    <a:pt x="703983" y="1855978"/>
                  </a:lnTo>
                  <a:lnTo>
                    <a:pt x="745693" y="1871881"/>
                  </a:lnTo>
                  <a:lnTo>
                    <a:pt x="790002" y="1881780"/>
                  </a:lnTo>
                  <a:lnTo>
                    <a:pt x="836422" y="1885188"/>
                  </a:lnTo>
                  <a:lnTo>
                    <a:pt x="8430006" y="1885188"/>
                  </a:lnTo>
                  <a:lnTo>
                    <a:pt x="8476425" y="1881780"/>
                  </a:lnTo>
                  <a:lnTo>
                    <a:pt x="8520734" y="1871881"/>
                  </a:lnTo>
                  <a:lnTo>
                    <a:pt x="8562444" y="1855978"/>
                  </a:lnTo>
                  <a:lnTo>
                    <a:pt x="8601070" y="1834557"/>
                  </a:lnTo>
                  <a:lnTo>
                    <a:pt x="8636124" y="1808105"/>
                  </a:lnTo>
                  <a:lnTo>
                    <a:pt x="8667121" y="1777108"/>
                  </a:lnTo>
                  <a:lnTo>
                    <a:pt x="8693573" y="1742054"/>
                  </a:lnTo>
                  <a:lnTo>
                    <a:pt x="8714994" y="1703428"/>
                  </a:lnTo>
                  <a:lnTo>
                    <a:pt x="8730897" y="1661718"/>
                  </a:lnTo>
                  <a:lnTo>
                    <a:pt x="8740796" y="1617409"/>
                  </a:lnTo>
                  <a:lnTo>
                    <a:pt x="8744204" y="1570989"/>
                  </a:lnTo>
                  <a:close/>
                </a:path>
                <a:path w="8744585" h="1885314">
                  <a:moveTo>
                    <a:pt x="8430006" y="0"/>
                  </a:moveTo>
                  <a:lnTo>
                    <a:pt x="836422" y="0"/>
                  </a:lnTo>
                  <a:lnTo>
                    <a:pt x="790002" y="3407"/>
                  </a:lnTo>
                  <a:lnTo>
                    <a:pt x="745693" y="13306"/>
                  </a:lnTo>
                  <a:lnTo>
                    <a:pt x="703983" y="29209"/>
                  </a:lnTo>
                  <a:lnTo>
                    <a:pt x="665357" y="50630"/>
                  </a:lnTo>
                  <a:lnTo>
                    <a:pt x="630303" y="77082"/>
                  </a:lnTo>
                  <a:lnTo>
                    <a:pt x="599306" y="108079"/>
                  </a:lnTo>
                  <a:lnTo>
                    <a:pt x="572854" y="143133"/>
                  </a:lnTo>
                  <a:lnTo>
                    <a:pt x="551433" y="181759"/>
                  </a:lnTo>
                  <a:lnTo>
                    <a:pt x="535530" y="223469"/>
                  </a:lnTo>
                  <a:lnTo>
                    <a:pt x="525631" y="267778"/>
                  </a:lnTo>
                  <a:lnTo>
                    <a:pt x="522224" y="314197"/>
                  </a:lnTo>
                  <a:lnTo>
                    <a:pt x="522224" y="1099692"/>
                  </a:lnTo>
                  <a:lnTo>
                    <a:pt x="0" y="1694306"/>
                  </a:lnTo>
                  <a:lnTo>
                    <a:pt x="522224" y="1570989"/>
                  </a:lnTo>
                  <a:lnTo>
                    <a:pt x="8744204" y="1570989"/>
                  </a:lnTo>
                  <a:lnTo>
                    <a:pt x="8744204" y="314197"/>
                  </a:lnTo>
                  <a:lnTo>
                    <a:pt x="8740796" y="267778"/>
                  </a:lnTo>
                  <a:lnTo>
                    <a:pt x="8730897" y="223469"/>
                  </a:lnTo>
                  <a:lnTo>
                    <a:pt x="8714994" y="181759"/>
                  </a:lnTo>
                  <a:lnTo>
                    <a:pt x="8693573" y="143133"/>
                  </a:lnTo>
                  <a:lnTo>
                    <a:pt x="8667121" y="108079"/>
                  </a:lnTo>
                  <a:lnTo>
                    <a:pt x="8636124" y="77082"/>
                  </a:lnTo>
                  <a:lnTo>
                    <a:pt x="8601070" y="50630"/>
                  </a:lnTo>
                  <a:lnTo>
                    <a:pt x="8562444" y="29209"/>
                  </a:lnTo>
                  <a:lnTo>
                    <a:pt x="8520734" y="13306"/>
                  </a:lnTo>
                  <a:lnTo>
                    <a:pt x="8476425" y="3407"/>
                  </a:lnTo>
                  <a:lnTo>
                    <a:pt x="8430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44876" y="428243"/>
              <a:ext cx="8744585" cy="1885314"/>
            </a:xfrm>
            <a:custGeom>
              <a:avLst/>
              <a:gdLst/>
              <a:ahLst/>
              <a:cxnLst/>
              <a:rect l="l" t="t" r="r" b="b"/>
              <a:pathLst>
                <a:path w="8744585" h="1885314">
                  <a:moveTo>
                    <a:pt x="522224" y="314197"/>
                  </a:moveTo>
                  <a:lnTo>
                    <a:pt x="525631" y="267778"/>
                  </a:lnTo>
                  <a:lnTo>
                    <a:pt x="535530" y="223469"/>
                  </a:lnTo>
                  <a:lnTo>
                    <a:pt x="551433" y="181759"/>
                  </a:lnTo>
                  <a:lnTo>
                    <a:pt x="572854" y="143133"/>
                  </a:lnTo>
                  <a:lnTo>
                    <a:pt x="599306" y="108079"/>
                  </a:lnTo>
                  <a:lnTo>
                    <a:pt x="630303" y="77082"/>
                  </a:lnTo>
                  <a:lnTo>
                    <a:pt x="665357" y="50630"/>
                  </a:lnTo>
                  <a:lnTo>
                    <a:pt x="703983" y="29209"/>
                  </a:lnTo>
                  <a:lnTo>
                    <a:pt x="745693" y="13306"/>
                  </a:lnTo>
                  <a:lnTo>
                    <a:pt x="790002" y="3407"/>
                  </a:lnTo>
                  <a:lnTo>
                    <a:pt x="836422" y="0"/>
                  </a:lnTo>
                  <a:lnTo>
                    <a:pt x="1892553" y="0"/>
                  </a:lnTo>
                  <a:lnTo>
                    <a:pt x="3948049" y="0"/>
                  </a:lnTo>
                  <a:lnTo>
                    <a:pt x="8430006" y="0"/>
                  </a:lnTo>
                  <a:lnTo>
                    <a:pt x="8476425" y="3407"/>
                  </a:lnTo>
                  <a:lnTo>
                    <a:pt x="8520734" y="13306"/>
                  </a:lnTo>
                  <a:lnTo>
                    <a:pt x="8562444" y="29209"/>
                  </a:lnTo>
                  <a:lnTo>
                    <a:pt x="8601070" y="50630"/>
                  </a:lnTo>
                  <a:lnTo>
                    <a:pt x="8636124" y="77082"/>
                  </a:lnTo>
                  <a:lnTo>
                    <a:pt x="8667121" y="108079"/>
                  </a:lnTo>
                  <a:lnTo>
                    <a:pt x="8693573" y="143133"/>
                  </a:lnTo>
                  <a:lnTo>
                    <a:pt x="8714994" y="181759"/>
                  </a:lnTo>
                  <a:lnTo>
                    <a:pt x="8730897" y="223469"/>
                  </a:lnTo>
                  <a:lnTo>
                    <a:pt x="8740796" y="267778"/>
                  </a:lnTo>
                  <a:lnTo>
                    <a:pt x="8744204" y="314197"/>
                  </a:lnTo>
                  <a:lnTo>
                    <a:pt x="8744204" y="1099692"/>
                  </a:lnTo>
                  <a:lnTo>
                    <a:pt x="8744204" y="1570989"/>
                  </a:lnTo>
                  <a:lnTo>
                    <a:pt x="8740796" y="1617409"/>
                  </a:lnTo>
                  <a:lnTo>
                    <a:pt x="8730897" y="1661718"/>
                  </a:lnTo>
                  <a:lnTo>
                    <a:pt x="8714994" y="1703428"/>
                  </a:lnTo>
                  <a:lnTo>
                    <a:pt x="8693573" y="1742054"/>
                  </a:lnTo>
                  <a:lnTo>
                    <a:pt x="8667121" y="1777108"/>
                  </a:lnTo>
                  <a:lnTo>
                    <a:pt x="8636124" y="1808105"/>
                  </a:lnTo>
                  <a:lnTo>
                    <a:pt x="8601070" y="1834557"/>
                  </a:lnTo>
                  <a:lnTo>
                    <a:pt x="8562444" y="1855978"/>
                  </a:lnTo>
                  <a:lnTo>
                    <a:pt x="8520734" y="1871881"/>
                  </a:lnTo>
                  <a:lnTo>
                    <a:pt x="8476425" y="1881780"/>
                  </a:lnTo>
                  <a:lnTo>
                    <a:pt x="8430006" y="1885188"/>
                  </a:lnTo>
                  <a:lnTo>
                    <a:pt x="3948049" y="1885188"/>
                  </a:lnTo>
                  <a:lnTo>
                    <a:pt x="1892553" y="1885188"/>
                  </a:lnTo>
                  <a:lnTo>
                    <a:pt x="836422" y="1885188"/>
                  </a:lnTo>
                  <a:lnTo>
                    <a:pt x="790002" y="1881780"/>
                  </a:lnTo>
                  <a:lnTo>
                    <a:pt x="745693" y="1871881"/>
                  </a:lnTo>
                  <a:lnTo>
                    <a:pt x="703983" y="1855978"/>
                  </a:lnTo>
                  <a:lnTo>
                    <a:pt x="665357" y="1834557"/>
                  </a:lnTo>
                  <a:lnTo>
                    <a:pt x="630303" y="1808105"/>
                  </a:lnTo>
                  <a:lnTo>
                    <a:pt x="599306" y="1777108"/>
                  </a:lnTo>
                  <a:lnTo>
                    <a:pt x="572854" y="1742054"/>
                  </a:lnTo>
                  <a:lnTo>
                    <a:pt x="551433" y="1703428"/>
                  </a:lnTo>
                  <a:lnTo>
                    <a:pt x="535530" y="1661718"/>
                  </a:lnTo>
                  <a:lnTo>
                    <a:pt x="525631" y="1617409"/>
                  </a:lnTo>
                  <a:lnTo>
                    <a:pt x="522224" y="1570989"/>
                  </a:lnTo>
                  <a:lnTo>
                    <a:pt x="0" y="1694306"/>
                  </a:lnTo>
                  <a:lnTo>
                    <a:pt x="522224" y="1099692"/>
                  </a:lnTo>
                  <a:lnTo>
                    <a:pt x="522224" y="314197"/>
                  </a:lnTo>
                  <a:close/>
                </a:path>
              </a:pathLst>
            </a:custGeom>
            <a:ln w="762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886455" y="2442972"/>
            <a:ext cx="8831580" cy="1943100"/>
            <a:chOff x="2886455" y="2442972"/>
            <a:chExt cx="8831580" cy="1943100"/>
          </a:xfrm>
        </p:grpSpPr>
        <p:sp>
          <p:nvSpPr>
            <p:cNvPr id="9" name="object 9"/>
            <p:cNvSpPr/>
            <p:nvPr/>
          </p:nvSpPr>
          <p:spPr>
            <a:xfrm>
              <a:off x="2915411" y="2471928"/>
              <a:ext cx="8773795" cy="1885314"/>
            </a:xfrm>
            <a:custGeom>
              <a:avLst/>
              <a:gdLst/>
              <a:ahLst/>
              <a:cxnLst/>
              <a:rect l="l" t="t" r="r" b="b"/>
              <a:pathLst>
                <a:path w="8773795" h="1885314">
                  <a:moveTo>
                    <a:pt x="0" y="1062355"/>
                  </a:moveTo>
                  <a:lnTo>
                    <a:pt x="672084" y="1570990"/>
                  </a:lnTo>
                  <a:lnTo>
                    <a:pt x="675491" y="1617409"/>
                  </a:lnTo>
                  <a:lnTo>
                    <a:pt x="685390" y="1661718"/>
                  </a:lnTo>
                  <a:lnTo>
                    <a:pt x="701293" y="1703428"/>
                  </a:lnTo>
                  <a:lnTo>
                    <a:pt x="722714" y="1742054"/>
                  </a:lnTo>
                  <a:lnTo>
                    <a:pt x="749166" y="1777108"/>
                  </a:lnTo>
                  <a:lnTo>
                    <a:pt x="780163" y="1808105"/>
                  </a:lnTo>
                  <a:lnTo>
                    <a:pt x="815217" y="1834557"/>
                  </a:lnTo>
                  <a:lnTo>
                    <a:pt x="853843" y="1855978"/>
                  </a:lnTo>
                  <a:lnTo>
                    <a:pt x="895553" y="1871881"/>
                  </a:lnTo>
                  <a:lnTo>
                    <a:pt x="939862" y="1881780"/>
                  </a:lnTo>
                  <a:lnTo>
                    <a:pt x="986282" y="1885188"/>
                  </a:lnTo>
                  <a:lnTo>
                    <a:pt x="8459469" y="1885188"/>
                  </a:lnTo>
                  <a:lnTo>
                    <a:pt x="8505889" y="1881780"/>
                  </a:lnTo>
                  <a:lnTo>
                    <a:pt x="8550198" y="1871881"/>
                  </a:lnTo>
                  <a:lnTo>
                    <a:pt x="8591908" y="1855978"/>
                  </a:lnTo>
                  <a:lnTo>
                    <a:pt x="8630534" y="1834557"/>
                  </a:lnTo>
                  <a:lnTo>
                    <a:pt x="8665588" y="1808105"/>
                  </a:lnTo>
                  <a:lnTo>
                    <a:pt x="8696585" y="1777108"/>
                  </a:lnTo>
                  <a:lnTo>
                    <a:pt x="8723037" y="1742054"/>
                  </a:lnTo>
                  <a:lnTo>
                    <a:pt x="8744458" y="1703428"/>
                  </a:lnTo>
                  <a:lnTo>
                    <a:pt x="8760361" y="1661718"/>
                  </a:lnTo>
                  <a:lnTo>
                    <a:pt x="8770260" y="1617409"/>
                  </a:lnTo>
                  <a:lnTo>
                    <a:pt x="8773667" y="1570990"/>
                  </a:lnTo>
                  <a:lnTo>
                    <a:pt x="8773667" y="1099693"/>
                  </a:lnTo>
                  <a:lnTo>
                    <a:pt x="672084" y="1099693"/>
                  </a:lnTo>
                  <a:lnTo>
                    <a:pt x="0" y="1062355"/>
                  </a:lnTo>
                  <a:close/>
                </a:path>
                <a:path w="8773795" h="1885314">
                  <a:moveTo>
                    <a:pt x="8459469" y="0"/>
                  </a:moveTo>
                  <a:lnTo>
                    <a:pt x="986282" y="0"/>
                  </a:lnTo>
                  <a:lnTo>
                    <a:pt x="939862" y="3407"/>
                  </a:lnTo>
                  <a:lnTo>
                    <a:pt x="895553" y="13306"/>
                  </a:lnTo>
                  <a:lnTo>
                    <a:pt x="853843" y="29209"/>
                  </a:lnTo>
                  <a:lnTo>
                    <a:pt x="815217" y="50630"/>
                  </a:lnTo>
                  <a:lnTo>
                    <a:pt x="780163" y="77082"/>
                  </a:lnTo>
                  <a:lnTo>
                    <a:pt x="749166" y="108079"/>
                  </a:lnTo>
                  <a:lnTo>
                    <a:pt x="722714" y="143133"/>
                  </a:lnTo>
                  <a:lnTo>
                    <a:pt x="701293" y="181759"/>
                  </a:lnTo>
                  <a:lnTo>
                    <a:pt x="685390" y="223469"/>
                  </a:lnTo>
                  <a:lnTo>
                    <a:pt x="675491" y="267778"/>
                  </a:lnTo>
                  <a:lnTo>
                    <a:pt x="672084" y="314198"/>
                  </a:lnTo>
                  <a:lnTo>
                    <a:pt x="672084" y="1099693"/>
                  </a:lnTo>
                  <a:lnTo>
                    <a:pt x="8773667" y="1099693"/>
                  </a:lnTo>
                  <a:lnTo>
                    <a:pt x="8773667" y="314198"/>
                  </a:lnTo>
                  <a:lnTo>
                    <a:pt x="8770260" y="267778"/>
                  </a:lnTo>
                  <a:lnTo>
                    <a:pt x="8760361" y="223469"/>
                  </a:lnTo>
                  <a:lnTo>
                    <a:pt x="8744458" y="181759"/>
                  </a:lnTo>
                  <a:lnTo>
                    <a:pt x="8723037" y="143133"/>
                  </a:lnTo>
                  <a:lnTo>
                    <a:pt x="8696585" y="108079"/>
                  </a:lnTo>
                  <a:lnTo>
                    <a:pt x="8665588" y="77082"/>
                  </a:lnTo>
                  <a:lnTo>
                    <a:pt x="8630534" y="50630"/>
                  </a:lnTo>
                  <a:lnTo>
                    <a:pt x="8591908" y="29209"/>
                  </a:lnTo>
                  <a:lnTo>
                    <a:pt x="8550198" y="13306"/>
                  </a:lnTo>
                  <a:lnTo>
                    <a:pt x="8505889" y="3407"/>
                  </a:lnTo>
                  <a:lnTo>
                    <a:pt x="8459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15411" y="2471928"/>
              <a:ext cx="8773795" cy="1885314"/>
            </a:xfrm>
            <a:custGeom>
              <a:avLst/>
              <a:gdLst/>
              <a:ahLst/>
              <a:cxnLst/>
              <a:rect l="l" t="t" r="r" b="b"/>
              <a:pathLst>
                <a:path w="8773795" h="1885314">
                  <a:moveTo>
                    <a:pt x="672084" y="314198"/>
                  </a:moveTo>
                  <a:lnTo>
                    <a:pt x="675491" y="267778"/>
                  </a:lnTo>
                  <a:lnTo>
                    <a:pt x="685390" y="223469"/>
                  </a:lnTo>
                  <a:lnTo>
                    <a:pt x="701293" y="181759"/>
                  </a:lnTo>
                  <a:lnTo>
                    <a:pt x="722714" y="143133"/>
                  </a:lnTo>
                  <a:lnTo>
                    <a:pt x="749166" y="108079"/>
                  </a:lnTo>
                  <a:lnTo>
                    <a:pt x="780163" y="77082"/>
                  </a:lnTo>
                  <a:lnTo>
                    <a:pt x="815217" y="50630"/>
                  </a:lnTo>
                  <a:lnTo>
                    <a:pt x="853843" y="29209"/>
                  </a:lnTo>
                  <a:lnTo>
                    <a:pt x="895553" y="13306"/>
                  </a:lnTo>
                  <a:lnTo>
                    <a:pt x="939862" y="3407"/>
                  </a:lnTo>
                  <a:lnTo>
                    <a:pt x="986282" y="0"/>
                  </a:lnTo>
                  <a:lnTo>
                    <a:pt x="2022348" y="0"/>
                  </a:lnTo>
                  <a:lnTo>
                    <a:pt x="4047743" y="0"/>
                  </a:lnTo>
                  <a:lnTo>
                    <a:pt x="8459469" y="0"/>
                  </a:lnTo>
                  <a:lnTo>
                    <a:pt x="8505889" y="3407"/>
                  </a:lnTo>
                  <a:lnTo>
                    <a:pt x="8550198" y="13306"/>
                  </a:lnTo>
                  <a:lnTo>
                    <a:pt x="8591908" y="29209"/>
                  </a:lnTo>
                  <a:lnTo>
                    <a:pt x="8630534" y="50630"/>
                  </a:lnTo>
                  <a:lnTo>
                    <a:pt x="8665588" y="77082"/>
                  </a:lnTo>
                  <a:lnTo>
                    <a:pt x="8696585" y="108079"/>
                  </a:lnTo>
                  <a:lnTo>
                    <a:pt x="8723037" y="143133"/>
                  </a:lnTo>
                  <a:lnTo>
                    <a:pt x="8744458" y="181759"/>
                  </a:lnTo>
                  <a:lnTo>
                    <a:pt x="8760361" y="223469"/>
                  </a:lnTo>
                  <a:lnTo>
                    <a:pt x="8770260" y="267778"/>
                  </a:lnTo>
                  <a:lnTo>
                    <a:pt x="8773667" y="314198"/>
                  </a:lnTo>
                  <a:lnTo>
                    <a:pt x="8773667" y="1099693"/>
                  </a:lnTo>
                  <a:lnTo>
                    <a:pt x="8773667" y="1570990"/>
                  </a:lnTo>
                  <a:lnTo>
                    <a:pt x="8770260" y="1617409"/>
                  </a:lnTo>
                  <a:lnTo>
                    <a:pt x="8760361" y="1661718"/>
                  </a:lnTo>
                  <a:lnTo>
                    <a:pt x="8744458" y="1703428"/>
                  </a:lnTo>
                  <a:lnTo>
                    <a:pt x="8723037" y="1742054"/>
                  </a:lnTo>
                  <a:lnTo>
                    <a:pt x="8696585" y="1777108"/>
                  </a:lnTo>
                  <a:lnTo>
                    <a:pt x="8665588" y="1808105"/>
                  </a:lnTo>
                  <a:lnTo>
                    <a:pt x="8630534" y="1834557"/>
                  </a:lnTo>
                  <a:lnTo>
                    <a:pt x="8591908" y="1855978"/>
                  </a:lnTo>
                  <a:lnTo>
                    <a:pt x="8550198" y="1871881"/>
                  </a:lnTo>
                  <a:lnTo>
                    <a:pt x="8505889" y="1881780"/>
                  </a:lnTo>
                  <a:lnTo>
                    <a:pt x="8459469" y="1885188"/>
                  </a:lnTo>
                  <a:lnTo>
                    <a:pt x="4047743" y="1885188"/>
                  </a:lnTo>
                  <a:lnTo>
                    <a:pt x="2022348" y="1885188"/>
                  </a:lnTo>
                  <a:lnTo>
                    <a:pt x="986282" y="1885188"/>
                  </a:lnTo>
                  <a:lnTo>
                    <a:pt x="939862" y="1881780"/>
                  </a:lnTo>
                  <a:lnTo>
                    <a:pt x="895553" y="1871881"/>
                  </a:lnTo>
                  <a:lnTo>
                    <a:pt x="853843" y="1855978"/>
                  </a:lnTo>
                  <a:lnTo>
                    <a:pt x="815217" y="1834557"/>
                  </a:lnTo>
                  <a:lnTo>
                    <a:pt x="780163" y="1808105"/>
                  </a:lnTo>
                  <a:lnTo>
                    <a:pt x="749166" y="1777108"/>
                  </a:lnTo>
                  <a:lnTo>
                    <a:pt x="722714" y="1742054"/>
                  </a:lnTo>
                  <a:lnTo>
                    <a:pt x="701293" y="1703428"/>
                  </a:lnTo>
                  <a:lnTo>
                    <a:pt x="685390" y="1661718"/>
                  </a:lnTo>
                  <a:lnTo>
                    <a:pt x="675491" y="1617409"/>
                  </a:lnTo>
                  <a:lnTo>
                    <a:pt x="672084" y="1570990"/>
                  </a:lnTo>
                  <a:lnTo>
                    <a:pt x="0" y="1062355"/>
                  </a:lnTo>
                  <a:lnTo>
                    <a:pt x="672084" y="1099693"/>
                  </a:lnTo>
                  <a:lnTo>
                    <a:pt x="672084" y="314198"/>
                  </a:lnTo>
                  <a:close/>
                </a:path>
              </a:pathLst>
            </a:custGeom>
            <a:ln w="579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52043" y="943355"/>
            <a:ext cx="11375390" cy="5478780"/>
            <a:chOff x="352043" y="943355"/>
            <a:chExt cx="11375390" cy="5478780"/>
          </a:xfrm>
        </p:grpSpPr>
        <p:sp>
          <p:nvSpPr>
            <p:cNvPr id="12" name="object 12"/>
            <p:cNvSpPr/>
            <p:nvPr/>
          </p:nvSpPr>
          <p:spPr>
            <a:xfrm>
              <a:off x="2867533" y="4515611"/>
              <a:ext cx="8822055" cy="1868805"/>
            </a:xfrm>
            <a:custGeom>
              <a:avLst/>
              <a:gdLst/>
              <a:ahLst/>
              <a:cxnLst/>
              <a:rect l="l" t="t" r="r" b="b"/>
              <a:pathLst>
                <a:path w="8822055" h="1868804">
                  <a:moveTo>
                    <a:pt x="0" y="301370"/>
                  </a:moveTo>
                  <a:lnTo>
                    <a:pt x="608711" y="778510"/>
                  </a:lnTo>
                  <a:lnTo>
                    <a:pt x="608711" y="1557007"/>
                  </a:lnTo>
                  <a:lnTo>
                    <a:pt x="612087" y="1603027"/>
                  </a:lnTo>
                  <a:lnTo>
                    <a:pt x="621897" y="1646950"/>
                  </a:lnTo>
                  <a:lnTo>
                    <a:pt x="637657" y="1688295"/>
                  </a:lnTo>
                  <a:lnTo>
                    <a:pt x="658886" y="1726579"/>
                  </a:lnTo>
                  <a:lnTo>
                    <a:pt x="685101" y="1761321"/>
                  </a:lnTo>
                  <a:lnTo>
                    <a:pt x="715821" y="1792040"/>
                  </a:lnTo>
                  <a:lnTo>
                    <a:pt x="750563" y="1818254"/>
                  </a:lnTo>
                  <a:lnTo>
                    <a:pt x="788846" y="1839481"/>
                  </a:lnTo>
                  <a:lnTo>
                    <a:pt x="830186" y="1855239"/>
                  </a:lnTo>
                  <a:lnTo>
                    <a:pt x="874103" y="1865047"/>
                  </a:lnTo>
                  <a:lnTo>
                    <a:pt x="920115" y="1868424"/>
                  </a:lnTo>
                  <a:lnTo>
                    <a:pt x="8510143" y="1868424"/>
                  </a:lnTo>
                  <a:lnTo>
                    <a:pt x="8556154" y="1865047"/>
                  </a:lnTo>
                  <a:lnTo>
                    <a:pt x="8600071" y="1855239"/>
                  </a:lnTo>
                  <a:lnTo>
                    <a:pt x="8641411" y="1839481"/>
                  </a:lnTo>
                  <a:lnTo>
                    <a:pt x="8679694" y="1818254"/>
                  </a:lnTo>
                  <a:lnTo>
                    <a:pt x="8714436" y="1792040"/>
                  </a:lnTo>
                  <a:lnTo>
                    <a:pt x="8745156" y="1761321"/>
                  </a:lnTo>
                  <a:lnTo>
                    <a:pt x="8771371" y="1726579"/>
                  </a:lnTo>
                  <a:lnTo>
                    <a:pt x="8792600" y="1688295"/>
                  </a:lnTo>
                  <a:lnTo>
                    <a:pt x="8808360" y="1646950"/>
                  </a:lnTo>
                  <a:lnTo>
                    <a:pt x="8818170" y="1603027"/>
                  </a:lnTo>
                  <a:lnTo>
                    <a:pt x="8821547" y="1557007"/>
                  </a:lnTo>
                  <a:lnTo>
                    <a:pt x="8821547" y="311404"/>
                  </a:lnTo>
                  <a:lnTo>
                    <a:pt x="608711" y="311404"/>
                  </a:lnTo>
                  <a:lnTo>
                    <a:pt x="0" y="301370"/>
                  </a:lnTo>
                  <a:close/>
                </a:path>
                <a:path w="8822055" h="1868804">
                  <a:moveTo>
                    <a:pt x="8510143" y="0"/>
                  </a:moveTo>
                  <a:lnTo>
                    <a:pt x="920115" y="0"/>
                  </a:lnTo>
                  <a:lnTo>
                    <a:pt x="874103" y="3376"/>
                  </a:lnTo>
                  <a:lnTo>
                    <a:pt x="830186" y="13186"/>
                  </a:lnTo>
                  <a:lnTo>
                    <a:pt x="788846" y="28946"/>
                  </a:lnTo>
                  <a:lnTo>
                    <a:pt x="750563" y="50175"/>
                  </a:lnTo>
                  <a:lnTo>
                    <a:pt x="715821" y="76390"/>
                  </a:lnTo>
                  <a:lnTo>
                    <a:pt x="685101" y="107110"/>
                  </a:lnTo>
                  <a:lnTo>
                    <a:pt x="658886" y="141852"/>
                  </a:lnTo>
                  <a:lnTo>
                    <a:pt x="637657" y="180135"/>
                  </a:lnTo>
                  <a:lnTo>
                    <a:pt x="621897" y="221475"/>
                  </a:lnTo>
                  <a:lnTo>
                    <a:pt x="612087" y="265392"/>
                  </a:lnTo>
                  <a:lnTo>
                    <a:pt x="608711" y="311404"/>
                  </a:lnTo>
                  <a:lnTo>
                    <a:pt x="8821547" y="311404"/>
                  </a:lnTo>
                  <a:lnTo>
                    <a:pt x="8818170" y="265392"/>
                  </a:lnTo>
                  <a:lnTo>
                    <a:pt x="8808360" y="221475"/>
                  </a:lnTo>
                  <a:lnTo>
                    <a:pt x="8792600" y="180135"/>
                  </a:lnTo>
                  <a:lnTo>
                    <a:pt x="8771371" y="141852"/>
                  </a:lnTo>
                  <a:lnTo>
                    <a:pt x="8745156" y="107110"/>
                  </a:lnTo>
                  <a:lnTo>
                    <a:pt x="8714436" y="76390"/>
                  </a:lnTo>
                  <a:lnTo>
                    <a:pt x="8679694" y="50175"/>
                  </a:lnTo>
                  <a:lnTo>
                    <a:pt x="8641411" y="28946"/>
                  </a:lnTo>
                  <a:lnTo>
                    <a:pt x="8600071" y="13186"/>
                  </a:lnTo>
                  <a:lnTo>
                    <a:pt x="8556154" y="3376"/>
                  </a:lnTo>
                  <a:lnTo>
                    <a:pt x="8510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67533" y="4515611"/>
              <a:ext cx="8822055" cy="1868805"/>
            </a:xfrm>
            <a:custGeom>
              <a:avLst/>
              <a:gdLst/>
              <a:ahLst/>
              <a:cxnLst/>
              <a:rect l="l" t="t" r="r" b="b"/>
              <a:pathLst>
                <a:path w="8822055" h="1868804">
                  <a:moveTo>
                    <a:pt x="608711" y="311404"/>
                  </a:moveTo>
                  <a:lnTo>
                    <a:pt x="612087" y="265392"/>
                  </a:lnTo>
                  <a:lnTo>
                    <a:pt x="621897" y="221475"/>
                  </a:lnTo>
                  <a:lnTo>
                    <a:pt x="637657" y="180135"/>
                  </a:lnTo>
                  <a:lnTo>
                    <a:pt x="658886" y="141852"/>
                  </a:lnTo>
                  <a:lnTo>
                    <a:pt x="685101" y="107110"/>
                  </a:lnTo>
                  <a:lnTo>
                    <a:pt x="715821" y="76390"/>
                  </a:lnTo>
                  <a:lnTo>
                    <a:pt x="750563" y="50175"/>
                  </a:lnTo>
                  <a:lnTo>
                    <a:pt x="788846" y="28946"/>
                  </a:lnTo>
                  <a:lnTo>
                    <a:pt x="830186" y="13186"/>
                  </a:lnTo>
                  <a:lnTo>
                    <a:pt x="874103" y="3376"/>
                  </a:lnTo>
                  <a:lnTo>
                    <a:pt x="920115" y="0"/>
                  </a:lnTo>
                  <a:lnTo>
                    <a:pt x="1977517" y="0"/>
                  </a:lnTo>
                  <a:lnTo>
                    <a:pt x="4030726" y="0"/>
                  </a:lnTo>
                  <a:lnTo>
                    <a:pt x="8510143" y="0"/>
                  </a:lnTo>
                  <a:lnTo>
                    <a:pt x="8556154" y="3376"/>
                  </a:lnTo>
                  <a:lnTo>
                    <a:pt x="8600071" y="13186"/>
                  </a:lnTo>
                  <a:lnTo>
                    <a:pt x="8641411" y="28946"/>
                  </a:lnTo>
                  <a:lnTo>
                    <a:pt x="8679694" y="50175"/>
                  </a:lnTo>
                  <a:lnTo>
                    <a:pt x="8714436" y="76390"/>
                  </a:lnTo>
                  <a:lnTo>
                    <a:pt x="8745156" y="107110"/>
                  </a:lnTo>
                  <a:lnTo>
                    <a:pt x="8771371" y="141852"/>
                  </a:lnTo>
                  <a:lnTo>
                    <a:pt x="8792600" y="180135"/>
                  </a:lnTo>
                  <a:lnTo>
                    <a:pt x="8808360" y="221475"/>
                  </a:lnTo>
                  <a:lnTo>
                    <a:pt x="8818170" y="265392"/>
                  </a:lnTo>
                  <a:lnTo>
                    <a:pt x="8821547" y="311404"/>
                  </a:lnTo>
                  <a:lnTo>
                    <a:pt x="8821547" y="778510"/>
                  </a:lnTo>
                  <a:lnTo>
                    <a:pt x="8821547" y="1557007"/>
                  </a:lnTo>
                  <a:lnTo>
                    <a:pt x="8818170" y="1603027"/>
                  </a:lnTo>
                  <a:lnTo>
                    <a:pt x="8808360" y="1646950"/>
                  </a:lnTo>
                  <a:lnTo>
                    <a:pt x="8792600" y="1688295"/>
                  </a:lnTo>
                  <a:lnTo>
                    <a:pt x="8771371" y="1726579"/>
                  </a:lnTo>
                  <a:lnTo>
                    <a:pt x="8745156" y="1761321"/>
                  </a:lnTo>
                  <a:lnTo>
                    <a:pt x="8714436" y="1792040"/>
                  </a:lnTo>
                  <a:lnTo>
                    <a:pt x="8679694" y="1818254"/>
                  </a:lnTo>
                  <a:lnTo>
                    <a:pt x="8641411" y="1839481"/>
                  </a:lnTo>
                  <a:lnTo>
                    <a:pt x="8600071" y="1855239"/>
                  </a:lnTo>
                  <a:lnTo>
                    <a:pt x="8556154" y="1865047"/>
                  </a:lnTo>
                  <a:lnTo>
                    <a:pt x="8510143" y="1868424"/>
                  </a:lnTo>
                  <a:lnTo>
                    <a:pt x="4030726" y="1868424"/>
                  </a:lnTo>
                  <a:lnTo>
                    <a:pt x="1977517" y="1868424"/>
                  </a:lnTo>
                  <a:lnTo>
                    <a:pt x="920115" y="1868424"/>
                  </a:lnTo>
                  <a:lnTo>
                    <a:pt x="874103" y="1865047"/>
                  </a:lnTo>
                  <a:lnTo>
                    <a:pt x="830186" y="1855239"/>
                  </a:lnTo>
                  <a:lnTo>
                    <a:pt x="788846" y="1839481"/>
                  </a:lnTo>
                  <a:lnTo>
                    <a:pt x="750563" y="1818254"/>
                  </a:lnTo>
                  <a:lnTo>
                    <a:pt x="715821" y="1792040"/>
                  </a:lnTo>
                  <a:lnTo>
                    <a:pt x="685101" y="1761321"/>
                  </a:lnTo>
                  <a:lnTo>
                    <a:pt x="658886" y="1726579"/>
                  </a:lnTo>
                  <a:lnTo>
                    <a:pt x="637657" y="1688295"/>
                  </a:lnTo>
                  <a:lnTo>
                    <a:pt x="621897" y="1646950"/>
                  </a:lnTo>
                  <a:lnTo>
                    <a:pt x="612087" y="1603027"/>
                  </a:lnTo>
                  <a:lnTo>
                    <a:pt x="608711" y="1557007"/>
                  </a:lnTo>
                  <a:lnTo>
                    <a:pt x="608711" y="778510"/>
                  </a:lnTo>
                  <a:lnTo>
                    <a:pt x="0" y="301370"/>
                  </a:lnTo>
                  <a:lnTo>
                    <a:pt x="608711" y="311404"/>
                  </a:lnTo>
                  <a:close/>
                </a:path>
              </a:pathLst>
            </a:custGeom>
            <a:ln w="76199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3" y="943355"/>
              <a:ext cx="3115056" cy="4315968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511677" y="573404"/>
            <a:ext cx="14389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170" dirty="0">
                <a:solidFill>
                  <a:srgbClr val="C55A11"/>
                </a:solidFill>
              </a:rPr>
              <a:t>¿Qué</a:t>
            </a:r>
            <a:r>
              <a:rPr sz="2800" spc="-165" dirty="0">
                <a:solidFill>
                  <a:srgbClr val="C55A11"/>
                </a:solidFill>
              </a:rPr>
              <a:t> </a:t>
            </a:r>
            <a:r>
              <a:rPr sz="2800" spc="-140" dirty="0">
                <a:solidFill>
                  <a:srgbClr val="C55A11"/>
                </a:solidFill>
              </a:rPr>
              <a:t>voy </a:t>
            </a:r>
            <a:r>
              <a:rPr sz="2800" spc="-135" dirty="0">
                <a:solidFill>
                  <a:srgbClr val="C55A11"/>
                </a:solidFill>
              </a:rPr>
              <a:t> </a:t>
            </a:r>
            <a:r>
              <a:rPr sz="2800" spc="-140" dirty="0">
                <a:solidFill>
                  <a:srgbClr val="C55A11"/>
                </a:solidFill>
              </a:rPr>
              <a:t>a </a:t>
            </a:r>
            <a:r>
              <a:rPr sz="2800" spc="-135" dirty="0">
                <a:solidFill>
                  <a:srgbClr val="C55A11"/>
                </a:solidFill>
              </a:rPr>
              <a:t> </a:t>
            </a:r>
            <a:r>
              <a:rPr sz="2800" spc="-235" dirty="0">
                <a:solidFill>
                  <a:srgbClr val="C55A11"/>
                </a:solidFill>
              </a:rPr>
              <a:t>aprend</a:t>
            </a:r>
            <a:r>
              <a:rPr sz="2800" spc="-225" dirty="0">
                <a:solidFill>
                  <a:srgbClr val="C55A11"/>
                </a:solidFill>
              </a:rPr>
              <a:t>e</a:t>
            </a:r>
            <a:r>
              <a:rPr sz="2800" spc="-135" dirty="0">
                <a:solidFill>
                  <a:srgbClr val="C55A11"/>
                </a:solidFill>
              </a:rPr>
              <a:t>r?</a:t>
            </a:r>
            <a:endParaRPr sz="2800"/>
          </a:p>
        </p:txBody>
      </p:sp>
      <p:sp>
        <p:nvSpPr>
          <p:cNvPr id="16" name="object 16"/>
          <p:cNvSpPr txBox="1"/>
          <p:nvPr/>
        </p:nvSpPr>
        <p:spPr>
          <a:xfrm>
            <a:off x="3810761" y="2706750"/>
            <a:ext cx="13074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</a:pPr>
            <a:r>
              <a:rPr sz="2800" b="1" i="1" spc="-195" dirty="0">
                <a:solidFill>
                  <a:srgbClr val="1F3863"/>
                </a:solidFill>
                <a:latin typeface="Cambria"/>
                <a:cs typeface="Cambria"/>
              </a:rPr>
              <a:t>¿Cómo</a:t>
            </a:r>
            <a:r>
              <a:rPr sz="2800" b="1" i="1" spc="90" dirty="0">
                <a:solidFill>
                  <a:srgbClr val="1F3863"/>
                </a:solidFill>
                <a:latin typeface="Cambria"/>
                <a:cs typeface="Cambria"/>
              </a:rPr>
              <a:t> </a:t>
            </a:r>
            <a:r>
              <a:rPr sz="2800" b="1" i="1" spc="-90" dirty="0">
                <a:solidFill>
                  <a:srgbClr val="1F3863"/>
                </a:solidFill>
                <a:latin typeface="Cambria"/>
                <a:cs typeface="Cambria"/>
              </a:rPr>
              <a:t>lo  </a:t>
            </a:r>
            <a:r>
              <a:rPr sz="2800" b="1" i="1" spc="-140" dirty="0">
                <a:solidFill>
                  <a:srgbClr val="1F3863"/>
                </a:solidFill>
                <a:latin typeface="Cambria"/>
                <a:cs typeface="Cambria"/>
              </a:rPr>
              <a:t>voy</a:t>
            </a:r>
            <a:r>
              <a:rPr sz="2800" b="1" i="1" spc="55" dirty="0">
                <a:solidFill>
                  <a:srgbClr val="1F3863"/>
                </a:solidFill>
                <a:latin typeface="Cambria"/>
                <a:cs typeface="Cambria"/>
              </a:rPr>
              <a:t> </a:t>
            </a:r>
            <a:r>
              <a:rPr sz="2800" b="1" i="1" spc="-140" dirty="0">
                <a:solidFill>
                  <a:srgbClr val="1F3863"/>
                </a:solidFill>
                <a:latin typeface="Cambria"/>
                <a:cs typeface="Cambria"/>
              </a:rPr>
              <a:t>a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83253" y="4742179"/>
            <a:ext cx="14839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110" dirty="0">
                <a:solidFill>
                  <a:srgbClr val="7E5F00"/>
                </a:solidFill>
                <a:latin typeface="Cambria"/>
                <a:cs typeface="Cambria"/>
              </a:rPr>
              <a:t>¿Para</a:t>
            </a:r>
            <a:r>
              <a:rPr sz="2800" b="1" i="1" spc="20" dirty="0">
                <a:solidFill>
                  <a:srgbClr val="7E5F00"/>
                </a:solidFill>
                <a:latin typeface="Cambria"/>
                <a:cs typeface="Cambria"/>
              </a:rPr>
              <a:t> </a:t>
            </a:r>
            <a:r>
              <a:rPr sz="2800" b="1" i="1" spc="-229" dirty="0">
                <a:solidFill>
                  <a:srgbClr val="7E5F00"/>
                </a:solidFill>
                <a:latin typeface="Cambria"/>
                <a:cs typeface="Cambria"/>
              </a:rPr>
              <a:t>qué </a:t>
            </a:r>
            <a:r>
              <a:rPr sz="2800" b="1" i="1" spc="-600" dirty="0">
                <a:solidFill>
                  <a:srgbClr val="7E5F00"/>
                </a:solidFill>
                <a:latin typeface="Cambria"/>
                <a:cs typeface="Cambria"/>
              </a:rPr>
              <a:t> </a:t>
            </a:r>
            <a:r>
              <a:rPr sz="2800" b="1" i="1" spc="-110" dirty="0">
                <a:solidFill>
                  <a:srgbClr val="7E5F00"/>
                </a:solidFill>
                <a:latin typeface="Cambria"/>
                <a:cs typeface="Cambria"/>
              </a:rPr>
              <a:t>lo </a:t>
            </a:r>
            <a:r>
              <a:rPr sz="2800" b="1" i="1" spc="-140" dirty="0">
                <a:solidFill>
                  <a:srgbClr val="7E5F00"/>
                </a:solidFill>
                <a:latin typeface="Cambria"/>
                <a:cs typeface="Cambria"/>
              </a:rPr>
              <a:t>voy</a:t>
            </a:r>
            <a:r>
              <a:rPr sz="2800" b="1" i="1" spc="-135" dirty="0">
                <a:solidFill>
                  <a:srgbClr val="7E5F00"/>
                </a:solidFill>
                <a:latin typeface="Cambria"/>
                <a:cs typeface="Cambria"/>
              </a:rPr>
              <a:t> </a:t>
            </a:r>
            <a:r>
              <a:rPr sz="2800" b="1" i="1" spc="-140" dirty="0">
                <a:solidFill>
                  <a:srgbClr val="7E5F00"/>
                </a:solidFill>
                <a:latin typeface="Cambria"/>
                <a:cs typeface="Cambria"/>
              </a:rPr>
              <a:t>a </a:t>
            </a:r>
            <a:r>
              <a:rPr sz="2800" b="1" i="1" spc="-135" dirty="0">
                <a:solidFill>
                  <a:srgbClr val="7E5F00"/>
                </a:solidFill>
                <a:latin typeface="Cambria"/>
                <a:cs typeface="Cambria"/>
              </a:rPr>
              <a:t> </a:t>
            </a:r>
            <a:r>
              <a:rPr sz="2800" b="1" i="1" spc="-215" dirty="0">
                <a:solidFill>
                  <a:srgbClr val="7E5F00"/>
                </a:solidFill>
                <a:latin typeface="Cambria"/>
                <a:cs typeface="Cambria"/>
              </a:rPr>
              <a:t>aprender?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79314" y="842517"/>
            <a:ext cx="50323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Identificar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los</a:t>
            </a:r>
            <a:r>
              <a:rPr sz="2800" b="1" spc="-10" dirty="0">
                <a:latin typeface="Calibri"/>
                <a:cs typeface="Calibri"/>
              </a:rPr>
              <a:t> peligros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</a:t>
            </a:r>
            <a:r>
              <a:rPr sz="2800" b="1" spc="-15" dirty="0">
                <a:latin typeface="Calibri"/>
                <a:cs typeface="Calibri"/>
              </a:rPr>
              <a:t> exponer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información personal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internet.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44795" y="2686888"/>
            <a:ext cx="602107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Conociendo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algunos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los peligros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que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acechan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cuando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estoy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conectado/a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45229" y="3540709"/>
            <a:ext cx="29070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11630" algn="l"/>
              </a:tabLst>
            </a:pPr>
            <a:r>
              <a:rPr sz="4200" b="1" i="1" spc="-127" baseline="-2976" dirty="0">
                <a:solidFill>
                  <a:srgbClr val="1F3863"/>
                </a:solidFill>
                <a:latin typeface="Cambria"/>
                <a:cs typeface="Cambria"/>
              </a:rPr>
              <a:t>a</a:t>
            </a:r>
            <a:r>
              <a:rPr sz="4200" b="1" i="1" spc="-142" baseline="-2976" dirty="0">
                <a:solidFill>
                  <a:srgbClr val="1F3863"/>
                </a:solidFill>
                <a:latin typeface="Cambria"/>
                <a:cs typeface="Cambria"/>
              </a:rPr>
              <a:t>p</a:t>
            </a:r>
            <a:r>
              <a:rPr sz="4200" b="1" i="1" spc="-382" baseline="-2976" dirty="0">
                <a:solidFill>
                  <a:srgbClr val="1F3863"/>
                </a:solidFill>
                <a:latin typeface="Cambria"/>
                <a:cs typeface="Cambria"/>
              </a:rPr>
              <a:t>render</a:t>
            </a:r>
            <a:r>
              <a:rPr sz="4200" b="1" i="1" spc="-322" baseline="-2976" dirty="0">
                <a:solidFill>
                  <a:srgbClr val="1F3863"/>
                </a:solidFill>
                <a:latin typeface="Cambria"/>
                <a:cs typeface="Cambria"/>
              </a:rPr>
              <a:t>?</a:t>
            </a:r>
            <a:r>
              <a:rPr sz="4200" b="1" i="1" baseline="-2976" dirty="0">
                <a:solidFill>
                  <a:srgbClr val="1F3863"/>
                </a:solidFill>
                <a:latin typeface="Cambria"/>
                <a:cs typeface="Cambria"/>
              </a:rPr>
              <a:t>	</a:t>
            </a:r>
            <a:r>
              <a:rPr lang="es-CL" sz="2800" b="1" spc="-5" dirty="0">
                <a:latin typeface="Calibri"/>
                <a:cs typeface="Calibri"/>
              </a:rPr>
              <a:t>I</a:t>
            </a:r>
            <a:r>
              <a:rPr sz="2800" b="1" spc="-35" dirty="0" err="1">
                <a:latin typeface="Calibri"/>
                <a:cs typeface="Calibri"/>
              </a:rPr>
              <a:t>n</a:t>
            </a:r>
            <a:r>
              <a:rPr sz="2800" b="1" spc="-40" dirty="0" err="1">
                <a:latin typeface="Calibri"/>
                <a:cs typeface="Calibri"/>
              </a:rPr>
              <a:t>t</a:t>
            </a:r>
            <a:r>
              <a:rPr sz="2800" b="1" spc="-10" dirty="0" err="1">
                <a:latin typeface="Calibri"/>
                <a:cs typeface="Calibri"/>
              </a:rPr>
              <a:t>ern</a:t>
            </a:r>
            <a:r>
              <a:rPr sz="2800" b="1" spc="-35" dirty="0" err="1">
                <a:latin typeface="Calibri"/>
                <a:cs typeface="Calibri"/>
              </a:rPr>
              <a:t>e</a:t>
            </a:r>
            <a:r>
              <a:rPr sz="2800" b="1" spc="-5" dirty="0" err="1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44795" y="4963159"/>
            <a:ext cx="53346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latin typeface="Calibri"/>
                <a:cs typeface="Calibri"/>
              </a:rPr>
              <a:t>Para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realizar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seguro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redes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sociales 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resguardar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mi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intimidad.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Marcador de pie de página 21">
            <a:extLst>
              <a:ext uri="{FF2B5EF4-FFF2-40B4-BE49-F238E27FC236}">
                <a16:creationId xmlns:a16="http://schemas.microsoft.com/office/drawing/2014/main" id="{586114CE-E5D1-8860-D7C4-2788ACC48EE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530721"/>
            <a:ext cx="3901440" cy="276999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Convivencia Escolar - Escuela Monteleón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0555" y="1476755"/>
            <a:ext cx="4515612" cy="30068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476755"/>
            <a:ext cx="4514088" cy="30068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8478" y="56798"/>
            <a:ext cx="2723783" cy="13726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43473" y="806272"/>
            <a:ext cx="10604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10" dirty="0">
                <a:solidFill>
                  <a:srgbClr val="000000"/>
                </a:solidFill>
                <a:latin typeface="Gabriola"/>
                <a:cs typeface="Gabriola"/>
              </a:rPr>
              <a:t>d</a:t>
            </a:r>
            <a:r>
              <a:rPr sz="2400" b="0" i="0" dirty="0">
                <a:solidFill>
                  <a:srgbClr val="000000"/>
                </a:solidFill>
                <a:latin typeface="Gabriola"/>
                <a:cs typeface="Gabriola"/>
              </a:rPr>
              <a:t>e</a:t>
            </a:r>
            <a:r>
              <a:rPr sz="2400" b="0" i="0" spc="-35" dirty="0">
                <a:solidFill>
                  <a:srgbClr val="000000"/>
                </a:solidFill>
                <a:latin typeface="Gabriola"/>
                <a:cs typeface="Gabriola"/>
              </a:rPr>
              <a:t> </a:t>
            </a:r>
            <a:r>
              <a:rPr sz="2400" b="0" i="0" spc="-5" dirty="0">
                <a:solidFill>
                  <a:srgbClr val="000000"/>
                </a:solidFill>
                <a:latin typeface="Gabriola"/>
                <a:cs typeface="Gabriola"/>
              </a:rPr>
              <a:t>Ent</a:t>
            </a:r>
            <a:r>
              <a:rPr sz="2400" b="0" i="0" spc="-20" dirty="0">
                <a:solidFill>
                  <a:srgbClr val="000000"/>
                </a:solidFill>
                <a:latin typeface="Gabriola"/>
                <a:cs typeface="Gabriola"/>
              </a:rPr>
              <a:t>rad</a:t>
            </a:r>
            <a:r>
              <a:rPr sz="2400" b="0" i="0" dirty="0">
                <a:solidFill>
                  <a:srgbClr val="000000"/>
                </a:solidFill>
                <a:latin typeface="Gabriola"/>
                <a:cs typeface="Gabriola"/>
              </a:rPr>
              <a:t>a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090" y="4495038"/>
            <a:ext cx="101822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Observa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siguientes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imágenes: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¿Qué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mensaje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quieren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entregar?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Comenta.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3790" y="5768189"/>
            <a:ext cx="10112375" cy="0"/>
          </a:xfrm>
          <a:custGeom>
            <a:avLst/>
            <a:gdLst/>
            <a:ahLst/>
            <a:cxnLst/>
            <a:rect l="l" t="t" r="r" b="b"/>
            <a:pathLst>
              <a:path w="10112375">
                <a:moveTo>
                  <a:pt x="0" y="0"/>
                </a:moveTo>
                <a:lnTo>
                  <a:pt x="10111911" y="0"/>
                </a:lnTo>
              </a:path>
            </a:pathLst>
          </a:custGeom>
          <a:ln w="23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3790" y="6194909"/>
            <a:ext cx="10112375" cy="0"/>
          </a:xfrm>
          <a:custGeom>
            <a:avLst/>
            <a:gdLst/>
            <a:ahLst/>
            <a:cxnLst/>
            <a:rect l="l" t="t" r="r" b="b"/>
            <a:pathLst>
              <a:path w="10112375">
                <a:moveTo>
                  <a:pt x="0" y="0"/>
                </a:moveTo>
                <a:lnTo>
                  <a:pt x="10111911" y="0"/>
                </a:lnTo>
              </a:path>
            </a:pathLst>
          </a:custGeom>
          <a:ln w="23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3790" y="6621629"/>
            <a:ext cx="10112375" cy="0"/>
          </a:xfrm>
          <a:custGeom>
            <a:avLst/>
            <a:gdLst/>
            <a:ahLst/>
            <a:cxnLst/>
            <a:rect l="l" t="t" r="r" b="b"/>
            <a:pathLst>
              <a:path w="10112375">
                <a:moveTo>
                  <a:pt x="0" y="0"/>
                </a:moveTo>
                <a:lnTo>
                  <a:pt x="10111911" y="0"/>
                </a:lnTo>
              </a:path>
            </a:pathLst>
          </a:custGeom>
          <a:ln w="23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BB934076-FB59-8D0D-21E3-C8C6DDEBD2A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Convivencia Escolar - Escuela Monteleón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" y="155447"/>
            <a:ext cx="1257300" cy="215646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644894"/>
            <a:ext cx="1529080" cy="1213485"/>
            <a:chOff x="0" y="5644894"/>
            <a:chExt cx="1529080" cy="121348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18146"/>
              <a:ext cx="1528572" cy="3398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" y="5644894"/>
              <a:ext cx="1207008" cy="121310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883919" y="336550"/>
            <a:ext cx="9424670" cy="1040130"/>
            <a:chOff x="883919" y="336550"/>
            <a:chExt cx="9424670" cy="104013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3919" y="1042416"/>
              <a:ext cx="9424416" cy="3337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34541" y="342900"/>
              <a:ext cx="9126855" cy="762000"/>
            </a:xfrm>
            <a:custGeom>
              <a:avLst/>
              <a:gdLst/>
              <a:ahLst/>
              <a:cxnLst/>
              <a:rect l="l" t="t" r="r" b="b"/>
              <a:pathLst>
                <a:path w="9126855" h="762000">
                  <a:moveTo>
                    <a:pt x="8999550" y="0"/>
                  </a:moveTo>
                  <a:lnTo>
                    <a:pt x="833450" y="0"/>
                  </a:lnTo>
                  <a:lnTo>
                    <a:pt x="784031" y="9985"/>
                  </a:lnTo>
                  <a:lnTo>
                    <a:pt x="743661" y="37211"/>
                  </a:lnTo>
                  <a:lnTo>
                    <a:pt x="716435" y="77581"/>
                  </a:lnTo>
                  <a:lnTo>
                    <a:pt x="706450" y="127000"/>
                  </a:lnTo>
                  <a:lnTo>
                    <a:pt x="0" y="260350"/>
                  </a:lnTo>
                  <a:lnTo>
                    <a:pt x="706450" y="317500"/>
                  </a:lnTo>
                  <a:lnTo>
                    <a:pt x="706450" y="635000"/>
                  </a:lnTo>
                  <a:lnTo>
                    <a:pt x="716435" y="684418"/>
                  </a:lnTo>
                  <a:lnTo>
                    <a:pt x="743661" y="724788"/>
                  </a:lnTo>
                  <a:lnTo>
                    <a:pt x="784031" y="752014"/>
                  </a:lnTo>
                  <a:lnTo>
                    <a:pt x="833450" y="762000"/>
                  </a:lnTo>
                  <a:lnTo>
                    <a:pt x="8999550" y="762000"/>
                  </a:lnTo>
                  <a:lnTo>
                    <a:pt x="9048969" y="752014"/>
                  </a:lnTo>
                  <a:lnTo>
                    <a:pt x="9089339" y="724788"/>
                  </a:lnTo>
                  <a:lnTo>
                    <a:pt x="9116564" y="684418"/>
                  </a:lnTo>
                  <a:lnTo>
                    <a:pt x="9126550" y="635000"/>
                  </a:lnTo>
                  <a:lnTo>
                    <a:pt x="9126550" y="127000"/>
                  </a:lnTo>
                  <a:lnTo>
                    <a:pt x="9116564" y="77581"/>
                  </a:lnTo>
                  <a:lnTo>
                    <a:pt x="9089339" y="37211"/>
                  </a:lnTo>
                  <a:lnTo>
                    <a:pt x="9048969" y="9985"/>
                  </a:lnTo>
                  <a:lnTo>
                    <a:pt x="899955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4541" y="342900"/>
              <a:ext cx="9126855" cy="762000"/>
            </a:xfrm>
            <a:custGeom>
              <a:avLst/>
              <a:gdLst/>
              <a:ahLst/>
              <a:cxnLst/>
              <a:rect l="l" t="t" r="r" b="b"/>
              <a:pathLst>
                <a:path w="9126855" h="762000">
                  <a:moveTo>
                    <a:pt x="706450" y="127000"/>
                  </a:moveTo>
                  <a:lnTo>
                    <a:pt x="716435" y="77581"/>
                  </a:lnTo>
                  <a:lnTo>
                    <a:pt x="743661" y="37211"/>
                  </a:lnTo>
                  <a:lnTo>
                    <a:pt x="784031" y="9985"/>
                  </a:lnTo>
                  <a:lnTo>
                    <a:pt x="833450" y="0"/>
                  </a:lnTo>
                  <a:lnTo>
                    <a:pt x="2109800" y="0"/>
                  </a:lnTo>
                  <a:lnTo>
                    <a:pt x="4214825" y="0"/>
                  </a:lnTo>
                  <a:lnTo>
                    <a:pt x="8999550" y="0"/>
                  </a:lnTo>
                  <a:lnTo>
                    <a:pt x="9048969" y="9985"/>
                  </a:lnTo>
                  <a:lnTo>
                    <a:pt x="9089339" y="37211"/>
                  </a:lnTo>
                  <a:lnTo>
                    <a:pt x="9116564" y="77581"/>
                  </a:lnTo>
                  <a:lnTo>
                    <a:pt x="9126550" y="127000"/>
                  </a:lnTo>
                  <a:lnTo>
                    <a:pt x="9126550" y="317500"/>
                  </a:lnTo>
                  <a:lnTo>
                    <a:pt x="9126550" y="635000"/>
                  </a:lnTo>
                  <a:lnTo>
                    <a:pt x="9116564" y="684418"/>
                  </a:lnTo>
                  <a:lnTo>
                    <a:pt x="9089339" y="724788"/>
                  </a:lnTo>
                  <a:lnTo>
                    <a:pt x="9048969" y="752014"/>
                  </a:lnTo>
                  <a:lnTo>
                    <a:pt x="8999550" y="762000"/>
                  </a:lnTo>
                  <a:lnTo>
                    <a:pt x="4214825" y="762000"/>
                  </a:lnTo>
                  <a:lnTo>
                    <a:pt x="2109800" y="762000"/>
                  </a:lnTo>
                  <a:lnTo>
                    <a:pt x="833450" y="762000"/>
                  </a:lnTo>
                  <a:lnTo>
                    <a:pt x="784031" y="752014"/>
                  </a:lnTo>
                  <a:lnTo>
                    <a:pt x="743661" y="724788"/>
                  </a:lnTo>
                  <a:lnTo>
                    <a:pt x="716435" y="684418"/>
                  </a:lnTo>
                  <a:lnTo>
                    <a:pt x="706450" y="635000"/>
                  </a:lnTo>
                  <a:lnTo>
                    <a:pt x="706450" y="317500"/>
                  </a:lnTo>
                  <a:lnTo>
                    <a:pt x="0" y="260350"/>
                  </a:lnTo>
                  <a:lnTo>
                    <a:pt x="706450" y="127000"/>
                  </a:lnTo>
                  <a:close/>
                </a:path>
              </a:pathLst>
            </a:custGeom>
            <a:ln w="12192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62098" y="479805"/>
            <a:ext cx="7974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70" dirty="0"/>
              <a:t>Antes</a:t>
            </a:r>
            <a:r>
              <a:rPr sz="2800" spc="95" dirty="0"/>
              <a:t> </a:t>
            </a:r>
            <a:r>
              <a:rPr sz="2800" spc="-260" dirty="0"/>
              <a:t>de</a:t>
            </a:r>
            <a:r>
              <a:rPr sz="2800" spc="95" dirty="0"/>
              <a:t> </a:t>
            </a:r>
            <a:r>
              <a:rPr sz="2800" spc="-330" dirty="0"/>
              <a:t>come</a:t>
            </a:r>
            <a:r>
              <a:rPr sz="2800" spc="-325" dirty="0"/>
              <a:t>n</a:t>
            </a:r>
            <a:r>
              <a:rPr sz="2800" spc="-85" dirty="0"/>
              <a:t>zar,</a:t>
            </a:r>
            <a:r>
              <a:rPr sz="2800" spc="85" dirty="0"/>
              <a:t> </a:t>
            </a:r>
            <a:r>
              <a:rPr sz="2800" spc="-260" dirty="0"/>
              <a:t>e</a:t>
            </a:r>
            <a:r>
              <a:rPr sz="2800" spc="-229" dirty="0"/>
              <a:t>s</a:t>
            </a:r>
            <a:r>
              <a:rPr sz="2800" spc="90" dirty="0"/>
              <a:t> </a:t>
            </a:r>
            <a:r>
              <a:rPr sz="2800" spc="-204" dirty="0"/>
              <a:t>mu</a:t>
            </a:r>
            <a:r>
              <a:rPr sz="2800" spc="-140" dirty="0"/>
              <a:t>y</a:t>
            </a:r>
            <a:r>
              <a:rPr sz="2800" spc="80" dirty="0"/>
              <a:t> </a:t>
            </a:r>
            <a:r>
              <a:rPr sz="2800" spc="-160" dirty="0"/>
              <a:t>i</a:t>
            </a:r>
            <a:r>
              <a:rPr sz="2800" spc="-434" dirty="0"/>
              <a:t>m</a:t>
            </a:r>
            <a:r>
              <a:rPr sz="2800" spc="-220" dirty="0"/>
              <a:t>por</a:t>
            </a:r>
            <a:r>
              <a:rPr sz="2800" spc="-165" dirty="0"/>
              <a:t>t</a:t>
            </a:r>
            <a:r>
              <a:rPr sz="2800" spc="-265" dirty="0"/>
              <a:t>ante</a:t>
            </a:r>
            <a:r>
              <a:rPr sz="2800" spc="105" dirty="0"/>
              <a:t> </a:t>
            </a:r>
            <a:r>
              <a:rPr sz="2800" spc="-150" dirty="0"/>
              <a:t>q</a:t>
            </a:r>
            <a:r>
              <a:rPr sz="2800" spc="-165" dirty="0"/>
              <a:t>u</a:t>
            </a:r>
            <a:r>
              <a:rPr sz="2800" spc="-375" dirty="0"/>
              <a:t>e</a:t>
            </a:r>
            <a:r>
              <a:rPr sz="2800" spc="110" dirty="0"/>
              <a:t> </a:t>
            </a:r>
            <a:r>
              <a:rPr sz="2800" spc="-190" dirty="0"/>
              <a:t>recordemos…</a:t>
            </a:r>
            <a:endParaRPr sz="2800"/>
          </a:p>
        </p:txBody>
      </p:sp>
      <p:grpSp>
        <p:nvGrpSpPr>
          <p:cNvPr id="11" name="object 11"/>
          <p:cNvGrpSpPr/>
          <p:nvPr/>
        </p:nvGrpSpPr>
        <p:grpSpPr>
          <a:xfrm>
            <a:off x="335279" y="1098802"/>
            <a:ext cx="11610340" cy="5759450"/>
            <a:chOff x="335279" y="1098802"/>
            <a:chExt cx="11610340" cy="575945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33288" y="4134611"/>
              <a:ext cx="4288536" cy="24886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5279" y="1272539"/>
              <a:ext cx="11564620" cy="5585460"/>
            </a:xfrm>
            <a:custGeom>
              <a:avLst/>
              <a:gdLst/>
              <a:ahLst/>
              <a:cxnLst/>
              <a:rect l="l" t="t" r="r" b="b"/>
              <a:pathLst>
                <a:path w="11564620" h="5585459">
                  <a:moveTo>
                    <a:pt x="11564112" y="0"/>
                  </a:moveTo>
                  <a:lnTo>
                    <a:pt x="0" y="0"/>
                  </a:lnTo>
                  <a:lnTo>
                    <a:pt x="0" y="5585460"/>
                  </a:lnTo>
                  <a:lnTo>
                    <a:pt x="11564112" y="5585460"/>
                  </a:lnTo>
                  <a:lnTo>
                    <a:pt x="11564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239" y="1098802"/>
              <a:ext cx="11548872" cy="564184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32561" y="1242186"/>
            <a:ext cx="10242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Console"/>
                <a:cs typeface="Lucida Console"/>
              </a:rPr>
              <a:t>Las</a:t>
            </a:r>
            <a:r>
              <a:rPr sz="1800" spc="-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posibilidades</a:t>
            </a:r>
            <a:r>
              <a:rPr sz="1800" spc="-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que</a:t>
            </a:r>
            <a:r>
              <a:rPr sz="1800" spc="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brinda</a:t>
            </a:r>
            <a:r>
              <a:rPr sz="1800" spc="-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Internet</a:t>
            </a:r>
            <a:r>
              <a:rPr sz="1800" spc="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son asombrosas:</a:t>
            </a:r>
            <a:r>
              <a:rPr sz="1800" spc="-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nos permite estar</a:t>
            </a:r>
            <a:r>
              <a:rPr sz="1800" spc="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en</a:t>
            </a:r>
            <a:endParaRPr sz="1800">
              <a:latin typeface="Lucida Console"/>
              <a:cs typeface="Lucida Consol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2561" y="1516507"/>
            <a:ext cx="47199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Console"/>
                <a:cs typeface="Lucida Console"/>
              </a:rPr>
              <a:t>contacto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con</a:t>
            </a:r>
            <a:r>
              <a:rPr sz="1800" spc="-1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gente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que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puede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estar </a:t>
            </a:r>
            <a:r>
              <a:rPr sz="1800" spc="-107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muchísimas</a:t>
            </a:r>
            <a:r>
              <a:rPr sz="1800" spc="-2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páginas</a:t>
            </a:r>
            <a:r>
              <a:rPr sz="1800" spc="-2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con</a:t>
            </a:r>
            <a:r>
              <a:rPr sz="1800" spc="-1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información </a:t>
            </a:r>
            <a:r>
              <a:rPr sz="1800" spc="-107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investigaciones,</a:t>
            </a:r>
            <a:r>
              <a:rPr sz="1800" spc="-2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podemos</a:t>
            </a:r>
            <a:r>
              <a:rPr sz="1800" spc="-3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descargar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64338" y="1516507"/>
            <a:ext cx="61010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Console"/>
                <a:cs typeface="Lucida Console"/>
              </a:rPr>
              <a:t>a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kilómetros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de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distancia,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nos</a:t>
            </a:r>
            <a:r>
              <a:rPr sz="1800" spc="-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ofrece</a:t>
            </a:r>
            <a:endParaRPr sz="1800">
              <a:latin typeface="Lucida Console"/>
              <a:cs typeface="Lucida Console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Lucida Console"/>
                <a:cs typeface="Lucida Console"/>
              </a:rPr>
              <a:t>de interés para divertirnos o hacer tareas e </a:t>
            </a:r>
            <a:r>
              <a:rPr sz="1800" spc="-107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imágenes,</a:t>
            </a:r>
            <a:r>
              <a:rPr sz="1800" spc="-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música y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videos y</a:t>
            </a:r>
            <a:r>
              <a:rPr sz="1800" spc="-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compartir</a:t>
            </a:r>
            <a:r>
              <a:rPr sz="1800" spc="-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los</a:t>
            </a:r>
            <a:endParaRPr sz="1800">
              <a:latin typeface="Lucida Console"/>
              <a:cs typeface="Lucida Console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632561" y="2339721"/>
            <a:ext cx="10657205" cy="1728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305">
              <a:lnSpc>
                <a:spcPct val="100000"/>
              </a:lnSpc>
              <a:spcBef>
                <a:spcPts val="100"/>
              </a:spcBef>
            </a:pPr>
            <a:r>
              <a:rPr dirty="0"/>
              <a:t>nuestros con</a:t>
            </a:r>
            <a:r>
              <a:rPr spc="-5" dirty="0"/>
              <a:t> </a:t>
            </a:r>
            <a:r>
              <a:rPr dirty="0"/>
              <a:t>miles</a:t>
            </a:r>
            <a:r>
              <a:rPr spc="5" dirty="0"/>
              <a:t> </a:t>
            </a:r>
            <a:r>
              <a:rPr dirty="0"/>
              <a:t>de personas más, jugar con</a:t>
            </a:r>
            <a:r>
              <a:rPr spc="-5" dirty="0"/>
              <a:t> </a:t>
            </a:r>
            <a:r>
              <a:rPr dirty="0"/>
              <a:t>otros</a:t>
            </a:r>
            <a:r>
              <a:rPr spc="5" dirty="0"/>
              <a:t> </a:t>
            </a:r>
            <a:r>
              <a:rPr dirty="0"/>
              <a:t>y</a:t>
            </a:r>
            <a:r>
              <a:rPr spc="-5" dirty="0"/>
              <a:t> </a:t>
            </a:r>
            <a:r>
              <a:rPr dirty="0"/>
              <a:t>literalmente viajar</a:t>
            </a:r>
            <a:r>
              <a:rPr spc="5" dirty="0"/>
              <a:t> </a:t>
            </a:r>
            <a:r>
              <a:rPr dirty="0"/>
              <a:t>a </a:t>
            </a:r>
            <a:r>
              <a:rPr spc="-1070" dirty="0"/>
              <a:t> </a:t>
            </a:r>
            <a:r>
              <a:rPr dirty="0"/>
              <a:t>otros países, todo</a:t>
            </a:r>
            <a:r>
              <a:rPr spc="5" dirty="0"/>
              <a:t> </a:t>
            </a:r>
            <a:r>
              <a:rPr dirty="0"/>
              <a:t>a través de</a:t>
            </a:r>
            <a:r>
              <a:rPr spc="5" dirty="0"/>
              <a:t> </a:t>
            </a:r>
            <a:r>
              <a:rPr dirty="0"/>
              <a:t>nuestra</a:t>
            </a:r>
            <a:r>
              <a:rPr spc="5" dirty="0"/>
              <a:t> </a:t>
            </a:r>
            <a:r>
              <a:rPr dirty="0"/>
              <a:t>computadora.</a:t>
            </a: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2150" dirty="0"/>
          </a:p>
          <a:p>
            <a:pPr marL="12700" marR="5080">
              <a:lnSpc>
                <a:spcPct val="100000"/>
              </a:lnSpc>
            </a:pPr>
            <a:r>
              <a:rPr dirty="0"/>
              <a:t>Pero así como en Internet</a:t>
            </a:r>
            <a:r>
              <a:rPr spc="-5" dirty="0"/>
              <a:t> </a:t>
            </a:r>
            <a:r>
              <a:rPr dirty="0"/>
              <a:t>hay</a:t>
            </a:r>
            <a:r>
              <a:rPr spc="5" dirty="0"/>
              <a:t> </a:t>
            </a:r>
            <a:r>
              <a:rPr dirty="0"/>
              <a:t>muchísimas opciones</a:t>
            </a:r>
            <a:r>
              <a:rPr spc="5" dirty="0"/>
              <a:t> </a:t>
            </a:r>
            <a:r>
              <a:rPr dirty="0"/>
              <a:t>para pasarse un</a:t>
            </a:r>
            <a:r>
              <a:rPr spc="5" dirty="0"/>
              <a:t> </a:t>
            </a:r>
            <a:r>
              <a:rPr dirty="0"/>
              <a:t>rato </a:t>
            </a:r>
            <a:r>
              <a:rPr spc="5" dirty="0"/>
              <a:t> </a:t>
            </a:r>
            <a:r>
              <a:rPr dirty="0"/>
              <a:t>divertido, hay</a:t>
            </a:r>
            <a:r>
              <a:rPr spc="-5" dirty="0"/>
              <a:t> </a:t>
            </a:r>
            <a:r>
              <a:rPr dirty="0"/>
              <a:t>algunos</a:t>
            </a:r>
            <a:r>
              <a:rPr spc="5" dirty="0"/>
              <a:t> </a:t>
            </a:r>
            <a:r>
              <a:rPr dirty="0"/>
              <a:t>individuos que</a:t>
            </a:r>
            <a:r>
              <a:rPr spc="5" dirty="0"/>
              <a:t> </a:t>
            </a:r>
            <a:r>
              <a:rPr dirty="0"/>
              <a:t>recurren</a:t>
            </a:r>
            <a:r>
              <a:rPr spc="-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dirty="0"/>
              <a:t>ésta</a:t>
            </a:r>
            <a:r>
              <a:rPr spc="-5" dirty="0"/>
              <a:t> </a:t>
            </a:r>
            <a:r>
              <a:rPr dirty="0"/>
              <a:t>para perjudicar</a:t>
            </a:r>
            <a:r>
              <a:rPr spc="-5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dirty="0"/>
              <a:t>hacer </a:t>
            </a:r>
            <a:r>
              <a:rPr spc="-1070" dirty="0"/>
              <a:t> </a:t>
            </a:r>
            <a:r>
              <a:rPr dirty="0"/>
              <a:t>daño.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708011" y="4260342"/>
            <a:ext cx="4857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Console"/>
                <a:cs typeface="Lucida Console"/>
              </a:rPr>
              <a:t>los</a:t>
            </a:r>
            <a:r>
              <a:rPr sz="1800" spc="-1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peligros</a:t>
            </a:r>
            <a:r>
              <a:rPr sz="1800" spc="-1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que</a:t>
            </a:r>
            <a:r>
              <a:rPr sz="1800" spc="-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te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acechan</a:t>
            </a:r>
            <a:r>
              <a:rPr sz="1800" spc="-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cuando</a:t>
            </a:r>
            <a:endParaRPr sz="18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Lucida Console"/>
                <a:cs typeface="Lucida Console"/>
              </a:rPr>
              <a:t>éstos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para </a:t>
            </a:r>
            <a:r>
              <a:rPr sz="1800" spc="-5" dirty="0">
                <a:latin typeface="Lucida Console"/>
                <a:cs typeface="Lucida Console"/>
              </a:rPr>
              <a:t>que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tu</a:t>
            </a:r>
            <a:r>
              <a:rPr sz="1800" spc="-1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experiencia </a:t>
            </a:r>
            <a:r>
              <a:rPr sz="1800" spc="-5" dirty="0">
                <a:latin typeface="Lucida Console"/>
                <a:cs typeface="Lucida Console"/>
              </a:rPr>
              <a:t>en</a:t>
            </a:r>
            <a:r>
              <a:rPr sz="1800" dirty="0">
                <a:latin typeface="Lucida Console"/>
                <a:cs typeface="Lucida Console"/>
              </a:rPr>
              <a:t> </a:t>
            </a:r>
            <a:r>
              <a:rPr sz="1800" spc="-5" dirty="0">
                <a:latin typeface="Lucida Console"/>
                <a:cs typeface="Lucida Console"/>
              </a:rPr>
              <a:t>la</a:t>
            </a:r>
            <a:endParaRPr sz="1800">
              <a:latin typeface="Lucida Console"/>
              <a:cs typeface="Lucida Consol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561" y="4260342"/>
            <a:ext cx="59632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Console"/>
                <a:cs typeface="Lucida Console"/>
              </a:rPr>
              <a:t>Así que lo mejor es que conozcas algunos de </a:t>
            </a:r>
            <a:r>
              <a:rPr sz="1800" spc="-1070" dirty="0">
                <a:latin typeface="Lucida Console"/>
                <a:cs typeface="Lucida Console"/>
              </a:rPr>
              <a:t> </a:t>
            </a:r>
            <a:r>
              <a:rPr sz="1800" spc="-5" dirty="0">
                <a:latin typeface="Lucida Console"/>
                <a:cs typeface="Lucida Console"/>
              </a:rPr>
              <a:t>estás </a:t>
            </a:r>
            <a:r>
              <a:rPr sz="1800" dirty="0">
                <a:latin typeface="Lucida Console"/>
                <a:cs typeface="Lucida Console"/>
              </a:rPr>
              <a:t>en línea y sepas cómo reaccionar ante </a:t>
            </a:r>
            <a:r>
              <a:rPr sz="1800" spc="-107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Red</a:t>
            </a:r>
            <a:r>
              <a:rPr sz="1800" spc="-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sea </a:t>
            </a:r>
            <a:r>
              <a:rPr sz="1800" dirty="0" err="1">
                <a:latin typeface="Lucida Console"/>
                <a:cs typeface="Lucida Console"/>
              </a:rPr>
              <a:t>siempre</a:t>
            </a:r>
            <a:r>
              <a:rPr sz="1800" dirty="0">
                <a:latin typeface="Lucida Console"/>
                <a:cs typeface="Lucida Console"/>
              </a:rPr>
              <a:t> </a:t>
            </a:r>
            <a:r>
              <a:rPr sz="1800" dirty="0" err="1">
                <a:latin typeface="Lucida Console"/>
                <a:cs typeface="Lucida Console"/>
              </a:rPr>
              <a:t>satisfactoria</a:t>
            </a:r>
            <a:r>
              <a:rPr sz="1800" dirty="0">
                <a:latin typeface="Lucida Console"/>
                <a:cs typeface="Lucida Console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23645" y="5632196"/>
            <a:ext cx="8173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¡Internet</a:t>
            </a:r>
            <a:r>
              <a:rPr sz="1800" spc="-5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es como el</a:t>
            </a:r>
            <a:r>
              <a:rPr sz="1800" spc="-5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mundo real, hay</a:t>
            </a:r>
            <a:r>
              <a:rPr sz="1800" spc="-5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gente</a:t>
            </a:r>
            <a:r>
              <a:rPr sz="1800" spc="-5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buena</a:t>
            </a:r>
            <a:r>
              <a:rPr sz="1800" spc="5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que la usa</a:t>
            </a:r>
            <a:endParaRPr sz="1800">
              <a:latin typeface="Lucida Console"/>
              <a:cs typeface="Lucida Consol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84401" y="5357876"/>
            <a:ext cx="9621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¡Recuerda</a:t>
            </a:r>
            <a:r>
              <a:rPr sz="1800" spc="-5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que ante</a:t>
            </a:r>
            <a:r>
              <a:rPr sz="1800" spc="5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cualquier</a:t>
            </a:r>
            <a:r>
              <a:rPr sz="1800" spc="-5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riesgo puedes hablar con</a:t>
            </a:r>
            <a:r>
              <a:rPr sz="1800" spc="-5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 err="1">
                <a:solidFill>
                  <a:srgbClr val="6F2F9F"/>
                </a:solidFill>
                <a:latin typeface="Lucida Console"/>
                <a:cs typeface="Lucida Console"/>
              </a:rPr>
              <a:t>tus</a:t>
            </a:r>
            <a:r>
              <a:rPr sz="1800" spc="5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lang="es-CL" sz="1800" dirty="0">
                <a:solidFill>
                  <a:srgbClr val="6F2F9F"/>
                </a:solidFill>
                <a:latin typeface="Lucida Console"/>
                <a:cs typeface="Lucida Console"/>
              </a:rPr>
              <a:t>padres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!</a:t>
            </a:r>
            <a:endParaRPr sz="1800" dirty="0">
              <a:latin typeface="Lucida Console"/>
              <a:cs typeface="Lucida Console"/>
            </a:endParaRPr>
          </a:p>
          <a:p>
            <a:pPr marL="7537450">
              <a:lnSpc>
                <a:spcPct val="100000"/>
              </a:lnSpc>
            </a:pP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para</a:t>
            </a:r>
            <a:r>
              <a:rPr sz="1800" spc="-75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divertirse</a:t>
            </a:r>
            <a:endParaRPr sz="1800" dirty="0">
              <a:latin typeface="Lucida Console"/>
              <a:cs typeface="Lucida Consol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0909" y="5906211"/>
            <a:ext cx="105454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6832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sanamente</a:t>
            </a:r>
            <a:r>
              <a:rPr sz="1800" spc="-10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y gente</a:t>
            </a:r>
            <a:r>
              <a:rPr sz="1800" spc="-5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mala </a:t>
            </a:r>
            <a:r>
              <a:rPr sz="1800" spc="-5" dirty="0">
                <a:solidFill>
                  <a:srgbClr val="6F2F9F"/>
                </a:solidFill>
                <a:latin typeface="Lucida Console"/>
                <a:cs typeface="Lucida Console"/>
              </a:rPr>
              <a:t>que</a:t>
            </a:r>
            <a:r>
              <a:rPr sz="1800" spc="5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Lucida Console"/>
                <a:cs typeface="Lucida Console"/>
              </a:rPr>
              <a:t>la</a:t>
            </a:r>
            <a:r>
              <a:rPr sz="1800" spc="10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Lucida Console"/>
                <a:cs typeface="Lucida Console"/>
              </a:rPr>
              <a:t>usa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 para hacer</a:t>
            </a:r>
            <a:r>
              <a:rPr sz="1800" spc="-5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daño a</a:t>
            </a:r>
            <a:r>
              <a:rPr sz="1800" spc="10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otros,</a:t>
            </a:r>
            <a:r>
              <a:rPr sz="1800" spc="-5" dirty="0">
                <a:solidFill>
                  <a:srgbClr val="6F2F9F"/>
                </a:solidFill>
                <a:latin typeface="Lucida Console"/>
                <a:cs typeface="Lucida Console"/>
              </a:rPr>
              <a:t> por</a:t>
            </a:r>
            <a:r>
              <a:rPr sz="1800" spc="10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Lucida Console"/>
                <a:cs typeface="Lucida Console"/>
              </a:rPr>
              <a:t>eso 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debes</a:t>
            </a:r>
            <a:endParaRPr sz="1800" dirty="0">
              <a:latin typeface="Lucida Console"/>
              <a:cs typeface="Lucida Console"/>
            </a:endParaRPr>
          </a:p>
          <a:p>
            <a:pPr marR="56515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mantenerte</a:t>
            </a:r>
            <a:r>
              <a:rPr sz="1800" spc="-30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siempre</a:t>
            </a:r>
            <a:r>
              <a:rPr sz="1800" spc="-20" dirty="0">
                <a:solidFill>
                  <a:srgbClr val="6F2F9F"/>
                </a:solidFill>
                <a:latin typeface="Lucida Console"/>
                <a:cs typeface="Lucida Console"/>
              </a:rPr>
              <a:t> </a:t>
            </a:r>
            <a:r>
              <a:rPr sz="1800" dirty="0" err="1">
                <a:solidFill>
                  <a:srgbClr val="6F2F9F"/>
                </a:solidFill>
                <a:latin typeface="Lucida Console"/>
                <a:cs typeface="Lucida Console"/>
              </a:rPr>
              <a:t>atento</a:t>
            </a:r>
            <a:r>
              <a:rPr sz="1800" dirty="0">
                <a:solidFill>
                  <a:srgbClr val="6F2F9F"/>
                </a:solidFill>
                <a:latin typeface="Lucida Console"/>
                <a:cs typeface="Lucida Console"/>
              </a:rPr>
              <a:t>!</a:t>
            </a:r>
            <a:endParaRPr sz="1800" dirty="0">
              <a:latin typeface="Lucida Console"/>
              <a:cs typeface="Lucida Console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61092" y="132587"/>
            <a:ext cx="1748027" cy="1283207"/>
          </a:xfrm>
          <a:prstGeom prst="rect">
            <a:avLst/>
          </a:prstGeom>
        </p:spPr>
      </p:pic>
      <p:sp>
        <p:nvSpPr>
          <p:cNvPr id="25" name="Marcador de pie de página 24">
            <a:extLst>
              <a:ext uri="{FF2B5EF4-FFF2-40B4-BE49-F238E27FC236}">
                <a16:creationId xmlns:a16="http://schemas.microsoft.com/office/drawing/2014/main" id="{37AF88B9-2909-6C06-9FDE-4F3AD613CB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89351" y="6575248"/>
            <a:ext cx="3901440" cy="276999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Convivencia Escolar - Escuela Monteleón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03019"/>
              <a:ext cx="5815584" cy="55549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960" y="0"/>
              <a:ext cx="5894832" cy="13959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5584" y="1395982"/>
              <a:ext cx="6376415" cy="5462014"/>
            </a:xfrm>
            <a:prstGeom prst="rect">
              <a:avLst/>
            </a:prstGeom>
          </p:spPr>
        </p:pic>
      </p:grp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0376E1-E356-D050-ADA9-883DB880A46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914144" y="6457488"/>
            <a:ext cx="3901440" cy="276999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Convivencia Escolar - Escuela Monteleón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8473" y="212100"/>
            <a:ext cx="3811524" cy="28590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3568" y="353568"/>
            <a:ext cx="5413375" cy="6125210"/>
          </a:xfrm>
          <a:custGeom>
            <a:avLst/>
            <a:gdLst/>
            <a:ahLst/>
            <a:cxnLst/>
            <a:rect l="l" t="t" r="r" b="b"/>
            <a:pathLst>
              <a:path w="5413375" h="6125210">
                <a:moveTo>
                  <a:pt x="0" y="6124956"/>
                </a:moveTo>
                <a:lnTo>
                  <a:pt x="5413248" y="6124956"/>
                </a:lnTo>
                <a:lnTo>
                  <a:pt x="5413248" y="0"/>
                </a:lnTo>
                <a:lnTo>
                  <a:pt x="0" y="0"/>
                </a:lnTo>
                <a:lnTo>
                  <a:pt x="0" y="6124956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5310" y="563624"/>
            <a:ext cx="3105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i="0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Robo</a:t>
            </a:r>
            <a:r>
              <a:rPr sz="2800" i="0" spc="-4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i="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sz="2800" i="0" spc="-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i="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información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003" y="1216863"/>
            <a:ext cx="5232400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70" dirty="0">
                <a:latin typeface="Calibri"/>
                <a:cs typeface="Calibri"/>
              </a:rPr>
              <a:t>Toda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información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viaja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web,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sin las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medidas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precaución </a:t>
            </a:r>
            <a:r>
              <a:rPr sz="2800" spc="-5" dirty="0">
                <a:latin typeface="Calibri"/>
                <a:cs typeface="Calibri"/>
              </a:rPr>
              <a:t> necesarias,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corre</a:t>
            </a:r>
            <a:r>
              <a:rPr sz="2800" spc="-5" dirty="0">
                <a:latin typeface="Calibri"/>
                <a:cs typeface="Calibri"/>
              </a:rPr>
              <a:t> 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riesgo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ser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interceptada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tercero.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 igual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modo,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existen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también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ataques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esta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finalidad.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información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buscada,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normalmente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apunta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los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datos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personales.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paso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falso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este</a:t>
            </a:r>
            <a:r>
              <a:rPr sz="2800" spc="-5" dirty="0">
                <a:latin typeface="Calibri"/>
                <a:cs typeface="Calibri"/>
              </a:rPr>
              <a:t> tipo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incidentes,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puede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exponer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 menor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edad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la </a:t>
            </a:r>
            <a:r>
              <a:rPr sz="2800" spc="-15" dirty="0">
                <a:latin typeface="Calibri"/>
                <a:cs typeface="Calibri"/>
              </a:rPr>
              <a:t>pérdida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dinero </a:t>
            </a:r>
            <a:r>
              <a:rPr sz="2800" spc="-15" dirty="0">
                <a:latin typeface="Calibri"/>
                <a:cs typeface="Calibri"/>
              </a:rPr>
              <a:t> familiar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 </a:t>
            </a:r>
            <a:r>
              <a:rPr sz="2800" spc="-20" dirty="0">
                <a:latin typeface="Calibri"/>
                <a:cs typeface="Calibri"/>
              </a:rPr>
              <a:t>robo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identidad.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5059" y="3304401"/>
            <a:ext cx="3956304" cy="2999231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8E9D5FB-EC7B-EFBC-BDCA-D6ED3D545A2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72712" y="6536909"/>
            <a:ext cx="3901440" cy="276999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Convivencia Escolar - Escuela Monteleón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9111" y="882396"/>
            <a:ext cx="6096000" cy="4832985"/>
          </a:xfrm>
          <a:custGeom>
            <a:avLst/>
            <a:gdLst/>
            <a:ahLst/>
            <a:cxnLst/>
            <a:rect l="l" t="t" r="r" b="b"/>
            <a:pathLst>
              <a:path w="6096000" h="4832985">
                <a:moveTo>
                  <a:pt x="0" y="4832604"/>
                </a:moveTo>
                <a:lnTo>
                  <a:pt x="6095999" y="4832604"/>
                </a:lnTo>
                <a:lnTo>
                  <a:pt x="6095999" y="0"/>
                </a:lnTo>
                <a:lnTo>
                  <a:pt x="0" y="0"/>
                </a:lnTo>
                <a:lnTo>
                  <a:pt x="0" y="4832604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52891" y="994801"/>
            <a:ext cx="1488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15" dirty="0">
                <a:solidFill>
                  <a:srgbClr val="00B050"/>
                </a:solidFill>
                <a:latin typeface="Calibri"/>
                <a:cs typeface="Calibri"/>
              </a:rPr>
              <a:t>Grooming</a:t>
            </a:r>
            <a:endParaRPr sz="28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7852" y="1746630"/>
            <a:ext cx="590232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trata</a:t>
            </a:r>
            <a:r>
              <a:rPr sz="2800" spc="-5" dirty="0">
                <a:latin typeface="Calibri"/>
                <a:cs typeface="Calibri"/>
              </a:rPr>
              <a:t> de la </a:t>
            </a:r>
            <a:r>
              <a:rPr sz="2800" spc="-15" dirty="0">
                <a:latin typeface="Calibri"/>
                <a:cs typeface="Calibri"/>
              </a:rPr>
              <a:t>persuasión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un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adulto </a:t>
            </a:r>
            <a:r>
              <a:rPr sz="2800" spc="-5" dirty="0">
                <a:latin typeface="Calibri"/>
                <a:cs typeface="Calibri"/>
              </a:rPr>
              <a:t> hacia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niño,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finalidad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obtener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conexión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emocional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generar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ambiente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confianza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para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niño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realice</a:t>
            </a:r>
            <a:r>
              <a:rPr sz="2800" spc="-5" dirty="0">
                <a:latin typeface="Calibri"/>
                <a:cs typeface="Calibri"/>
              </a:rPr>
              <a:t> actividades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sexuales.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Muchas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veces</a:t>
            </a:r>
            <a:r>
              <a:rPr sz="2800" spc="-5" dirty="0">
                <a:latin typeface="Calibri"/>
                <a:cs typeface="Calibri"/>
              </a:rPr>
              <a:t> los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adultos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hacen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pasar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niños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edad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intentan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entablar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relación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para,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luego,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buscar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realizar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encuentros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personales.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31" y="601980"/>
            <a:ext cx="3523488" cy="25603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9324" y="3297935"/>
            <a:ext cx="4024884" cy="2519172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BC6B3D1-ED54-B740-C303-41E3AB8DD51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Convivencia Escolar - Escuela Monteleón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455" y="419100"/>
            <a:ext cx="4782820" cy="6002020"/>
          </a:xfrm>
          <a:custGeom>
            <a:avLst/>
            <a:gdLst/>
            <a:ahLst/>
            <a:cxnLst/>
            <a:rect l="l" t="t" r="r" b="b"/>
            <a:pathLst>
              <a:path w="4782820" h="6002020">
                <a:moveTo>
                  <a:pt x="0" y="6001512"/>
                </a:moveTo>
                <a:lnTo>
                  <a:pt x="4782312" y="6001512"/>
                </a:lnTo>
                <a:lnTo>
                  <a:pt x="4782312" y="0"/>
                </a:lnTo>
                <a:lnTo>
                  <a:pt x="0" y="0"/>
                </a:lnTo>
                <a:lnTo>
                  <a:pt x="0" y="6001512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9805" y="426465"/>
            <a:ext cx="46234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i="0" spc="-10" dirty="0">
                <a:solidFill>
                  <a:srgbClr val="0070C0"/>
                </a:solidFill>
                <a:latin typeface="Calibri"/>
                <a:cs typeface="Calibri"/>
              </a:rPr>
              <a:t>Ciberacoso</a:t>
            </a:r>
            <a:r>
              <a:rPr i="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i="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s-CL" i="0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i="0" spc="-5" dirty="0" err="1">
                <a:solidFill>
                  <a:srgbClr val="0070C0"/>
                </a:solidFill>
                <a:latin typeface="Calibri"/>
                <a:cs typeface="Calibri"/>
              </a:rPr>
              <a:t>iberbullying</a:t>
            </a:r>
            <a:endParaRPr i="0" spc="-5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805" y="1401521"/>
            <a:ext cx="4623435" cy="4904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Es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conducta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hostil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puede ser </a:t>
            </a:r>
            <a:r>
              <a:rPr sz="3200" spc="-10" dirty="0">
                <a:latin typeface="Calibri"/>
                <a:cs typeface="Calibri"/>
              </a:rPr>
              <a:t>practicada </a:t>
            </a:r>
            <a:r>
              <a:rPr sz="3200" spc="-5" dirty="0">
                <a:latin typeface="Calibri"/>
                <a:cs typeface="Calibri"/>
              </a:rPr>
              <a:t>hacia </a:t>
            </a:r>
            <a:r>
              <a:rPr sz="3200" dirty="0">
                <a:latin typeface="Calibri"/>
                <a:cs typeface="Calibri"/>
              </a:rPr>
              <a:t> los </a:t>
            </a:r>
            <a:r>
              <a:rPr sz="3200" spc="-5" dirty="0">
                <a:latin typeface="Calibri"/>
                <a:cs typeface="Calibri"/>
              </a:rPr>
              <a:t>niños. La </a:t>
            </a:r>
            <a:r>
              <a:rPr sz="3200" dirty="0">
                <a:latin typeface="Calibri"/>
                <a:cs typeface="Calibri"/>
              </a:rPr>
              <a:t>víctima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spc="-20" dirty="0">
                <a:latin typeface="Calibri"/>
                <a:cs typeface="Calibri"/>
              </a:rPr>
              <a:t>este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tipo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10" dirty="0">
                <a:latin typeface="Calibri"/>
                <a:cs typeface="Calibri"/>
              </a:rPr>
              <a:t>acosos, </a:t>
            </a:r>
            <a:r>
              <a:rPr sz="3200" dirty="0">
                <a:latin typeface="Calibri"/>
                <a:cs typeface="Calibri"/>
              </a:rPr>
              <a:t>es </a:t>
            </a:r>
            <a:r>
              <a:rPr sz="3200" spc="-10" dirty="0">
                <a:latin typeface="Calibri"/>
                <a:cs typeface="Calibri"/>
              </a:rPr>
              <a:t>sometida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amenazas </a:t>
            </a:r>
            <a:r>
              <a:rPr sz="3200" dirty="0">
                <a:latin typeface="Calibri"/>
                <a:cs typeface="Calibri"/>
              </a:rPr>
              <a:t>y </a:t>
            </a:r>
            <a:r>
              <a:rPr sz="3200" spc="-5" dirty="0">
                <a:latin typeface="Calibri"/>
                <a:cs typeface="Calibri"/>
              </a:rPr>
              <a:t>humillaciones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spc="-15" dirty="0">
                <a:latin typeface="Calibri"/>
                <a:cs typeface="Calibri"/>
              </a:rPr>
              <a:t>parte </a:t>
            </a:r>
            <a:r>
              <a:rPr sz="3200" spc="-5" dirty="0">
                <a:latin typeface="Calibri"/>
                <a:cs typeface="Calibri"/>
              </a:rPr>
              <a:t>de sus </a:t>
            </a:r>
            <a:r>
              <a:rPr sz="3200" spc="-10" dirty="0">
                <a:latin typeface="Calibri"/>
                <a:cs typeface="Calibri"/>
              </a:rPr>
              <a:t>pares </a:t>
            </a:r>
            <a:r>
              <a:rPr sz="3200" dirty="0">
                <a:latin typeface="Calibri"/>
                <a:cs typeface="Calibri"/>
              </a:rPr>
              <a:t>en la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web, </a:t>
            </a:r>
            <a:r>
              <a:rPr sz="3200" spc="-10" dirty="0">
                <a:latin typeface="Calibri"/>
                <a:cs typeface="Calibri"/>
              </a:rPr>
              <a:t>cuyas intenciones </a:t>
            </a:r>
            <a:r>
              <a:rPr sz="3200" spc="-5" dirty="0">
                <a:latin typeface="Calibri"/>
                <a:cs typeface="Calibri"/>
              </a:rPr>
              <a:t>son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atormentar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persona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llevarla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un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quiebre </a:t>
            </a:r>
            <a:r>
              <a:rPr sz="3200" spc="-5" dirty="0">
                <a:latin typeface="Calibri"/>
                <a:cs typeface="Calibri"/>
              </a:rPr>
              <a:t> emocional.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440" y="158495"/>
            <a:ext cx="5801995" cy="6482080"/>
            <a:chOff x="6187440" y="158495"/>
            <a:chExt cx="5801995" cy="64820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5504" y="158495"/>
              <a:ext cx="3003804" cy="3003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0568" y="3762755"/>
              <a:ext cx="5114544" cy="28773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7440" y="1056131"/>
              <a:ext cx="3346704" cy="2706624"/>
            </a:xfrm>
            <a:prstGeom prst="rect">
              <a:avLst/>
            </a:prstGeom>
          </p:spPr>
        </p:pic>
      </p:grp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EEE62CA-0184-638C-B5C7-06D3BA2A6C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607564" y="6548601"/>
            <a:ext cx="3901440" cy="276999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Convivencia Escolar - Escuela Monteleón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3935" y="428244"/>
            <a:ext cx="6405880" cy="6002020"/>
          </a:xfrm>
          <a:custGeom>
            <a:avLst/>
            <a:gdLst/>
            <a:ahLst/>
            <a:cxnLst/>
            <a:rect l="l" t="t" r="r" b="b"/>
            <a:pathLst>
              <a:path w="6405880" h="6002020">
                <a:moveTo>
                  <a:pt x="0" y="6001511"/>
                </a:moveTo>
                <a:lnTo>
                  <a:pt x="6405371" y="6001511"/>
                </a:lnTo>
                <a:lnTo>
                  <a:pt x="6405371" y="0"/>
                </a:lnTo>
                <a:lnTo>
                  <a:pt x="0" y="0"/>
                </a:lnTo>
                <a:lnTo>
                  <a:pt x="0" y="6001511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24800" y="559164"/>
            <a:ext cx="165189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i="0" spc="-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Sexting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63310" y="1410970"/>
            <a:ext cx="622808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/>
                <a:cs typeface="Calibri"/>
              </a:rPr>
              <a:t>Proviene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del</a:t>
            </a:r>
            <a:r>
              <a:rPr sz="3200" spc="-10" dirty="0">
                <a:latin typeface="Calibri"/>
                <a:cs typeface="Calibri"/>
              </a:rPr>
              <a:t> acrónimo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formado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entre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Sex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Texting.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Inicialmente,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lo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indica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nombre,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trataba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del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envío</a:t>
            </a:r>
            <a:r>
              <a:rPr sz="3200" spc="-5" dirty="0">
                <a:latin typeface="Calibri"/>
                <a:cs typeface="Calibri"/>
              </a:rPr>
              <a:t> 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mensajes </a:t>
            </a:r>
            <a:r>
              <a:rPr sz="3200" spc="-10" dirty="0">
                <a:latin typeface="Calibri"/>
                <a:cs typeface="Calibri"/>
              </a:rPr>
              <a:t>con contenidos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eróticos.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Posteriormente,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dado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avance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tecnológico,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esta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modalidad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evolucionó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hacia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intercambio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dirty="0">
                <a:latin typeface="Calibri"/>
                <a:cs typeface="Calibri"/>
              </a:rPr>
              <a:t> imágenes y videos </a:t>
            </a:r>
            <a:r>
              <a:rPr sz="3200" spc="-5" dirty="0">
                <a:latin typeface="Calibri"/>
                <a:cs typeface="Calibri"/>
              </a:rPr>
              <a:t>convirtiéndose </a:t>
            </a:r>
            <a:r>
              <a:rPr sz="3200" dirty="0">
                <a:latin typeface="Calibri"/>
                <a:cs typeface="Calibri"/>
              </a:rPr>
              <a:t>en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práctica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habitual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entre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adolescentes </a:t>
            </a:r>
            <a:r>
              <a:rPr sz="3200" dirty="0">
                <a:latin typeface="Calibri"/>
                <a:cs typeface="Calibri"/>
              </a:rPr>
              <a:t>y </a:t>
            </a:r>
            <a:r>
              <a:rPr sz="3200" spc="-10" dirty="0">
                <a:latin typeface="Calibri"/>
                <a:cs typeface="Calibri"/>
              </a:rPr>
              <a:t>niños.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428244"/>
            <a:ext cx="5163312" cy="30739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8844" y="3685032"/>
            <a:ext cx="3204972" cy="2630424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00E1152A-9D2D-B47A-E551-F9C2E2F376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474645"/>
            <a:ext cx="3901440" cy="276999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Convivencia Escolar - Escuela Monteleón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2918</TotalTime>
  <Words>753</Words>
  <Application>Microsoft Office PowerPoint</Application>
  <PresentationFormat>Panorámica</PresentationFormat>
  <Paragraphs>74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Algerian</vt:lpstr>
      <vt:lpstr>Aptos</vt:lpstr>
      <vt:lpstr>Arial</vt:lpstr>
      <vt:lpstr>Arial MT</vt:lpstr>
      <vt:lpstr>Calibri</vt:lpstr>
      <vt:lpstr>Cambria</vt:lpstr>
      <vt:lpstr>Gabriola</vt:lpstr>
      <vt:lpstr>Georgia</vt:lpstr>
      <vt:lpstr>Lucida Console</vt:lpstr>
      <vt:lpstr>Office Theme</vt:lpstr>
      <vt:lpstr>Presentación de PowerPoint</vt:lpstr>
      <vt:lpstr>¿Qué voy  a  aprender?</vt:lpstr>
      <vt:lpstr>de Entrada</vt:lpstr>
      <vt:lpstr>Antes de comenzar, es muy importante que recordemos…</vt:lpstr>
      <vt:lpstr>Presentación de PowerPoint</vt:lpstr>
      <vt:lpstr>Robo de información</vt:lpstr>
      <vt:lpstr>Grooming</vt:lpstr>
      <vt:lpstr>Ciberacoso o Ciberbullying</vt:lpstr>
      <vt:lpstr>Sexting</vt:lpstr>
      <vt:lpstr>Presentación de PowerPoint</vt:lpstr>
      <vt:lpstr>Presentación de PowerPoint</vt:lpstr>
      <vt:lpstr>Ahora, veamos ¿Qué aprendimos en esta clase?</vt:lpstr>
      <vt:lpstr>Presentación de PowerPoint</vt:lpstr>
      <vt:lpstr>Puedo decir “NO”.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Director</dc:creator>
  <cp:lastModifiedBy>TERESA PAMPALONI</cp:lastModifiedBy>
  <cp:revision>2</cp:revision>
  <dcterms:created xsi:type="dcterms:W3CDTF">2024-09-23T12:08:48Z</dcterms:created>
  <dcterms:modified xsi:type="dcterms:W3CDTF">2024-09-25T12:48:18Z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2024-09-23T00:00:00Z</vt:filetime>
  </property>
</Properties>
</file>