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8" r:id="rId9"/>
    <p:sldId id="273" r:id="rId10"/>
    <p:sldId id="274" r:id="rId11"/>
    <p:sldId id="272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5065" autoAdjust="0"/>
  </p:normalViewPr>
  <p:slideViewPr>
    <p:cSldViewPr snapToGrid="0">
      <p:cViewPr varScale="1">
        <p:scale>
          <a:sx n="87" d="100"/>
          <a:sy n="87" d="100"/>
        </p:scale>
        <p:origin x="708" y="9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09/05/2023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09/05/2023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50959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3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4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97438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5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69064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6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71600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1406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noProof="1"/>
              <a:t>MANUEL MOLINA OSORIO</a:t>
            </a:r>
          </a:p>
        </p:txBody>
      </p:sp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304345"/>
            <a:ext cx="6249625" cy="2391926"/>
          </a:xfrm>
        </p:spPr>
        <p:txBody>
          <a:bodyPr rtlCol="0" anchor="b"/>
          <a:lstStyle/>
          <a:p>
            <a:pPr rtl="0">
              <a:lnSpc>
                <a:spcPts val="5500"/>
              </a:lnSpc>
            </a:pPr>
            <a:r>
              <a:rPr lang="es-ES" noProof="1"/>
              <a:t>Let`s talk about movies</a:t>
            </a:r>
          </a:p>
        </p:txBody>
      </p:sp>
      <p:grpSp>
        <p:nvGrpSpPr>
          <p:cNvPr id="72" name="Grupo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6213545" y="5006487"/>
            <a:ext cx="1012825" cy="1012825"/>
            <a:chOff x="7950627" y="2930800"/>
            <a:chExt cx="1012825" cy="1012825"/>
          </a:xfrm>
        </p:grpSpPr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75481" y="3610967"/>
            <a:ext cx="1066892" cy="179237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4258BB8-6B35-491A-94DE-8821500FA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991" y="486604"/>
            <a:ext cx="2774342" cy="277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23" y="2012478"/>
            <a:ext cx="5674312" cy="2504498"/>
          </a:xfrm>
        </p:spPr>
        <p:txBody>
          <a:bodyPr rtlCol="0"/>
          <a:lstStyle/>
          <a:p>
            <a:pPr rtl="0">
              <a:lnSpc>
                <a:spcPts val="6500"/>
              </a:lnSpc>
            </a:pPr>
            <a:r>
              <a:rPr lang="es-ES" noProof="1"/>
              <a:t>WHAT IS YOUR FAVORITE MOVIE?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6513783" y="1151922"/>
            <a:ext cx="1513987" cy="1451769"/>
            <a:chOff x="7976201" y="850024"/>
            <a:chExt cx="1137481" cy="1090735"/>
          </a:xfrm>
        </p:grpSpPr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037064" y="2211258"/>
            <a:ext cx="1424651" cy="1097682"/>
            <a:chOff x="967966" y="847100"/>
            <a:chExt cx="1424651" cy="1097682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es-ES" noProof="1"/>
              </a:p>
            </p:txBody>
          </p:sp>
        </p:grp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1553076" y="636216"/>
            <a:ext cx="1600379" cy="1524851"/>
            <a:chOff x="-68843" y="1795825"/>
            <a:chExt cx="1600379" cy="1524851"/>
          </a:xfrm>
        </p:grpSpPr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sz="1600" noProof="1"/>
            </a:p>
          </p:txBody>
        </p:sp>
        <p:sp>
          <p:nvSpPr>
            <p:cNvPr id="93" name="Cuadro de texto 92">
              <a:extLst>
                <a:ext uri="{FF2B5EF4-FFF2-40B4-BE49-F238E27FC236}">
                  <a16:creationId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134201" y="1929866"/>
              <a:ext cx="11942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600" b="1" noProof="1">
                  <a:solidFill>
                    <a:schemeClr val="bg1"/>
                  </a:solidFill>
                </a:rPr>
                <a:t>YES!</a:t>
              </a:r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777006" y="4001526"/>
            <a:ext cx="1511898" cy="1012825"/>
            <a:chOff x="7911409" y="975790"/>
            <a:chExt cx="1511898" cy="1012825"/>
          </a:xfrm>
        </p:grpSpPr>
        <p:sp>
          <p:nvSpPr>
            <p:cNvPr id="165" name="Forma libre: Forma de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6" name="Forma libre: Forma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7" name="Forma libre: Forma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8" name="Forma libre: Forma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169" name="Cuadro de texto 168">
              <a:extLst>
                <a:ext uri="{FF2B5EF4-FFF2-40B4-BE49-F238E27FC236}">
                  <a16:creationId xmlns:a16="http://schemas.microsoft.com/office/drawing/2014/main" id="{B1099266-5805-486E-BC85-D455155149D1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s-ES" sz="1000" noProof="1">
                  <a:solidFill>
                    <a:schemeClr val="accent1"/>
                  </a:solidFill>
                  <a:latin typeface="+mj-lt"/>
                </a:rPr>
                <a:t>FUNKY TUNES</a:t>
              </a:r>
            </a:p>
          </p:txBody>
        </p:sp>
      </p:grp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/>
              <a:t>2</a:t>
            </a:fld>
            <a:endParaRPr lang="es-ES" noProof="1"/>
          </a:p>
        </p:txBody>
      </p:sp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2F226870-A3FD-47EB-9F69-7720863D3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26" y="107190"/>
            <a:ext cx="2851274" cy="1621662"/>
          </a:xfrm>
          <a:prstGeom prst="rect">
            <a:avLst/>
          </a:prstGeom>
        </p:spPr>
      </p:pic>
      <p:sp>
        <p:nvSpPr>
          <p:cNvPr id="59" name="Rectángulo 58">
            <a:extLst>
              <a:ext uri="{FF2B5EF4-FFF2-40B4-BE49-F238E27FC236}">
                <a16:creationId xmlns:a16="http://schemas.microsoft.com/office/drawing/2014/main" id="{1AC79254-1EE5-4499-BB8E-A9E1EA89F9D9}"/>
              </a:ext>
            </a:extLst>
          </p:cNvPr>
          <p:cNvSpPr/>
          <p:nvPr/>
        </p:nvSpPr>
        <p:spPr>
          <a:xfrm>
            <a:off x="9780104" y="6366107"/>
            <a:ext cx="1741748" cy="4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IN FEW WORDS…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641" y="1084336"/>
            <a:ext cx="5148000" cy="4356000"/>
          </a:xfrm>
        </p:spPr>
        <p:txBody>
          <a:bodyPr rtlCol="0"/>
          <a:lstStyle/>
          <a:p>
            <a:pPr rtl="0"/>
            <a:endParaRPr lang="es-ES" sz="2400" noProof="1"/>
          </a:p>
          <a:p>
            <a:pPr rtl="0"/>
            <a:endParaRPr lang="es-ES" sz="2400" noProof="1"/>
          </a:p>
          <a:p>
            <a:pPr rtl="0"/>
            <a:endParaRPr lang="es-ES" noProof="1"/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grpSp>
        <p:nvGrpSpPr>
          <p:cNvPr id="64" name="Grupo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/>
              <a:t>3</a:t>
            </a:fld>
            <a:endParaRPr lang="es-ES" noProof="1"/>
          </a:p>
        </p:txBody>
      </p:sp>
      <p:pic>
        <p:nvPicPr>
          <p:cNvPr id="34" name="Imagen 33" descr="Logotipo&#10;&#10;Descripción generada automáticamente">
            <a:extLst>
              <a:ext uri="{FF2B5EF4-FFF2-40B4-BE49-F238E27FC236}">
                <a16:creationId xmlns:a16="http://schemas.microsoft.com/office/drawing/2014/main" id="{E04875E0-1571-4EDC-A37A-FAF70B95D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26" y="107190"/>
            <a:ext cx="2851274" cy="1621662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661DE322-3BA2-4DEC-93C0-89B111201771}"/>
              </a:ext>
            </a:extLst>
          </p:cNvPr>
          <p:cNvSpPr/>
          <p:nvPr/>
        </p:nvSpPr>
        <p:spPr>
          <a:xfrm>
            <a:off x="9780104" y="6366107"/>
            <a:ext cx="1741748" cy="4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2" name="Picture 4" descr="102 Must-Watch Movies in 2021 — Best Movies of All Time">
            <a:extLst>
              <a:ext uri="{FF2B5EF4-FFF2-40B4-BE49-F238E27FC236}">
                <a16:creationId xmlns:a16="http://schemas.microsoft.com/office/drawing/2014/main" id="{CB1B452A-7E50-4C84-9293-1F6B2EB1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0" y="1745596"/>
            <a:ext cx="5451042" cy="272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 Think Icon Gráfico por back1design1 · Creative Fabrica">
            <a:extLst>
              <a:ext uri="{FF2B5EF4-FFF2-40B4-BE49-F238E27FC236}">
                <a16:creationId xmlns:a16="http://schemas.microsoft.com/office/drawing/2014/main" id="{3919676A-C5E6-416C-BEC2-88212E9C4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55" y="2081326"/>
            <a:ext cx="25717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LET’S TALK!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>
                <a:highlight>
                  <a:srgbClr val="FFFF00"/>
                </a:highlight>
              </a:rPr>
              <a:t>GROUP CONVERSATION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What is your favorite series or movie?</a:t>
            </a:r>
          </a:p>
          <a:p>
            <a:pPr algn="l">
              <a:buFont typeface="Arial" panose="020B0604020202020204" pitchFamily="34" charset="0"/>
              <a:buChar char="•"/>
            </a:pPr>
            <a:b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Why is your favorite?</a:t>
            </a:r>
          </a:p>
          <a:p>
            <a:pPr algn="l">
              <a:buFont typeface="Arial" panose="020B0604020202020204" pitchFamily="34" charset="0"/>
              <a:buChar char="•"/>
            </a:pPr>
            <a:b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What is it about?</a:t>
            </a:r>
          </a:p>
          <a:p>
            <a:pPr algn="l">
              <a:buFont typeface="Arial" panose="020B0604020202020204" pitchFamily="34" charset="0"/>
              <a:buChar char="•"/>
            </a:pPr>
            <a:b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</a:br>
            <a: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Who is the main actor or actress?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b="0" i="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Where can you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" panose="020B0604020202020204" pitchFamily="34" charset="0"/>
              </a:rPr>
              <a:t>watch</a:t>
            </a:r>
            <a:r>
              <a:rPr lang="en-US" sz="2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" panose="020B0604020202020204" pitchFamily="34" charset="0"/>
              </a:rPr>
              <a:t> it?</a:t>
            </a:r>
            <a:br>
              <a:rPr lang="en-US" b="0" i="0" dirty="0">
                <a:solidFill>
                  <a:srgbClr val="757575"/>
                </a:solidFill>
                <a:effectLst/>
                <a:latin typeface="Helvetica" panose="020B0604020202020204" pitchFamily="34" charset="0"/>
              </a:rPr>
            </a:br>
            <a:endParaRPr lang="es-ES" noProof="1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249777" y="458463"/>
            <a:ext cx="1219200" cy="914400"/>
            <a:chOff x="3403719" y="943599"/>
            <a:chExt cx="1219200" cy="914400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038921" y="4895846"/>
            <a:ext cx="1652462" cy="899905"/>
            <a:chOff x="69329" y="3410351"/>
            <a:chExt cx="1128654" cy="614647"/>
          </a:xfrm>
        </p:grpSpPr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/>
              <a:t>4</a:t>
            </a:fld>
            <a:endParaRPr lang="es-ES" noProof="1"/>
          </a:p>
        </p:txBody>
      </p:sp>
      <p:pic>
        <p:nvPicPr>
          <p:cNvPr id="50" name="Imagen 49" descr="Logotipo&#10;&#10;Descripción generada automáticamente">
            <a:extLst>
              <a:ext uri="{FF2B5EF4-FFF2-40B4-BE49-F238E27FC236}">
                <a16:creationId xmlns:a16="http://schemas.microsoft.com/office/drawing/2014/main" id="{CD77D3E3-B65C-4AF6-99D5-0E2A3DC72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974" y="41371"/>
            <a:ext cx="2851274" cy="1621662"/>
          </a:xfrm>
          <a:prstGeom prst="rect">
            <a:avLst/>
          </a:prstGeom>
        </p:spPr>
      </p:pic>
      <p:pic>
        <p:nvPicPr>
          <p:cNvPr id="12" name="Marcador de posición de imagen 11" descr="Un dibuj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A300A0EE-388B-4347-AEF5-E472A0D5AA4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2445" b="2445"/>
          <a:stretch>
            <a:fillRect/>
          </a:stretch>
        </p:blipFill>
        <p:spPr>
          <a:xfrm rot="-240000">
            <a:off x="801688" y="1625600"/>
            <a:ext cx="4187825" cy="3983038"/>
          </a:xfr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753E21F-72D5-4B38-9D37-A33E173F45AD}"/>
              </a:ext>
            </a:extLst>
          </p:cNvPr>
          <p:cNvSpPr/>
          <p:nvPr/>
        </p:nvSpPr>
        <p:spPr>
          <a:xfrm>
            <a:off x="9780104" y="6366107"/>
            <a:ext cx="1741748" cy="4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TIPS TO WATCH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>
                <a:highlight>
                  <a:srgbClr val="FFFF00"/>
                </a:highlight>
              </a:rPr>
              <a:t>WHAT WOULD YOU RECOMMEND?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114857" y="452910"/>
            <a:ext cx="1219200" cy="914400"/>
            <a:chOff x="3403719" y="943599"/>
            <a:chExt cx="1219200" cy="914400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84510" y="270942"/>
            <a:ext cx="1652462" cy="899905"/>
            <a:chOff x="69329" y="3410351"/>
            <a:chExt cx="1128654" cy="614647"/>
          </a:xfrm>
        </p:grpSpPr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5</a:t>
            </a:fld>
            <a:endParaRPr lang="es-ES" noProof="1"/>
          </a:p>
        </p:txBody>
      </p:sp>
      <p:pic>
        <p:nvPicPr>
          <p:cNvPr id="50" name="Imagen 49" descr="Logotipo&#10;&#10;Descripción generada automáticamente">
            <a:extLst>
              <a:ext uri="{FF2B5EF4-FFF2-40B4-BE49-F238E27FC236}">
                <a16:creationId xmlns:a16="http://schemas.microsoft.com/office/drawing/2014/main" id="{CD77D3E3-B65C-4AF6-99D5-0E2A3DC7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974" y="41371"/>
            <a:ext cx="2851274" cy="16216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753E21F-72D5-4B38-9D37-A33E173F45AD}"/>
              </a:ext>
            </a:extLst>
          </p:cNvPr>
          <p:cNvSpPr/>
          <p:nvPr/>
        </p:nvSpPr>
        <p:spPr>
          <a:xfrm>
            <a:off x="9780104" y="6366107"/>
            <a:ext cx="1741748" cy="4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37C86AC5-362A-4F63-99C5-E394A1C59D9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1" name="Marcador de posición de imagen 9" descr="Dibujo animado de un personaje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C515A1A1-33BB-4F4D-964D-7B8F7DC54F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4" b="2444"/>
          <a:stretch>
            <a:fillRect/>
          </a:stretch>
        </p:blipFill>
        <p:spPr>
          <a:xfrm rot="-240000">
            <a:off x="758108" y="1620064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 descr="Congratulations - Banco de fotos e imágenes de stock - iStock">
            <a:extLst>
              <a:ext uri="{FF2B5EF4-FFF2-40B4-BE49-F238E27FC236}">
                <a16:creationId xmlns:a16="http://schemas.microsoft.com/office/drawing/2014/main" id="{B96FD8B5-FBE1-450F-B31F-314BB3698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545" y="3988290"/>
            <a:ext cx="4365528" cy="14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ngsellers: los best sellers de calidad por Librotea | Librotea">
            <a:extLst>
              <a:ext uri="{FF2B5EF4-FFF2-40B4-BE49-F238E27FC236}">
                <a16:creationId xmlns:a16="http://schemas.microsoft.com/office/drawing/2014/main" id="{F7DC2411-E58B-43FF-97FA-015C90A59E2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65" y="1270339"/>
            <a:ext cx="3249905" cy="32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12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PICTURES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>
                <a:highlight>
                  <a:srgbClr val="FFFF00"/>
                </a:highlight>
              </a:rPr>
              <a:t>IT´S TIME TO TALK!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114857" y="452910"/>
            <a:ext cx="1219200" cy="914400"/>
            <a:chOff x="3403719" y="943599"/>
            <a:chExt cx="1219200" cy="914400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3" name="Forma libre: Forma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5484510" y="270942"/>
            <a:ext cx="1652462" cy="899905"/>
            <a:chOff x="69329" y="3410351"/>
            <a:chExt cx="1128654" cy="614647"/>
          </a:xfrm>
        </p:grpSpPr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1" name="Forma libre: Forma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1"/>
            </a:p>
          </p:txBody>
        </p:sp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smtClean="0"/>
              <a:pPr rtl="0"/>
              <a:t>6</a:t>
            </a:fld>
            <a:endParaRPr lang="es-ES" noProof="1"/>
          </a:p>
        </p:txBody>
      </p:sp>
      <p:pic>
        <p:nvPicPr>
          <p:cNvPr id="50" name="Imagen 49" descr="Logotipo&#10;&#10;Descripción generada automáticamente">
            <a:extLst>
              <a:ext uri="{FF2B5EF4-FFF2-40B4-BE49-F238E27FC236}">
                <a16:creationId xmlns:a16="http://schemas.microsoft.com/office/drawing/2014/main" id="{CD77D3E3-B65C-4AF6-99D5-0E2A3DC7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974" y="41371"/>
            <a:ext cx="2851274" cy="16216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753E21F-72D5-4B38-9D37-A33E173F45AD}"/>
              </a:ext>
            </a:extLst>
          </p:cNvPr>
          <p:cNvSpPr/>
          <p:nvPr/>
        </p:nvSpPr>
        <p:spPr>
          <a:xfrm>
            <a:off x="9780104" y="6366107"/>
            <a:ext cx="1741748" cy="41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Marcador de contenido 7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CAC16459-697E-E526-9933-D489D76235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71430" y="1565884"/>
            <a:ext cx="5289768" cy="3967326"/>
          </a:xfrm>
        </p:spPr>
      </p:pic>
      <p:pic>
        <p:nvPicPr>
          <p:cNvPr id="11" name="Imagen 10" descr="Un grupo de personas en un salón de clases&#10;&#10;Descripción generada automáticamente con confianza media">
            <a:extLst>
              <a:ext uri="{FF2B5EF4-FFF2-40B4-BE49-F238E27FC236}">
                <a16:creationId xmlns:a16="http://schemas.microsoft.com/office/drawing/2014/main" id="{FE102409-189D-2C0A-B1FF-CC9461FA9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329" y="1670422"/>
            <a:ext cx="4913523" cy="368514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78BCA95-7FEB-3A6E-A3B3-AD0E35188EC1}"/>
              </a:ext>
            </a:extLst>
          </p:cNvPr>
          <p:cNvSpPr/>
          <p:nvPr/>
        </p:nvSpPr>
        <p:spPr>
          <a:xfrm>
            <a:off x="3525998" y="5658732"/>
            <a:ext cx="5576372" cy="510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STUDENTS SHARING IDEAS ABOUT MOVIES, SITCOMS AND TV SERIES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632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4C0DC58-B66D-2FAC-D3B8-6AA3C7494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946" y="1719152"/>
            <a:ext cx="5148000" cy="4356000"/>
          </a:xfrm>
        </p:spPr>
        <p:txBody>
          <a:bodyPr/>
          <a:lstStyle/>
          <a:p>
            <a:r>
              <a:rPr lang="es-ES" dirty="0"/>
              <a:t>APRENDIZAJE BASAL: OA3 Utilizar su conocimiento del inglés en la comprensión y producción de textos orales y escritos breves y claros, con el fin de construir una postura personal crítica en contextos relacionados con sus intereses e inquietudes.</a:t>
            </a:r>
          </a:p>
          <a:p>
            <a:endParaRPr lang="es-ES" dirty="0"/>
          </a:p>
          <a:p>
            <a:r>
              <a:rPr lang="es-ES" dirty="0"/>
              <a:t>Fuente: https://www.curriculumnacional.cl/614/articles-332016_priorizacion.pdf</a:t>
            </a:r>
            <a:endParaRPr lang="es-CL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161F277-00C0-4222-19C3-7A9289E17E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7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87B610B-5C1A-F29E-F849-E4C99D4C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COLEGAS</a:t>
            </a:r>
            <a:endParaRPr lang="es-CL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645C05-315E-BE75-6693-E9A26E4AE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/>
              <a:t>Objetivo de aprendizaje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9221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27A6F43-D7F0-4AD8-86CC-09CAE309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351" y="3357563"/>
            <a:ext cx="7542213" cy="12811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MX" dirty="0">
                <a:solidFill>
                  <a:schemeClr val="tx2">
                    <a:lumMod val="50000"/>
                  </a:schemeClr>
                </a:solidFill>
              </a:rPr>
              <a:t>MANUE</a:t>
            </a:r>
            <a:endParaRPr lang="es-CL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291" name="2 Marcador de contenido">
            <a:extLst>
              <a:ext uri="{FF2B5EF4-FFF2-40B4-BE49-F238E27FC236}">
                <a16:creationId xmlns:a16="http://schemas.microsoft.com/office/drawing/2014/main" id="{53E8C9B8-5839-4913-880E-8C8F39F7F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CL" altLang="es-CL"/>
          </a:p>
        </p:txBody>
      </p:sp>
      <p:pic>
        <p:nvPicPr>
          <p:cNvPr id="12292" name="Picture 2" descr="Fondos infantiles (con imágenes) | Fondos escolares, Fondo ...">
            <a:extLst>
              <a:ext uri="{FF2B5EF4-FFF2-40B4-BE49-F238E27FC236}">
                <a16:creationId xmlns:a16="http://schemas.microsoft.com/office/drawing/2014/main" id="{A89C2034-7E48-42FA-A5EE-81DA6B98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"/>
            <a:ext cx="12192000" cy="662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manuel\Documents\2019\first speech in english; second edition 2019\logo correcto.png">
            <a:extLst>
              <a:ext uri="{FF2B5EF4-FFF2-40B4-BE49-F238E27FC236}">
                <a16:creationId xmlns:a16="http://schemas.microsoft.com/office/drawing/2014/main" id="{EA63C666-874D-4735-A945-9C69E5BF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274" y="-60940"/>
            <a:ext cx="2138021" cy="110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11 Unique Ways to Say 'Thank You' in an Email | Grammarly">
            <a:extLst>
              <a:ext uri="{FF2B5EF4-FFF2-40B4-BE49-F238E27FC236}">
                <a16:creationId xmlns:a16="http://schemas.microsoft.com/office/drawing/2014/main" id="{31659C97-336F-4AC7-B639-7EE0835A9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46" y="70645"/>
            <a:ext cx="7871785" cy="414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6C4A98FD-6009-4AD5-9290-B0508E3828B3}"/>
              </a:ext>
            </a:extLst>
          </p:cNvPr>
          <p:cNvSpPr/>
          <p:nvPr/>
        </p:nvSpPr>
        <p:spPr>
          <a:xfrm>
            <a:off x="2975769" y="4284868"/>
            <a:ext cx="6240463" cy="18002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MX" dirty="0">
                <a:latin typeface="Comic Sans MS" pitchFamily="66" charset="0"/>
              </a:rPr>
              <a:t>MANUEL MOLINA OSORIO</a:t>
            </a:r>
          </a:p>
          <a:p>
            <a:pPr algn="ctr">
              <a:defRPr/>
            </a:pPr>
            <a:r>
              <a:rPr lang="es-MX" dirty="0">
                <a:latin typeface="Comic Sans MS" pitchFamily="66" charset="0"/>
              </a:rPr>
              <a:t>Profesor de inglés</a:t>
            </a:r>
          </a:p>
          <a:p>
            <a:pPr algn="ctr">
              <a:defRPr/>
            </a:pPr>
            <a:r>
              <a:rPr lang="es-MX" dirty="0">
                <a:latin typeface="Comic Sans MS" pitchFamily="66" charset="0"/>
              </a:rPr>
              <a:t>teachermanuelmolinaosorio@gmail.com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3291</TotalTime>
  <Words>176</Words>
  <Application>Microsoft Office PowerPoint</Application>
  <PresentationFormat>Panorámica</PresentationFormat>
  <Paragraphs>41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Comic Sans MS</vt:lpstr>
      <vt:lpstr>Helvetica</vt:lpstr>
      <vt:lpstr>Times New Roman</vt:lpstr>
      <vt:lpstr>Tema de Office</vt:lpstr>
      <vt:lpstr>Let`s talk about movies</vt:lpstr>
      <vt:lpstr>WHAT IS YOUR FAVORITE MOVIE?</vt:lpstr>
      <vt:lpstr>IN FEW WORDS…</vt:lpstr>
      <vt:lpstr>LET’S TALK!</vt:lpstr>
      <vt:lpstr>TIPS TO WATCH</vt:lpstr>
      <vt:lpstr>PICTURES</vt:lpstr>
      <vt:lpstr>COLEGAS</vt:lpstr>
      <vt:lpstr>MANUE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PROCESS</dc:title>
  <dc:creator>manuel molina</dc:creator>
  <cp:lastModifiedBy>Manuel Jesus Molina Osorio</cp:lastModifiedBy>
  <cp:revision>24</cp:revision>
  <dcterms:created xsi:type="dcterms:W3CDTF">2021-08-18T20:35:22Z</dcterms:created>
  <dcterms:modified xsi:type="dcterms:W3CDTF">2023-05-09T22:00:02Z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