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14"/>
  </p:notesMasterIdLst>
  <p:sldIdLst>
    <p:sldId id="256" r:id="rId2"/>
    <p:sldId id="271" r:id="rId3"/>
    <p:sldId id="275" r:id="rId4"/>
    <p:sldId id="259" r:id="rId5"/>
    <p:sldId id="277" r:id="rId6"/>
    <p:sldId id="283" r:id="rId7"/>
    <p:sldId id="262" r:id="rId8"/>
    <p:sldId id="285" r:id="rId9"/>
    <p:sldId id="286" r:id="rId10"/>
    <p:sldId id="287" r:id="rId11"/>
    <p:sldId id="288" r:id="rId12"/>
    <p:sldId id="284" r:id="rId13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Bellota Text" panose="020B0604020202020204" charset="0"/>
      <p:regular r:id="rId16"/>
      <p:bold r:id="rId17"/>
      <p:italic r:id="rId18"/>
      <p:boldItalic r:id="rId19"/>
    </p:embeddedFont>
    <p:embeddedFont>
      <p:font typeface="Bellota Text Light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tamaran" panose="020B0604020202020204" charset="0"/>
      <p:regular r:id="rId28"/>
      <p:bold r:id="rId29"/>
    </p:embeddedFont>
    <p:embeddedFont>
      <p:font typeface="Catamaran ExtraBold" panose="020B0604020202020204" charset="0"/>
      <p:bold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2D28CE-0CE6-4DB8-A75E-2998C24503A6}">
  <a:tblStyle styleId="{722D28CE-0CE6-4DB8-A75E-2998C24503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5728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543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49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534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81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yrannosauru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lesiosaur">
  <p:cSld name="TITLE_ONLY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iplodocus">
  <p:cSld name="TITLE_ONLY_1_1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tegosaurus">
  <p:cSld name="BLANK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iplodocus">
  <p:cSld name="BLANK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60" r:id="rId5"/>
    <p:sldLayoutId id="2147483664" r:id="rId6"/>
    <p:sldLayoutId id="2147483665" r:id="rId7"/>
    <p:sldLayoutId id="2147483666" r:id="rId8"/>
    <p:sldLayoutId id="214748366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LOS ARTÍCULOS DEFINIDOS E INDIFINIDOS.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49"/>
          <p:cNvSpPr txBox="1"/>
          <p:nvPr/>
        </p:nvSpPr>
        <p:spPr>
          <a:xfrm>
            <a:off x="4297650" y="133783"/>
            <a:ext cx="4061558" cy="6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Ejemplos….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36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36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36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912" name="Google Shape;912;p4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913" name="Google Shape;913;p49"/>
          <p:cNvSpPr txBox="1">
            <a:spLocks noGrp="1"/>
          </p:cNvSpPr>
          <p:nvPr>
            <p:ph type="body" idx="4294967295"/>
          </p:nvPr>
        </p:nvSpPr>
        <p:spPr>
          <a:xfrm>
            <a:off x="563527" y="856424"/>
            <a:ext cx="3168502" cy="38934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/>
            <a:r>
              <a:rPr lang="es-CL" sz="1800" b="1" dirty="0">
                <a:latin typeface="Arial Black" panose="020B0A04020102020204" pitchFamily="34" charset="0"/>
              </a:rPr>
              <a:t>El artículo  </a:t>
            </a:r>
            <a:r>
              <a:rPr lang="es-CL" sz="1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un </a:t>
            </a:r>
            <a:r>
              <a:rPr lang="es-CL" sz="1800" b="1" dirty="0">
                <a:latin typeface="Arial Black" panose="020B0A04020102020204" pitchFamily="34" charset="0"/>
              </a:rPr>
              <a:t> se utiliza para nombrar  </a:t>
            </a:r>
            <a:r>
              <a:rPr lang="es-CL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</a:t>
            </a:r>
            <a:r>
              <a:rPr lang="es-CL" sz="1800" b="1" dirty="0">
                <a:latin typeface="Arial Black" panose="020B0A04020102020204" pitchFamily="34" charset="0"/>
              </a:rPr>
              <a:t> objeto masculino.</a:t>
            </a:r>
          </a:p>
          <a:p>
            <a:pPr indent="-457200"/>
            <a:endParaRPr lang="es-CL" sz="18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s-CL" sz="1800" b="1" dirty="0">
                <a:latin typeface="Arial Black" panose="020B0A04020102020204" pitchFamily="34" charset="0"/>
              </a:rPr>
              <a:t> </a:t>
            </a:r>
          </a:p>
          <a:p>
            <a:pPr indent="-457200"/>
            <a:endParaRPr lang="es-CL" sz="1800" b="1" dirty="0">
              <a:latin typeface="Arial Black" panose="020B0A04020102020204" pitchFamily="34" charset="0"/>
            </a:endParaRPr>
          </a:p>
          <a:p>
            <a:pPr indent="-457200"/>
            <a:r>
              <a:rPr lang="es-CL" sz="1800" b="1" dirty="0">
                <a:latin typeface="Arial Black" panose="020B0A04020102020204" pitchFamily="34" charset="0"/>
              </a:rPr>
              <a:t>El articulo  </a:t>
            </a:r>
            <a:r>
              <a:rPr lang="es-CL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unos</a:t>
            </a:r>
            <a:r>
              <a:rPr lang="es-CL" sz="1800" b="1" dirty="0">
                <a:latin typeface="Arial Black" panose="020B0A04020102020204" pitchFamily="34" charset="0"/>
              </a:rPr>
              <a:t> se utiliza para nombrar </a:t>
            </a:r>
            <a:r>
              <a:rPr lang="es-CL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varios</a:t>
            </a:r>
            <a:r>
              <a:rPr lang="es-CL" sz="1800" b="1" dirty="0">
                <a:latin typeface="Arial Black" panose="020B0A04020102020204" pitchFamily="34" charset="0"/>
              </a:rPr>
              <a:t> objetos masculinos.</a:t>
            </a:r>
            <a:endParaRPr sz="1800" dirty="0">
              <a:latin typeface="Arial Black" panose="020B0A040201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D83D39-ACDD-4C0D-801A-187C8DBF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298" y="729032"/>
            <a:ext cx="5158786" cy="44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4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ctrTitle" idx="4294967295"/>
          </p:nvPr>
        </p:nvSpPr>
        <p:spPr>
          <a:xfrm>
            <a:off x="4846350" y="991866"/>
            <a:ext cx="3340719" cy="166931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L" b="1" dirty="0">
                <a:latin typeface="Arial Black" panose="020B0A04020102020204" pitchFamily="34" charset="0"/>
              </a:rPr>
              <a:t>El artículo  </a:t>
            </a:r>
            <a:r>
              <a:rPr lang="es-CL" b="1" dirty="0">
                <a:solidFill>
                  <a:srgbClr val="00B050"/>
                </a:solidFill>
                <a:latin typeface="Arial Black" panose="020B0A04020102020204" pitchFamily="34" charset="0"/>
              </a:rPr>
              <a:t>una</a:t>
            </a:r>
            <a:r>
              <a:rPr lang="es-CL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CL" b="1" dirty="0">
                <a:latin typeface="Arial Black" panose="020B0A04020102020204" pitchFamily="34" charset="0"/>
              </a:rPr>
              <a:t> se utiliza para nombrar  </a:t>
            </a:r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</a:t>
            </a:r>
            <a:r>
              <a:rPr lang="es-CL" b="1" dirty="0">
                <a:latin typeface="Arial Black" panose="020B0A04020102020204" pitchFamily="34" charset="0"/>
              </a:rPr>
              <a:t> objeto femenino.</a:t>
            </a:r>
            <a:br>
              <a:rPr lang="es-CL" b="1" dirty="0">
                <a:latin typeface="Arial Black" panose="020B0A04020102020204" pitchFamily="34" charset="0"/>
              </a:rPr>
            </a:br>
            <a:endParaRPr lang="es-CL" dirty="0">
              <a:latin typeface="Arial Black" panose="020B0A04020102020204" pitchFamily="34" charset="0"/>
            </a:endParaRPr>
          </a:p>
        </p:txBody>
      </p:sp>
      <p:sp>
        <p:nvSpPr>
          <p:cNvPr id="154" name="Google Shape;154;p28"/>
          <p:cNvSpPr txBox="1">
            <a:spLocks noGrp="1"/>
          </p:cNvSpPr>
          <p:nvPr>
            <p:ph type="subTitle" idx="4294967295"/>
          </p:nvPr>
        </p:nvSpPr>
        <p:spPr>
          <a:xfrm>
            <a:off x="1244010" y="7089"/>
            <a:ext cx="3971246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-CL" sz="4000" dirty="0">
                <a:latin typeface="Bellota Text"/>
                <a:ea typeface="Bellota Text"/>
                <a:cs typeface="Bellota Text"/>
                <a:sym typeface="Bellota Text"/>
              </a:rPr>
              <a:t>Ejemplos….</a:t>
            </a:r>
          </a:p>
        </p:txBody>
      </p:sp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" name="Google Shape;153;p28">
            <a:extLst>
              <a:ext uri="{FF2B5EF4-FFF2-40B4-BE49-F238E27FC236}">
                <a16:creationId xmlns:a16="http://schemas.microsoft.com/office/drawing/2014/main" id="{EF3CED84-3024-42D5-9593-5DE5FBF073C0}"/>
              </a:ext>
            </a:extLst>
          </p:cNvPr>
          <p:cNvSpPr txBox="1">
            <a:spLocks/>
          </p:cNvSpPr>
          <p:nvPr/>
        </p:nvSpPr>
        <p:spPr>
          <a:xfrm>
            <a:off x="4846350" y="2241816"/>
            <a:ext cx="3510841" cy="258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L" b="1" dirty="0">
                <a:latin typeface="Arial Black" panose="020B0A04020102020204" pitchFamily="34" charset="0"/>
              </a:rPr>
              <a:t>El artículo  </a:t>
            </a:r>
            <a:r>
              <a:rPr lang="es-CL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unas</a:t>
            </a:r>
            <a:r>
              <a:rPr lang="es-CL" b="1" dirty="0">
                <a:latin typeface="Arial Black" panose="020B0A04020102020204" pitchFamily="34" charset="0"/>
              </a:rPr>
              <a:t> se utiliza para nombrar </a:t>
            </a:r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varios</a:t>
            </a:r>
            <a:r>
              <a:rPr lang="es-CL" b="1" dirty="0">
                <a:latin typeface="Arial Black" panose="020B0A04020102020204" pitchFamily="34" charset="0"/>
              </a:rPr>
              <a:t> objetos femeninos.</a:t>
            </a:r>
            <a:br>
              <a:rPr lang="es-CL" b="1" dirty="0">
                <a:latin typeface="Arial Black" panose="020B0A04020102020204" pitchFamily="34" charset="0"/>
              </a:rPr>
            </a:br>
            <a:br>
              <a:rPr lang="es-CL" b="1" dirty="0">
                <a:latin typeface="Arial Black" panose="020B0A04020102020204" pitchFamily="34" charset="0"/>
              </a:rPr>
            </a:br>
            <a:endParaRPr lang="es-CL" dirty="0">
              <a:latin typeface="Arial Black" panose="020B0A040201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CDED9B-9052-4EFB-8C8F-7AA5453E0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" y="988829"/>
            <a:ext cx="4613950" cy="41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5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50"/>
          <p:cNvSpPr txBox="1"/>
          <p:nvPr/>
        </p:nvSpPr>
        <p:spPr>
          <a:xfrm>
            <a:off x="-361350" y="2135072"/>
            <a:ext cx="9866700" cy="195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Ahora a practicar….</a:t>
            </a:r>
            <a:endParaRPr sz="60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ctrTitle" idx="4294967295"/>
          </p:nvPr>
        </p:nvSpPr>
        <p:spPr>
          <a:xfrm>
            <a:off x="627320" y="1271844"/>
            <a:ext cx="7612912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" sz="4800" dirty="0">
                <a:latin typeface="Arial Black" panose="020B0A04020102020204" pitchFamily="34" charset="0"/>
              </a:rPr>
              <a:t>¿QUÉ SON LOS ARTÍCULOS ?</a:t>
            </a:r>
            <a:endParaRPr sz="4800" dirty="0">
              <a:solidFill>
                <a:schemeClr val="accent4"/>
              </a:solidFill>
            </a:endParaRPr>
          </a:p>
        </p:txBody>
      </p:sp>
      <p:sp>
        <p:nvSpPr>
          <p:cNvPr id="255" name="Google Shape;255;p37"/>
          <p:cNvSpPr txBox="1">
            <a:spLocks noGrp="1"/>
          </p:cNvSpPr>
          <p:nvPr>
            <p:ph type="ctrTitle" idx="4294967295"/>
          </p:nvPr>
        </p:nvSpPr>
        <p:spPr>
          <a:xfrm>
            <a:off x="923151" y="2976756"/>
            <a:ext cx="6748998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s-CL" sz="2800" b="1" dirty="0">
                <a:solidFill>
                  <a:schemeClr val="tx2">
                    <a:lumMod val="25000"/>
                  </a:schemeClr>
                </a:solidFill>
              </a:rPr>
              <a:t>Son palabras que acompañan al sustantivo y siempre van delante de él.</a:t>
            </a:r>
            <a:br>
              <a:rPr lang="es-CL" sz="2800" b="1" dirty="0">
                <a:solidFill>
                  <a:schemeClr val="tx2">
                    <a:lumMod val="25000"/>
                  </a:schemeClr>
                </a:solidFill>
              </a:rPr>
            </a:br>
            <a:endParaRPr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57" name="Google Shape;257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19" name="Google Shape;319;p41"/>
          <p:cNvSpPr txBox="1">
            <a:spLocks noGrp="1"/>
          </p:cNvSpPr>
          <p:nvPr>
            <p:ph type="body" idx="4294967295"/>
          </p:nvPr>
        </p:nvSpPr>
        <p:spPr>
          <a:xfrm>
            <a:off x="744279" y="880650"/>
            <a:ext cx="7655441" cy="338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4400" dirty="0">
                <a:solidFill>
                  <a:schemeClr val="tx2">
                    <a:lumMod val="25000"/>
                  </a:schemeClr>
                </a:solidFill>
                <a:latin typeface="Catamaran ExtraBold"/>
                <a:ea typeface="Catamaran ExtraBold"/>
                <a:cs typeface="Catamaran ExtraBold"/>
                <a:sym typeface="Catamaran ExtraBold"/>
              </a:rPr>
              <a:t>Existen dos tipos de artículos: </a:t>
            </a:r>
            <a:endParaRPr lang="es-CL" sz="900" dirty="0">
              <a:solidFill>
                <a:schemeClr val="tx2">
                  <a:lumMod val="25000"/>
                </a:schemeClr>
              </a:solidFill>
              <a:latin typeface="Catamaran ExtraBold"/>
              <a:ea typeface="Catamaran ExtraBold"/>
              <a:cs typeface="Catamaran ExtraBold"/>
              <a:sym typeface="Catamaran Extra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2400" dirty="0">
                <a:latin typeface="Catamaran ExtraBold"/>
                <a:ea typeface="Catamaran ExtraBold"/>
                <a:cs typeface="Catamaran ExtraBold"/>
                <a:sym typeface="Catamaran ExtraBold"/>
              </a:rPr>
              <a:t>   1.- Artículos Definidos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CL" sz="2400" dirty="0">
              <a:latin typeface="Catamaran ExtraBold"/>
              <a:ea typeface="Catamaran ExtraBold"/>
              <a:cs typeface="Catamaran ExtraBold"/>
              <a:sym typeface="Catamaran Extra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2400" dirty="0">
                <a:latin typeface="Catamaran ExtraBold"/>
                <a:ea typeface="Catamaran ExtraBold"/>
                <a:cs typeface="Catamaran ExtraBold"/>
                <a:sym typeface="Catamaran ExtraBold"/>
              </a:rPr>
              <a:t>   2.- Artículos Indefinidos.</a:t>
            </a:r>
            <a:endParaRPr sz="2400" dirty="0">
              <a:latin typeface="Catamaran ExtraBold"/>
              <a:ea typeface="Catamaran ExtraBold"/>
              <a:cs typeface="Catamaran ExtraBold"/>
              <a:sym typeface="Catamaran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ctrTitle"/>
          </p:nvPr>
        </p:nvSpPr>
        <p:spPr>
          <a:xfrm>
            <a:off x="1594884" y="1583350"/>
            <a:ext cx="607119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1.  </a:t>
            </a:r>
            <a:r>
              <a:rPr lang="es-CL" dirty="0"/>
              <a:t>Artículos Definidos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"/>
          <p:cNvSpPr/>
          <p:nvPr/>
        </p:nvSpPr>
        <p:spPr>
          <a:xfrm>
            <a:off x="1" y="529336"/>
            <a:ext cx="5699050" cy="389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solidFill>
                  <a:schemeClr val="dk2"/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EJEMPLO: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e</a:t>
            </a:r>
            <a:r>
              <a:rPr lang="en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l</a:t>
            </a:r>
            <a:r>
              <a:rPr lang="en" sz="3200" dirty="0">
                <a:solidFill>
                  <a:schemeClr val="dk2"/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 - </a:t>
            </a:r>
            <a:r>
              <a:rPr lang="en" sz="3200" dirty="0">
                <a:solidFill>
                  <a:srgbClr val="00B050"/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la</a:t>
            </a:r>
            <a:r>
              <a:rPr lang="en" sz="3200" dirty="0">
                <a:solidFill>
                  <a:schemeClr val="dk2"/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 - </a:t>
            </a:r>
            <a:r>
              <a:rPr lang="en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los</a:t>
            </a:r>
            <a:r>
              <a:rPr lang="en" sz="3200" dirty="0">
                <a:solidFill>
                  <a:schemeClr val="dk2"/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 - </a:t>
            </a:r>
            <a:r>
              <a:rPr lang="en" sz="32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las</a:t>
            </a:r>
            <a:endParaRPr sz="32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Bellota Text"/>
              <a:cs typeface="Bellota Text"/>
              <a:sym typeface="Bellota Text"/>
            </a:endParaRPr>
          </a:p>
        </p:txBody>
      </p:sp>
      <p:sp>
        <p:nvSpPr>
          <p:cNvPr id="337" name="Google Shape;337;p4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5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338" name="Google Shape;338;p43"/>
          <p:cNvGrpSpPr/>
          <p:nvPr/>
        </p:nvGrpSpPr>
        <p:grpSpPr>
          <a:xfrm>
            <a:off x="74428" y="871870"/>
            <a:ext cx="5486399" cy="3238455"/>
            <a:chOff x="1177450" y="241631"/>
            <a:chExt cx="6173152" cy="3616776"/>
          </a:xfrm>
        </p:grpSpPr>
        <p:sp>
          <p:nvSpPr>
            <p:cNvPr id="339" name="Google Shape;339;p4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68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43"/>
          <p:cNvSpPr txBox="1">
            <a:spLocks noGrp="1"/>
          </p:cNvSpPr>
          <p:nvPr>
            <p:ph type="body" idx="4294967295"/>
          </p:nvPr>
        </p:nvSpPr>
        <p:spPr>
          <a:xfrm>
            <a:off x="5559142" y="248017"/>
            <a:ext cx="3516364" cy="338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indent="-457200">
              <a:buAutoNum type="arabicPeriod"/>
            </a:pPr>
            <a:r>
              <a:rPr lang="es-CL" sz="2400" b="1" dirty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ARTÍCULOS DEFINIDOS</a:t>
            </a:r>
          </a:p>
          <a:p>
            <a:pPr marL="0" lvl="0" indent="0">
              <a:buNone/>
            </a:pPr>
            <a:r>
              <a:rPr lang="es-CL" sz="2400" b="1" dirty="0"/>
              <a:t>Son aquellos que hablan de algo que conocemos y podemos identificar.</a:t>
            </a:r>
          </a:p>
        </p:txBody>
      </p:sp>
    </p:spTree>
    <p:extLst>
      <p:ext uri="{BB962C8B-B14F-4D97-AF65-F5344CB8AC3E}">
        <p14:creationId xmlns:p14="http://schemas.microsoft.com/office/powerpoint/2010/main" val="276186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49"/>
          <p:cNvSpPr txBox="1"/>
          <p:nvPr/>
        </p:nvSpPr>
        <p:spPr>
          <a:xfrm>
            <a:off x="4297650" y="133783"/>
            <a:ext cx="4061558" cy="6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Ejemplos….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36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36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36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912" name="Google Shape;912;p4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13" name="Google Shape;913;p49"/>
          <p:cNvSpPr txBox="1">
            <a:spLocks noGrp="1"/>
          </p:cNvSpPr>
          <p:nvPr>
            <p:ph type="body" idx="4294967295"/>
          </p:nvPr>
        </p:nvSpPr>
        <p:spPr>
          <a:xfrm>
            <a:off x="499731" y="943932"/>
            <a:ext cx="3399932" cy="35647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/>
            <a:r>
              <a:rPr lang="es-CL" b="1" dirty="0">
                <a:latin typeface="Arial Black" panose="020B0A04020102020204" pitchFamily="34" charset="0"/>
              </a:rPr>
              <a:t>El artículo  </a:t>
            </a:r>
            <a:r>
              <a:rPr lang="es-CL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el </a:t>
            </a:r>
            <a:r>
              <a:rPr lang="es-CL" b="1" dirty="0">
                <a:latin typeface="Arial Black" panose="020B0A04020102020204" pitchFamily="34" charset="0"/>
              </a:rPr>
              <a:t> se utiliza para nombrar  </a:t>
            </a:r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</a:t>
            </a:r>
            <a:r>
              <a:rPr lang="es-CL" b="1" dirty="0">
                <a:latin typeface="Arial Black" panose="020B0A04020102020204" pitchFamily="34" charset="0"/>
              </a:rPr>
              <a:t> objeto masculino. </a:t>
            </a:r>
          </a:p>
          <a:p>
            <a:pPr indent="-457200"/>
            <a:endParaRPr lang="es-CL" b="1" dirty="0">
              <a:latin typeface="Arial Black" panose="020B0A04020102020204" pitchFamily="34" charset="0"/>
            </a:endParaRPr>
          </a:p>
          <a:p>
            <a:pPr indent="-457200"/>
            <a:r>
              <a:rPr lang="es-CL" b="1" dirty="0">
                <a:latin typeface="Arial Black" panose="020B0A04020102020204" pitchFamily="34" charset="0"/>
              </a:rPr>
              <a:t>El articulo  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los</a:t>
            </a:r>
            <a:r>
              <a:rPr lang="es-CL" b="1" dirty="0">
                <a:latin typeface="Arial Black" panose="020B0A04020102020204" pitchFamily="34" charset="0"/>
              </a:rPr>
              <a:t> se utiliza para nombrar </a:t>
            </a:r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varios</a:t>
            </a:r>
            <a:r>
              <a:rPr lang="es-CL" b="1" dirty="0">
                <a:latin typeface="Arial Black" panose="020B0A04020102020204" pitchFamily="34" charset="0"/>
              </a:rPr>
              <a:t> objetos masculinos.</a:t>
            </a:r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B7FB203-0044-4068-B67B-333DB13F4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18" y="784444"/>
            <a:ext cx="3275788" cy="33020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ctrTitle" idx="4294967295"/>
          </p:nvPr>
        </p:nvSpPr>
        <p:spPr>
          <a:xfrm>
            <a:off x="4761290" y="581247"/>
            <a:ext cx="3340719" cy="166931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L" b="1" dirty="0">
                <a:latin typeface="Arial Black" panose="020B0A04020102020204" pitchFamily="34" charset="0"/>
              </a:rPr>
              <a:t>El artículo  </a:t>
            </a:r>
            <a:r>
              <a:rPr lang="es-CL" b="1" dirty="0">
                <a:solidFill>
                  <a:srgbClr val="00B050"/>
                </a:solidFill>
                <a:latin typeface="Arial Black" panose="020B0A04020102020204" pitchFamily="34" charset="0"/>
              </a:rPr>
              <a:t>la</a:t>
            </a:r>
            <a:r>
              <a:rPr lang="es-CL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CL" b="1" dirty="0">
                <a:latin typeface="Arial Black" panose="020B0A04020102020204" pitchFamily="34" charset="0"/>
              </a:rPr>
              <a:t> se utiliza para nombrar  </a:t>
            </a:r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</a:t>
            </a:r>
            <a:r>
              <a:rPr lang="es-CL" b="1" dirty="0">
                <a:latin typeface="Arial Black" panose="020B0A04020102020204" pitchFamily="34" charset="0"/>
              </a:rPr>
              <a:t> objeto femenino.</a:t>
            </a:r>
            <a:br>
              <a:rPr lang="es-CL" b="1" dirty="0">
                <a:latin typeface="Arial Black" panose="020B0A04020102020204" pitchFamily="34" charset="0"/>
              </a:rPr>
            </a:br>
            <a:endParaRPr lang="es-CL" dirty="0">
              <a:latin typeface="Arial Black" panose="020B0A04020102020204" pitchFamily="34" charset="0"/>
            </a:endParaRPr>
          </a:p>
        </p:txBody>
      </p:sp>
      <p:sp>
        <p:nvSpPr>
          <p:cNvPr id="154" name="Google Shape;154;p28"/>
          <p:cNvSpPr txBox="1">
            <a:spLocks noGrp="1"/>
          </p:cNvSpPr>
          <p:nvPr>
            <p:ph type="subTitle" idx="4294967295"/>
          </p:nvPr>
        </p:nvSpPr>
        <p:spPr>
          <a:xfrm>
            <a:off x="1041991" y="563201"/>
            <a:ext cx="3971246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-CL" sz="4000" dirty="0">
                <a:latin typeface="Bellota Text"/>
                <a:ea typeface="Bellota Text"/>
                <a:cs typeface="Bellota Text"/>
                <a:sym typeface="Bellota Text"/>
              </a:rPr>
              <a:t>Ejemplos….</a:t>
            </a:r>
          </a:p>
        </p:txBody>
      </p:sp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" name="Google Shape;153;p28">
            <a:extLst>
              <a:ext uri="{FF2B5EF4-FFF2-40B4-BE49-F238E27FC236}">
                <a16:creationId xmlns:a16="http://schemas.microsoft.com/office/drawing/2014/main" id="{EF3CED84-3024-42D5-9593-5DE5FBF073C0}"/>
              </a:ext>
            </a:extLst>
          </p:cNvPr>
          <p:cNvSpPr txBox="1">
            <a:spLocks/>
          </p:cNvSpPr>
          <p:nvPr/>
        </p:nvSpPr>
        <p:spPr>
          <a:xfrm>
            <a:off x="4846350" y="2241816"/>
            <a:ext cx="3510841" cy="258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 b="0" i="0" u="none" strike="noStrike" cap="none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L" b="1" dirty="0">
                <a:latin typeface="Arial Black" panose="020B0A04020102020204" pitchFamily="34" charset="0"/>
              </a:rPr>
              <a:t>El artículo  </a:t>
            </a:r>
            <a:r>
              <a:rPr lang="es-CL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las</a:t>
            </a:r>
            <a:r>
              <a:rPr lang="es-CL" b="1" dirty="0">
                <a:latin typeface="Arial Black" panose="020B0A04020102020204" pitchFamily="34" charset="0"/>
              </a:rPr>
              <a:t> se utiliza para nombrar </a:t>
            </a:r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varios</a:t>
            </a:r>
            <a:r>
              <a:rPr lang="es-CL" b="1" dirty="0">
                <a:latin typeface="Arial Black" panose="020B0A04020102020204" pitchFamily="34" charset="0"/>
              </a:rPr>
              <a:t> objetos femeninos.</a:t>
            </a:r>
            <a:br>
              <a:rPr lang="es-CL" b="1" dirty="0">
                <a:latin typeface="Arial Black" panose="020B0A04020102020204" pitchFamily="34" charset="0"/>
              </a:rPr>
            </a:br>
            <a:br>
              <a:rPr lang="es-CL" b="1" dirty="0">
                <a:latin typeface="Arial Black" panose="020B0A04020102020204" pitchFamily="34" charset="0"/>
              </a:rPr>
            </a:br>
            <a:endParaRPr lang="es-CL" dirty="0">
              <a:latin typeface="Arial Black" panose="020B0A040201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F75933-F647-46D7-8F7A-44C883831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25" y="1208113"/>
            <a:ext cx="3192591" cy="39353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ctrTitle"/>
          </p:nvPr>
        </p:nvSpPr>
        <p:spPr>
          <a:xfrm>
            <a:off x="1734735" y="893135"/>
            <a:ext cx="5674529" cy="212651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2.  </a:t>
            </a:r>
            <a:r>
              <a:rPr lang="es-CL" dirty="0"/>
              <a:t>Artículos Indefinidos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662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"/>
          <p:cNvSpPr/>
          <p:nvPr/>
        </p:nvSpPr>
        <p:spPr>
          <a:xfrm>
            <a:off x="1" y="529336"/>
            <a:ext cx="5699050" cy="389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solidFill>
                  <a:schemeClr val="dk2"/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EJEMPLO: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un</a:t>
            </a:r>
            <a:r>
              <a:rPr lang="en" sz="3200" dirty="0">
                <a:solidFill>
                  <a:schemeClr val="dk2"/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 - </a:t>
            </a:r>
            <a:r>
              <a:rPr lang="en" sz="3200" dirty="0">
                <a:solidFill>
                  <a:srgbClr val="00B050"/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una</a:t>
            </a:r>
            <a:r>
              <a:rPr lang="en" sz="3200" dirty="0">
                <a:solidFill>
                  <a:schemeClr val="dk2"/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unos</a:t>
            </a:r>
            <a:r>
              <a:rPr lang="en" sz="3200" dirty="0">
                <a:solidFill>
                  <a:schemeClr val="dk2"/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 - </a:t>
            </a:r>
            <a:r>
              <a:rPr lang="en" sz="32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Bellota Text"/>
                <a:cs typeface="Bellota Text"/>
                <a:sym typeface="Bellota Text"/>
              </a:rPr>
              <a:t>unas</a:t>
            </a:r>
            <a:endParaRPr sz="32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Bellota Text"/>
              <a:cs typeface="Bellota Text"/>
              <a:sym typeface="Bellota Text"/>
            </a:endParaRPr>
          </a:p>
        </p:txBody>
      </p:sp>
      <p:sp>
        <p:nvSpPr>
          <p:cNvPr id="337" name="Google Shape;337;p4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9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338" name="Google Shape;338;p43"/>
          <p:cNvGrpSpPr/>
          <p:nvPr/>
        </p:nvGrpSpPr>
        <p:grpSpPr>
          <a:xfrm>
            <a:off x="74428" y="871870"/>
            <a:ext cx="5486399" cy="3238455"/>
            <a:chOff x="1177450" y="241631"/>
            <a:chExt cx="6173152" cy="3616776"/>
          </a:xfrm>
        </p:grpSpPr>
        <p:sp>
          <p:nvSpPr>
            <p:cNvPr id="339" name="Google Shape;339;p4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68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43"/>
          <p:cNvSpPr txBox="1">
            <a:spLocks noGrp="1"/>
          </p:cNvSpPr>
          <p:nvPr>
            <p:ph type="body" idx="4294967295"/>
          </p:nvPr>
        </p:nvSpPr>
        <p:spPr>
          <a:xfrm>
            <a:off x="5559142" y="248016"/>
            <a:ext cx="3516364" cy="417512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indent="-457200">
              <a:buAutoNum type="arabicPeriod"/>
            </a:pPr>
            <a:r>
              <a:rPr lang="es-CL" sz="2400" b="1" dirty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ARTÍCULOS INDEFINIDOS</a:t>
            </a:r>
          </a:p>
          <a:p>
            <a:pPr marL="0" lvl="0" indent="0">
              <a:buNone/>
            </a:pPr>
            <a:r>
              <a:rPr lang="es-CL" sz="2400" b="1" dirty="0"/>
              <a:t>Son aquellos que hablan de algo que no conocemos y no podemos identificar.</a:t>
            </a:r>
          </a:p>
        </p:txBody>
      </p:sp>
    </p:spTree>
    <p:extLst>
      <p:ext uri="{BB962C8B-B14F-4D97-AF65-F5344CB8AC3E}">
        <p14:creationId xmlns:p14="http://schemas.microsoft.com/office/powerpoint/2010/main" val="683336943"/>
      </p:ext>
    </p:extLst>
  </p:cSld>
  <p:clrMapOvr>
    <a:masterClrMapping/>
  </p:clrMapOvr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214</Words>
  <Application>Microsoft Office PowerPoint</Application>
  <PresentationFormat>Presentación en pantalla (16:9)</PresentationFormat>
  <Paragraphs>45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Bellota Text</vt:lpstr>
      <vt:lpstr>Arial Black</vt:lpstr>
      <vt:lpstr>Arial</vt:lpstr>
      <vt:lpstr>Catamaran</vt:lpstr>
      <vt:lpstr>Calibri</vt:lpstr>
      <vt:lpstr>Bellota Text Light</vt:lpstr>
      <vt:lpstr>Catamaran ExtraBold</vt:lpstr>
      <vt:lpstr>Montserrat</vt:lpstr>
      <vt:lpstr>Wingdings</vt:lpstr>
      <vt:lpstr>Bagot template</vt:lpstr>
      <vt:lpstr>LOS ARTÍCULOS DEFINIDOS E INDIFINIDOS.</vt:lpstr>
      <vt:lpstr>¿QUÉ SON LOS ARTÍCULOS ?</vt:lpstr>
      <vt:lpstr>Presentación de PowerPoint</vt:lpstr>
      <vt:lpstr>1.  Artículos Definidos</vt:lpstr>
      <vt:lpstr>Presentación de PowerPoint</vt:lpstr>
      <vt:lpstr>Presentación de PowerPoint</vt:lpstr>
      <vt:lpstr>El artículo  la  se utiliza para nombrar  un objeto femenino. </vt:lpstr>
      <vt:lpstr>2.  Artículos Indefinidos</vt:lpstr>
      <vt:lpstr>Presentación de PowerPoint</vt:lpstr>
      <vt:lpstr>Presentación de PowerPoint</vt:lpstr>
      <vt:lpstr>El artículo  una  se utiliza para nombrar  un objeto femenino.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artículos definidos e indifinidos.</dc:title>
  <dc:creator>Maria Teresa</dc:creator>
  <cp:lastModifiedBy>MARIA TERESA SOTO VIDAL</cp:lastModifiedBy>
  <cp:revision>8</cp:revision>
  <dcterms:modified xsi:type="dcterms:W3CDTF">2020-09-22T22:07:10Z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2064304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