
<file path=[Content_Types].xml><?xml version="1.0" encoding="utf-8"?>
<Types xmlns="http://schemas.openxmlformats.org/package/2006/content-types">
  <Default ContentType="image/jpeg" Extension="jpeg"/>
  <Default ContentType="image/jp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93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31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03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396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437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770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35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579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7945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4669" y="378459"/>
            <a:ext cx="807466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579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5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603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5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598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94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42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19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4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385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27.jpeg" Type="http://schemas.openxmlformats.org/officeDocument/2006/relationships/image"/><Relationship Id="rId1" Target="../slideLayouts/slideLayout19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19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19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http://www.jazztelia.com/myfiles/yohayra/triangulo.jpg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 ?><Relationships xmlns="http://schemas.openxmlformats.org/package/2006/relationships"><Relationship Id="rId3" Target="../media/image9.pn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19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s figuras geométricas.Secuencia didáctica. | Faaliyetler ...">
            <a:extLst>
              <a:ext uri="{FF2B5EF4-FFF2-40B4-BE49-F238E27FC236}">
                <a16:creationId xmlns:a16="http://schemas.microsoft.com/office/drawing/2014/main" id="{141B7C48-8C7E-4A52-8A7B-FB47B681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423"/>
            <a:ext cx="3962400" cy="2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/>
          <p:nvPr/>
        </p:nvSpPr>
        <p:spPr>
          <a:xfrm>
            <a:off x="8202930" y="3855720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53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ubTitle" idx="1"/>
          </p:nvPr>
        </p:nvSpPr>
        <p:spPr>
          <a:xfrm>
            <a:off x="679614" y="1752600"/>
            <a:ext cx="8394372" cy="4756686"/>
          </a:xfrm>
          <a:prstGeom prst="rect">
            <a:avLst/>
          </a:prstGeom>
        </p:spPr>
        <p:txBody>
          <a:bodyPr vert="horz" wrap="square" lIns="0" tIns="179069" rIns="0" bIns="0" rtlCol="0">
            <a:spAutoFit/>
          </a:bodyPr>
          <a:lstStyle/>
          <a:p>
            <a:pPr marL="452120" marR="5080" indent="0">
              <a:lnSpc>
                <a:spcPct val="116300"/>
              </a:lnSpc>
              <a:spcBef>
                <a:spcPts val="100"/>
              </a:spcBef>
              <a:buNone/>
            </a:pPr>
            <a:endParaRPr lang="es-CL" sz="5000" b="1" spc="-5" dirty="0">
              <a:latin typeface="Comic Sans MS"/>
              <a:cs typeface="Comic Sans MS"/>
            </a:endParaRPr>
          </a:p>
          <a:p>
            <a:pPr marL="452120" marR="5080" indent="0">
              <a:lnSpc>
                <a:spcPct val="116300"/>
              </a:lnSpc>
              <a:spcBef>
                <a:spcPts val="100"/>
              </a:spcBef>
              <a:buNone/>
            </a:pPr>
            <a:r>
              <a:rPr sz="5000" b="1" spc="-5" dirty="0" err="1">
                <a:latin typeface="Comic Sans MS"/>
                <a:cs typeface="Comic Sans MS"/>
              </a:rPr>
              <a:t>Figuras</a:t>
            </a:r>
            <a:r>
              <a:rPr sz="5000" b="1" spc="-5" dirty="0">
                <a:latin typeface="Comic Sans MS"/>
                <a:cs typeface="Comic Sans MS"/>
              </a:rPr>
              <a:t> </a:t>
            </a:r>
            <a:r>
              <a:rPr sz="5000" b="1" dirty="0">
                <a:latin typeface="Comic Sans MS"/>
                <a:cs typeface="Comic Sans MS"/>
              </a:rPr>
              <a:t>y  </a:t>
            </a:r>
            <a:r>
              <a:rPr sz="5000" b="1" spc="-5" dirty="0" err="1">
                <a:latin typeface="Comic Sans MS"/>
                <a:cs typeface="Comic Sans MS"/>
              </a:rPr>
              <a:t>cuerpos</a:t>
            </a:r>
            <a:r>
              <a:rPr sz="5000" b="1" spc="-25" dirty="0">
                <a:latin typeface="Comic Sans MS"/>
                <a:cs typeface="Comic Sans MS"/>
              </a:rPr>
              <a:t> </a:t>
            </a:r>
            <a:r>
              <a:rPr sz="5000" b="1" spc="-5" dirty="0" err="1">
                <a:latin typeface="Comic Sans MS"/>
                <a:cs typeface="Comic Sans MS"/>
              </a:rPr>
              <a:t>geométric</a:t>
            </a:r>
            <a:r>
              <a:rPr lang="es-CL" sz="5000" b="1" spc="-5" dirty="0">
                <a:latin typeface="Comic Sans MS"/>
                <a:cs typeface="Comic Sans MS"/>
              </a:rPr>
              <a:t>a</a:t>
            </a:r>
            <a:r>
              <a:rPr sz="5000" b="1" spc="-5" dirty="0">
                <a:latin typeface="Comic Sans MS"/>
                <a:cs typeface="Comic Sans MS"/>
              </a:rPr>
              <a:t>s</a:t>
            </a:r>
            <a:endParaRPr lang="es-CL" sz="5000" b="1" spc="-5" dirty="0">
              <a:latin typeface="Comic Sans MS"/>
              <a:cs typeface="Comic Sans MS"/>
            </a:endParaRPr>
          </a:p>
          <a:p>
            <a:pPr marL="452120" marR="5080" indent="0">
              <a:lnSpc>
                <a:spcPct val="116300"/>
              </a:lnSpc>
              <a:spcBef>
                <a:spcPts val="100"/>
              </a:spcBef>
              <a:buNone/>
            </a:pPr>
            <a:endParaRPr lang="es-CL" sz="5000" b="1" spc="-5" dirty="0">
              <a:latin typeface="Comic Sans MS"/>
              <a:cs typeface="Comic Sans MS"/>
            </a:endParaRPr>
          </a:p>
          <a:p>
            <a:pPr marL="452120" marR="5080" indent="0" algn="r">
              <a:lnSpc>
                <a:spcPct val="116300"/>
              </a:lnSpc>
              <a:spcBef>
                <a:spcPts val="100"/>
              </a:spcBef>
              <a:buNone/>
            </a:pPr>
            <a:endParaRPr lang="es-CL" sz="1800" b="1" spc="-5" dirty="0">
              <a:latin typeface="Comic Sans MS"/>
              <a:cs typeface="Comic Sans MS"/>
            </a:endParaRPr>
          </a:p>
          <a:p>
            <a:pPr marL="452120" marR="5080" indent="0" algn="r">
              <a:lnSpc>
                <a:spcPct val="116300"/>
              </a:lnSpc>
              <a:spcBef>
                <a:spcPts val="100"/>
              </a:spcBef>
              <a:buNone/>
            </a:pPr>
            <a:r>
              <a:rPr lang="es-CL" sz="1800" b="1" spc="-5" dirty="0">
                <a:latin typeface="Comic Sans MS"/>
                <a:cs typeface="Comic Sans MS"/>
              </a:rPr>
              <a:t>3° Básico</a:t>
            </a:r>
          </a:p>
          <a:p>
            <a:pPr marL="452120" marR="5080" indent="0" algn="r">
              <a:lnSpc>
                <a:spcPct val="116300"/>
              </a:lnSpc>
              <a:spcBef>
                <a:spcPts val="100"/>
              </a:spcBef>
              <a:buNone/>
            </a:pPr>
            <a:r>
              <a:rPr lang="es-CL" sz="1800" b="1" spc="-5" dirty="0">
                <a:latin typeface="Comic Sans MS"/>
                <a:cs typeface="Comic Sans MS"/>
              </a:rPr>
              <a:t>María Teresa Soto</a:t>
            </a:r>
            <a:endParaRPr sz="1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35296" y="733424"/>
            <a:ext cx="3508704" cy="53911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indent="31750" algn="l"/>
            <a:r>
              <a:rPr lang="en-US" sz="3600" spc="-5" dirty="0">
                <a:latin typeface="Aharoni" panose="02010803020104030203" pitchFamily="2" charset="-79"/>
                <a:cs typeface="Aharoni" panose="02010803020104030203" pitchFamily="2" charset="-79"/>
              </a:rPr>
              <a:t>Los </a:t>
            </a:r>
            <a:r>
              <a:rPr lang="en-US" sz="3600" spc="-1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cuerpos</a:t>
            </a:r>
            <a:r>
              <a:rPr lang="en-US" sz="3600" spc="-1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spc="-1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geométricos</a:t>
            </a:r>
            <a:r>
              <a:rPr lang="en-US" sz="3600" spc="-1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n-US" sz="3600" spc="-1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figuras</a:t>
            </a:r>
            <a:r>
              <a:rPr lang="en-US" sz="3600" spc="-1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3D </a:t>
            </a:r>
            <a:r>
              <a:rPr lang="en-US" sz="3600" spc="-5" dirty="0">
                <a:latin typeface="Aharoni" panose="02010803020104030203" pitchFamily="2" charset="-79"/>
                <a:cs typeface="Aharoni" panose="02010803020104030203" pitchFamily="2" charset="-79"/>
              </a:rPr>
              <a:t>se  </a:t>
            </a:r>
            <a:r>
              <a:rPr lang="en-US" sz="3600" spc="-10" dirty="0" err="1">
                <a:latin typeface="Aharoni" panose="02010803020104030203" pitchFamily="2" charset="-79"/>
                <a:cs typeface="Aharoni" panose="02010803020104030203" pitchFamily="2" charset="-79"/>
              </a:rPr>
              <a:t>diferencian</a:t>
            </a:r>
            <a:r>
              <a:rPr lang="en-US" sz="3600" spc="-1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spc="-5" dirty="0" err="1">
                <a:latin typeface="Aharoni" panose="02010803020104030203" pitchFamily="2" charset="-79"/>
                <a:cs typeface="Aharoni" panose="02010803020104030203" pitchFamily="2" charset="-79"/>
              </a:rPr>
              <a:t>delas</a:t>
            </a:r>
            <a:r>
              <a:rPr lang="en-US" sz="3600" spc="-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spc="-5" dirty="0" err="1">
                <a:latin typeface="Aharoni" panose="02010803020104030203" pitchFamily="2" charset="-79"/>
                <a:cs typeface="Aharoni" panose="02010803020104030203" pitchFamily="2" charset="-79"/>
              </a:rPr>
              <a:t>figuras</a:t>
            </a:r>
            <a:r>
              <a:rPr lang="en-US" sz="3600" spc="-5" dirty="0">
                <a:latin typeface="Aharoni" panose="02010803020104030203" pitchFamily="2" charset="-79"/>
                <a:cs typeface="Aharoni" panose="02010803020104030203" pitchFamily="2" charset="-79"/>
              </a:rPr>
              <a:t> 2d  , </a:t>
            </a:r>
            <a:r>
              <a:rPr lang="en-US" sz="3600" spc="-5" dirty="0" err="1">
                <a:latin typeface="Aharoni" panose="02010803020104030203" pitchFamily="2" charset="-79"/>
                <a:cs typeface="Aharoni" panose="02010803020104030203" pitchFamily="2" charset="-79"/>
              </a:rPr>
              <a:t>porque</a:t>
            </a:r>
            <a:r>
              <a:rPr lang="en-US" sz="3600" spc="-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spc="-5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poseen</a:t>
            </a:r>
            <a:r>
              <a:rPr lang="en-US" sz="3600" spc="-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spc="-5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en-US" sz="3600" spc="-5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dimensiones</a:t>
            </a:r>
            <a:endParaRPr lang="en-US" sz="36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196" name="Rectangle 70">
            <a:extLst>
              <a:ext uri="{FF2B5EF4-FFF2-40B4-BE49-F238E27FC236}">
                <a16:creationId xmlns:a16="http://schemas.microsoft.com/office/drawing/2014/main" id="{0A760627-7F98-49F3-99E6-ED04C739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5022056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D1F88FD4-9011-4A6F-AB39-4DE7E445F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40" y="799817"/>
            <a:ext cx="4924288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ómo medir un paquete? | Genei">
            <a:extLst>
              <a:ext uri="{FF2B5EF4-FFF2-40B4-BE49-F238E27FC236}">
                <a16:creationId xmlns:a16="http://schemas.microsoft.com/office/drawing/2014/main" id="{DBBE28B4-537F-4EAC-AEA3-5F606D505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459" y="1873867"/>
            <a:ext cx="4421443" cy="314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00" y="1372146"/>
            <a:ext cx="484568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chemeClr val="tx1">
                    <a:lumMod val="95000"/>
                  </a:schemeClr>
                </a:solidFill>
              </a:rPr>
              <a:t>¿Qué </a:t>
            </a:r>
            <a:r>
              <a:rPr sz="4200" dirty="0">
                <a:solidFill>
                  <a:schemeClr val="tx1">
                    <a:lumMod val="95000"/>
                  </a:schemeClr>
                </a:solidFill>
              </a:rPr>
              <a:t>es un</a:t>
            </a:r>
            <a:r>
              <a:rPr sz="4200" spc="-8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sz="4200" spc="-5" dirty="0">
                <a:solidFill>
                  <a:schemeClr val="tx1">
                    <a:lumMod val="95000"/>
                  </a:schemeClr>
                </a:solidFill>
              </a:rPr>
              <a:t>prisma?</a:t>
            </a:r>
            <a:endParaRPr sz="4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417" y="3419168"/>
            <a:ext cx="4022583" cy="26531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6300"/>
              </a:lnSpc>
              <a:spcBef>
                <a:spcPts val="100"/>
              </a:spcBef>
            </a:pPr>
            <a:r>
              <a:rPr sz="3000" spc="-5" dirty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Son </a:t>
            </a:r>
            <a:r>
              <a:rPr lang="es-CL" sz="3000" spc="-5" dirty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cuerpos</a:t>
            </a:r>
            <a:r>
              <a:rPr sz="3000" spc="-5" dirty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3000" spc="-5" dirty="0" err="1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geométric</a:t>
            </a:r>
            <a:r>
              <a:rPr lang="es-CL" sz="3000" spc="-5" dirty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o</a:t>
            </a:r>
            <a:r>
              <a:rPr sz="3000" spc="-5" dirty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s con  dos caras iguales </a:t>
            </a:r>
            <a:r>
              <a:rPr sz="3000" dirty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y  </a:t>
            </a:r>
            <a:r>
              <a:rPr sz="3000" spc="-5" dirty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paralelas </a:t>
            </a:r>
            <a:r>
              <a:rPr sz="3000" spc="-5" dirty="0" err="1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llamadas</a:t>
            </a:r>
            <a:r>
              <a:rPr sz="3000" spc="-5" dirty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  bases</a:t>
            </a:r>
            <a:r>
              <a:rPr lang="es-CL" sz="3000" spc="-5" dirty="0">
                <a:solidFill>
                  <a:schemeClr val="tx2">
                    <a:lumMod val="90000"/>
                  </a:schemeClr>
                </a:solidFill>
                <a:latin typeface="Comic Sans MS"/>
                <a:cs typeface="Comic Sans MS"/>
              </a:rPr>
              <a:t>.</a:t>
            </a:r>
            <a:endParaRPr sz="3000" dirty="0">
              <a:solidFill>
                <a:schemeClr val="tx2">
                  <a:lumMod val="90000"/>
                </a:schemeClr>
              </a:solidFill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89098" y="1228950"/>
            <a:ext cx="3385820" cy="2212340"/>
            <a:chOff x="4927602" y="1624332"/>
            <a:chExt cx="3385820" cy="2212340"/>
          </a:xfrm>
        </p:grpSpPr>
        <p:sp>
          <p:nvSpPr>
            <p:cNvPr id="12" name="object 12"/>
            <p:cNvSpPr/>
            <p:nvPr/>
          </p:nvSpPr>
          <p:spPr>
            <a:xfrm>
              <a:off x="4965700" y="1662429"/>
              <a:ext cx="3309620" cy="2136140"/>
            </a:xfrm>
            <a:custGeom>
              <a:avLst/>
              <a:gdLst/>
              <a:ahLst/>
              <a:cxnLst/>
              <a:rect l="l" t="t" r="r" b="b"/>
              <a:pathLst>
                <a:path w="3309620" h="2136140">
                  <a:moveTo>
                    <a:pt x="1654809" y="2136140"/>
                  </a:moveTo>
                  <a:lnTo>
                    <a:pt x="0" y="2136140"/>
                  </a:lnTo>
                  <a:lnTo>
                    <a:pt x="0" y="0"/>
                  </a:lnTo>
                  <a:lnTo>
                    <a:pt x="3309620" y="0"/>
                  </a:lnTo>
                  <a:lnTo>
                    <a:pt x="3309620" y="2136140"/>
                  </a:lnTo>
                  <a:lnTo>
                    <a:pt x="1654809" y="2136140"/>
                  </a:lnTo>
                  <a:close/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03800" y="1699259"/>
              <a:ext cx="3234690" cy="2061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BE25E03B-A809-4C9A-9A39-C7EA7B39D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785" y="4358156"/>
            <a:ext cx="329565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346" y="609600"/>
            <a:ext cx="7765321" cy="1326321"/>
          </a:xfrm>
          <a:prstGeom prst="rect">
            <a:avLst/>
          </a:prstGeom>
        </p:spPr>
        <p:txBody>
          <a:bodyPr vert="horz" lIns="0" tIns="15875" rIns="0" bIns="0" rtlCol="0">
            <a:normAutofit/>
          </a:bodyPr>
          <a:lstStyle/>
          <a:p>
            <a:pPr marL="12700">
              <a:spcBef>
                <a:spcPts val="125"/>
              </a:spcBef>
            </a:pPr>
            <a:r>
              <a:rPr lang="es-CL" b="1" i="1" spc="-40">
                <a:latin typeface="Comic Sans MS"/>
                <a:cs typeface="Comic Sans MS"/>
              </a:rPr>
              <a:t>¡¡ </a:t>
            </a:r>
            <a:r>
              <a:rPr lang="es-CL" b="1" i="1" spc="-85">
                <a:latin typeface="Comic Sans MS"/>
                <a:cs typeface="Comic Sans MS"/>
              </a:rPr>
              <a:t>Encuentra un </a:t>
            </a:r>
            <a:r>
              <a:rPr lang="es-CL" b="1" i="1" spc="-80">
                <a:latin typeface="Comic Sans MS"/>
                <a:cs typeface="Comic Sans MS"/>
              </a:rPr>
              <a:t>prisma</a:t>
            </a:r>
            <a:r>
              <a:rPr lang="es-CL" b="1" i="1" spc="-75">
                <a:latin typeface="Comic Sans MS"/>
                <a:cs typeface="Comic Sans MS"/>
              </a:rPr>
              <a:t> </a:t>
            </a:r>
            <a:r>
              <a:rPr lang="es-CL" b="1" i="1" spc="-40">
                <a:latin typeface="Comic Sans MS"/>
                <a:cs typeface="Comic Sans MS"/>
              </a:rPr>
              <a:t>!!</a:t>
            </a:r>
            <a:endParaRPr lang="es-CL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6396" y="2858984"/>
            <a:ext cx="7664271" cy="3389415"/>
            <a:chOff x="1365249" y="1878330"/>
            <a:chExt cx="5836920" cy="3583940"/>
          </a:xfrm>
        </p:grpSpPr>
        <p:sp>
          <p:nvSpPr>
            <p:cNvPr id="7" name="object 7"/>
            <p:cNvSpPr/>
            <p:nvPr/>
          </p:nvSpPr>
          <p:spPr>
            <a:xfrm>
              <a:off x="1365249" y="1878330"/>
              <a:ext cx="5836920" cy="3583940"/>
            </a:xfrm>
            <a:custGeom>
              <a:avLst/>
              <a:gdLst/>
              <a:ahLst/>
              <a:cxnLst/>
              <a:rect l="l" t="t" r="r" b="b"/>
              <a:pathLst>
                <a:path w="5836920" h="3583940">
                  <a:moveTo>
                    <a:pt x="2918460" y="3583940"/>
                  </a:moveTo>
                  <a:lnTo>
                    <a:pt x="0" y="3583940"/>
                  </a:lnTo>
                  <a:lnTo>
                    <a:pt x="0" y="0"/>
                  </a:lnTo>
                  <a:lnTo>
                    <a:pt x="5836920" y="0"/>
                  </a:lnTo>
                  <a:lnTo>
                    <a:pt x="5836920" y="3583940"/>
                  </a:lnTo>
                  <a:lnTo>
                    <a:pt x="2918460" y="3583940"/>
                  </a:lnTo>
                  <a:close/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3349" y="1915160"/>
              <a:ext cx="5761990" cy="35090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B1837CB0-4F29-4E03-BEC4-55C6733B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26318" y="628651"/>
            <a:ext cx="3810475" cy="2190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800" spc="-5" dirty="0">
                <a:solidFill>
                  <a:srgbClr val="FFC000"/>
                </a:solidFill>
              </a:rPr>
              <a:t>¿</a:t>
            </a:r>
            <a:r>
              <a:rPr lang="en-US" sz="4800" spc="-5" dirty="0" err="1">
                <a:solidFill>
                  <a:srgbClr val="FFC000"/>
                </a:solidFill>
              </a:rPr>
              <a:t>Qué</a:t>
            </a:r>
            <a:r>
              <a:rPr lang="en-US" sz="4800" spc="-5" dirty="0">
                <a:solidFill>
                  <a:srgbClr val="FFC000"/>
                </a:solidFill>
              </a:rPr>
              <a:t> </a:t>
            </a:r>
            <a:r>
              <a:rPr lang="en-US" sz="4800" dirty="0">
                <a:solidFill>
                  <a:srgbClr val="FFC000"/>
                </a:solidFill>
              </a:rPr>
              <a:t>es un</a:t>
            </a:r>
            <a:r>
              <a:rPr lang="en-US" sz="4800" spc="-70" dirty="0">
                <a:solidFill>
                  <a:srgbClr val="FFC000"/>
                </a:solidFill>
              </a:rPr>
              <a:t> </a:t>
            </a:r>
            <a:r>
              <a:rPr lang="en-US" sz="4800" spc="-5" dirty="0" err="1">
                <a:solidFill>
                  <a:srgbClr val="FFC000"/>
                </a:solidFill>
              </a:rPr>
              <a:t>cono</a:t>
            </a:r>
            <a:r>
              <a:rPr lang="en-US" sz="4800" spc="-5" dirty="0">
                <a:solidFill>
                  <a:srgbClr val="FFC000"/>
                </a:solidFill>
              </a:rPr>
              <a:t>?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B5558FA1-4774-4F97-8A56-2B20DC2AC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318" y="3397859"/>
            <a:ext cx="3860481" cy="2698141"/>
          </a:xfrm>
        </p:spPr>
        <p:txBody>
          <a:bodyPr vert="horz" lIns="91440" tIns="45720" rIns="91440" bIns="45720" rtlCol="0">
            <a:normAutofit/>
          </a:bodyPr>
          <a:lstStyle/>
          <a:p>
            <a:pPr marR="5080"/>
            <a:r>
              <a:rPr lang="en-US" sz="2400" b="1" dirty="0">
                <a:solidFill>
                  <a:srgbClr val="FFFFFF"/>
                </a:solidFill>
              </a:rPr>
              <a:t>      Un </a:t>
            </a:r>
            <a:r>
              <a:rPr lang="en-US" sz="2400" b="1" spc="-5" dirty="0">
                <a:solidFill>
                  <a:srgbClr val="92D050"/>
                </a:solidFill>
              </a:rPr>
              <a:t>CONO</a:t>
            </a:r>
            <a:r>
              <a:rPr lang="en-US" sz="2400" b="1" spc="-5" dirty="0">
                <a:solidFill>
                  <a:srgbClr val="FFFFFF"/>
                </a:solidFill>
              </a:rPr>
              <a:t> es </a:t>
            </a:r>
            <a:r>
              <a:rPr lang="en-US" sz="2400" b="1" dirty="0">
                <a:solidFill>
                  <a:srgbClr val="FFFFFF"/>
                </a:solidFill>
              </a:rPr>
              <a:t>un  </a:t>
            </a:r>
            <a:r>
              <a:rPr lang="en-US" sz="2400" b="1" spc="-5" dirty="0" err="1">
                <a:solidFill>
                  <a:srgbClr val="FFFFFF"/>
                </a:solidFill>
              </a:rPr>
              <a:t>cuerpo</a:t>
            </a:r>
            <a:r>
              <a:rPr lang="en-US" sz="2400" b="1" spc="-5" dirty="0">
                <a:solidFill>
                  <a:srgbClr val="FFFFFF"/>
                </a:solidFill>
              </a:rPr>
              <a:t> </a:t>
            </a:r>
            <a:r>
              <a:rPr lang="en-US" sz="2400" b="1" spc="-10" dirty="0" err="1">
                <a:solidFill>
                  <a:srgbClr val="FFFFFF"/>
                </a:solidFill>
              </a:rPr>
              <a:t>geométrico</a:t>
            </a:r>
            <a:r>
              <a:rPr lang="en-US" sz="2400" b="1" spc="-10" dirty="0">
                <a:solidFill>
                  <a:srgbClr val="FFFFFF"/>
                </a:solidFill>
              </a:rPr>
              <a:t>  </a:t>
            </a:r>
            <a:r>
              <a:rPr lang="en-US" sz="2400" b="1" spc="-5" dirty="0">
                <a:solidFill>
                  <a:srgbClr val="FFFFFF"/>
                </a:solidFill>
              </a:rPr>
              <a:t>que </a:t>
            </a:r>
            <a:r>
              <a:rPr lang="en-US" sz="2400" b="1" spc="-10" dirty="0" err="1">
                <a:solidFill>
                  <a:srgbClr val="FFFFFF"/>
                </a:solidFill>
              </a:rPr>
              <a:t>tiene</a:t>
            </a:r>
            <a:r>
              <a:rPr lang="en-US" sz="2400" b="1" spc="-10" dirty="0">
                <a:solidFill>
                  <a:srgbClr val="FFFFFF"/>
                </a:solidFill>
              </a:rPr>
              <a:t> </a:t>
            </a:r>
            <a:r>
              <a:rPr lang="en-US" sz="2400" b="1" spc="-5" dirty="0" err="1">
                <a:solidFill>
                  <a:srgbClr val="FFFFFF"/>
                </a:solidFill>
              </a:rPr>
              <a:t>como</a:t>
            </a:r>
            <a:r>
              <a:rPr lang="en-US" sz="2400" b="1" spc="-5" dirty="0">
                <a:solidFill>
                  <a:srgbClr val="FFFFFF"/>
                </a:solidFill>
              </a:rPr>
              <a:t> base</a:t>
            </a:r>
            <a:r>
              <a:rPr lang="en-US" sz="2400" b="1" spc="-25" dirty="0">
                <a:solidFill>
                  <a:srgbClr val="FFFFFF"/>
                </a:solidFill>
              </a:rPr>
              <a:t> </a:t>
            </a:r>
            <a:r>
              <a:rPr lang="en-US" sz="2400" b="1" spc="-10" dirty="0">
                <a:solidFill>
                  <a:srgbClr val="FFFFFF"/>
                </a:solidFill>
              </a:rPr>
              <a:t>un </a:t>
            </a:r>
            <a:r>
              <a:rPr lang="en-US" sz="2400" b="1" spc="-10" dirty="0" err="1">
                <a:solidFill>
                  <a:srgbClr val="FFFFFF"/>
                </a:solidFill>
              </a:rPr>
              <a:t>círculo</a:t>
            </a:r>
            <a:r>
              <a:rPr lang="en-US" sz="2400" b="1" spc="-10" dirty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221" name="Rectangle 72">
            <a:extLst>
              <a:ext uri="{FF2B5EF4-FFF2-40B4-BE49-F238E27FC236}">
                <a16:creationId xmlns:a16="http://schemas.microsoft.com/office/drawing/2014/main" id="{F0771D68-E8BF-4D31-ADBB-CE99B19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ecuencia &quot;Qué forma tiene&quot;">
            <a:extLst>
              <a:ext uri="{FF2B5EF4-FFF2-40B4-BE49-F238E27FC236}">
                <a16:creationId xmlns:a16="http://schemas.microsoft.com/office/drawing/2014/main" id="{88DDEBB1-4CD8-44FE-86D0-79DB0D81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859" y="2209800"/>
            <a:ext cx="401291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D4DBD54-1DE0-451E-9FDE-4116146F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5410200" y="1724490"/>
            <a:ext cx="3733800" cy="57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1270" marR="5080" indent="-1258570" algn="just">
              <a:lnSpc>
                <a:spcPct val="115700"/>
              </a:lnSpc>
              <a:spcBef>
                <a:spcPts val="100"/>
              </a:spcBef>
            </a:pPr>
            <a:r>
              <a:rPr sz="3400" b="1" spc="-1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.</a:t>
            </a:r>
            <a:endParaRPr sz="3400" dirty="0">
              <a:solidFill>
                <a:schemeClr val="bg2">
                  <a:lumMod val="20000"/>
                  <a:lumOff val="80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4E213D-3FA7-4D59-80B5-015897DCA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6475" y="609600"/>
            <a:ext cx="6696076" cy="5391150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2475230" marR="5080" indent="-2462530">
              <a:spcBef>
                <a:spcPts val="100"/>
              </a:spcBef>
            </a:pPr>
            <a:r>
              <a:rPr lang="es-CL" sz="3600" b="1" spc="-5" dirty="0">
                <a:solidFill>
                  <a:srgbClr val="FFFFFF"/>
                </a:solidFill>
              </a:rPr>
              <a:t>            ¿Cuál de ellos tiene forma </a:t>
            </a:r>
            <a:br>
              <a:rPr lang="es-CL" sz="3600" b="1" spc="-5" dirty="0">
                <a:solidFill>
                  <a:srgbClr val="FFFFFF"/>
                </a:solidFill>
              </a:rPr>
            </a:br>
            <a:r>
              <a:rPr lang="es-CL" sz="3600" b="1" spc="-5" dirty="0">
                <a:solidFill>
                  <a:srgbClr val="FFFFFF"/>
                </a:solidFill>
              </a:rPr>
              <a:t>de cono</a:t>
            </a:r>
            <a:r>
              <a:rPr lang="es-CL" sz="3600" spc="-5" dirty="0">
                <a:solidFill>
                  <a:srgbClr val="FFFFFF"/>
                </a:solidFill>
              </a:rPr>
              <a:t>?</a:t>
            </a:r>
            <a:endParaRPr lang="es-CL" sz="36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63BE23-20C0-4F37-860E-0892A4DE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9AB149-D0D3-42EA-8B4C-F39E213A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/>
          <p:nvPr/>
        </p:nvSpPr>
        <p:spPr>
          <a:xfrm>
            <a:off x="1042669" y="1413510"/>
            <a:ext cx="1197609" cy="143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56392" y="2409908"/>
            <a:ext cx="3337843" cy="2038185"/>
            <a:chOff x="251459" y="1341119"/>
            <a:chExt cx="8483600" cy="5180330"/>
          </a:xfrm>
        </p:grpSpPr>
        <p:sp>
          <p:nvSpPr>
            <p:cNvPr id="9" name="object 9"/>
            <p:cNvSpPr/>
            <p:nvPr/>
          </p:nvSpPr>
          <p:spPr>
            <a:xfrm>
              <a:off x="7524750" y="4220209"/>
              <a:ext cx="1210309" cy="2016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38089" y="2468880"/>
              <a:ext cx="974089" cy="23647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4120" y="3068319"/>
              <a:ext cx="1052830" cy="15798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5600" y="5157469"/>
              <a:ext cx="1136650" cy="13639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32269" y="1341119"/>
              <a:ext cx="1245870" cy="20167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63619" y="1557019"/>
              <a:ext cx="1452879" cy="18719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00020" y="5013960"/>
              <a:ext cx="1800859" cy="14414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459" y="3427730"/>
              <a:ext cx="1908810" cy="19088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4669" y="374650"/>
            <a:ext cx="6083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¿Qué </a:t>
            </a:r>
            <a:r>
              <a:rPr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es </a:t>
            </a:r>
            <a:r>
              <a:rPr sz="4800" b="1" spc="-5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un</a:t>
            </a:r>
            <a:r>
              <a:rPr sz="4800" b="1" spc="-85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4800" b="1" spc="-5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cilindro?</a:t>
            </a:r>
            <a:endParaRPr sz="48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0139" y="1597660"/>
            <a:ext cx="6730365" cy="1824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4610" algn="ctr">
              <a:lnSpc>
                <a:spcPct val="115799"/>
              </a:lnSpc>
              <a:spcBef>
                <a:spcPts val="95"/>
              </a:spcBef>
              <a:tabLst>
                <a:tab pos="3509010" algn="l"/>
              </a:tabLst>
            </a:pPr>
            <a:r>
              <a:rPr sz="3400" b="1" dirty="0">
                <a:latin typeface="Comic Sans MS"/>
                <a:cs typeface="Comic Sans MS"/>
              </a:rPr>
              <a:t>Un</a:t>
            </a:r>
            <a:r>
              <a:rPr sz="3400" b="1" spc="-5" dirty="0">
                <a:latin typeface="Comic Sans MS"/>
                <a:cs typeface="Comic Sans MS"/>
              </a:rPr>
              <a:t> CILINDRO,	es un </a:t>
            </a:r>
            <a:r>
              <a:rPr sz="3400" b="1" spc="-10" dirty="0">
                <a:latin typeface="Comic Sans MS"/>
                <a:cs typeface="Comic Sans MS"/>
              </a:rPr>
              <a:t>cuerpo  geométrico redondo cerrado </a:t>
            </a:r>
            <a:r>
              <a:rPr sz="3400" b="1" spc="-5" dirty="0">
                <a:latin typeface="Comic Sans MS"/>
                <a:cs typeface="Comic Sans MS"/>
              </a:rPr>
              <a:t>por  arriba </a:t>
            </a:r>
            <a:r>
              <a:rPr sz="3400" b="1" dirty="0">
                <a:latin typeface="Comic Sans MS"/>
                <a:cs typeface="Comic Sans MS"/>
              </a:rPr>
              <a:t>y </a:t>
            </a:r>
            <a:r>
              <a:rPr sz="3400" b="1" spc="-5" dirty="0">
                <a:latin typeface="Comic Sans MS"/>
                <a:cs typeface="Comic Sans MS"/>
              </a:rPr>
              <a:t>por</a:t>
            </a:r>
            <a:r>
              <a:rPr sz="3400" b="1" spc="-40" dirty="0">
                <a:latin typeface="Comic Sans MS"/>
                <a:cs typeface="Comic Sans MS"/>
              </a:rPr>
              <a:t> </a:t>
            </a:r>
            <a:r>
              <a:rPr sz="3400" b="1" spc="-5" dirty="0">
                <a:latin typeface="Comic Sans MS"/>
                <a:cs typeface="Comic Sans MS"/>
              </a:rPr>
              <a:t>abajo.</a:t>
            </a:r>
            <a:endParaRPr sz="3400">
              <a:latin typeface="Comic Sans MS"/>
              <a:cs typeface="Comic Sans MS"/>
            </a:endParaRPr>
          </a:p>
        </p:txBody>
      </p:sp>
      <p:pic>
        <p:nvPicPr>
          <p:cNvPr id="1026" name="Picture 2" descr="20 mejores imágenes de Figuras Geométricas | Figuras geometricas ...">
            <a:extLst>
              <a:ext uri="{FF2B5EF4-FFF2-40B4-BE49-F238E27FC236}">
                <a16:creationId xmlns:a16="http://schemas.microsoft.com/office/drawing/2014/main" id="{B361A33D-2C2B-40C5-9BA0-3DAE04381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71" y="3261041"/>
            <a:ext cx="22479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9E8CBE-D48D-4FBB-885D-A3C5E901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59689"/>
            <a:ext cx="377190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5C821777-3A3B-437E-B5C1-FBC7B0F48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904431" y="628651"/>
            <a:ext cx="2732362" cy="349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3000" b="1" spc="-5">
                <a:solidFill>
                  <a:srgbClr val="FFFFFF"/>
                </a:solidFill>
                <a:latin typeface="+mj-lt"/>
                <a:cs typeface="+mj-cs"/>
              </a:rPr>
              <a:t>Observa </a:t>
            </a:r>
            <a:r>
              <a:rPr lang="en-US" sz="3000" b="1">
                <a:solidFill>
                  <a:srgbClr val="FFFFFF"/>
                </a:solidFill>
                <a:latin typeface="+mj-lt"/>
                <a:cs typeface="+mj-cs"/>
              </a:rPr>
              <a:t>e </a:t>
            </a:r>
            <a:r>
              <a:rPr lang="en-US" sz="3000" b="1" spc="-5">
                <a:solidFill>
                  <a:srgbClr val="FFFFFF"/>
                </a:solidFill>
                <a:latin typeface="+mj-lt"/>
                <a:cs typeface="+mj-cs"/>
              </a:rPr>
              <a:t>identifica</a:t>
            </a:r>
            <a:r>
              <a:rPr lang="en-US" sz="3000" b="1" spc="-5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3000" b="1" spc="-5">
                <a:solidFill>
                  <a:srgbClr val="FFFFFF"/>
                </a:solidFill>
                <a:latin typeface="+mj-lt"/>
                <a:cs typeface="+mj-cs"/>
              </a:rPr>
              <a:t>cilindros</a:t>
            </a:r>
            <a:endParaRPr lang="en-US" sz="3000" b="1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A31AD40C-CE73-4162-8681-421B8AF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5022056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UERPOS GEOMÉTRICOS | Objetos con figuras geometricas, Figuras y ...">
            <a:extLst>
              <a:ext uri="{FF2B5EF4-FFF2-40B4-BE49-F238E27FC236}">
                <a16:creationId xmlns:a16="http://schemas.microsoft.com/office/drawing/2014/main" id="{D29BCF14-2F85-4594-BAAD-6C8F5DEFF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57" t="8011" r="2610" b="2628"/>
          <a:stretch/>
        </p:blipFill>
        <p:spPr bwMode="auto">
          <a:xfrm>
            <a:off x="797712" y="831468"/>
            <a:ext cx="4460088" cy="52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07A3B9D-B1BA-4989-A535-1A6D8D402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40" y="799817"/>
            <a:ext cx="4924288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4E213D-3FA7-4D59-80B5-015897DCA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26318" y="609600"/>
            <a:ext cx="3624349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pc="-5" dirty="0">
                <a:solidFill>
                  <a:srgbClr val="FFFF00"/>
                </a:solidFill>
              </a:rPr>
              <a:t>¿</a:t>
            </a:r>
            <a:r>
              <a:rPr lang="en-US" spc="-5" dirty="0" err="1">
                <a:solidFill>
                  <a:srgbClr val="FFFF00"/>
                </a:solidFill>
              </a:rPr>
              <a:t>Qué</a:t>
            </a:r>
            <a:r>
              <a:rPr lang="en-US" spc="-5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es un</a:t>
            </a:r>
            <a:r>
              <a:rPr lang="en-US" spc="-75" dirty="0">
                <a:solidFill>
                  <a:srgbClr val="FFFF00"/>
                </a:solidFill>
              </a:rPr>
              <a:t> </a:t>
            </a:r>
            <a:r>
              <a:rPr lang="en-US" spc="-5" dirty="0" err="1">
                <a:solidFill>
                  <a:srgbClr val="FFFF00"/>
                </a:solidFill>
              </a:rPr>
              <a:t>cubo</a:t>
            </a:r>
            <a:r>
              <a:rPr lang="en-US" spc="-5" dirty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63BE23-20C0-4F37-860E-0892A4DE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37 mejores imágenes de FIGURA : EL CUBO | Cuerpo geometrico cubo ...">
            <a:extLst>
              <a:ext uri="{FF2B5EF4-FFF2-40B4-BE49-F238E27FC236}">
                <a16:creationId xmlns:a16="http://schemas.microsoft.com/office/drawing/2014/main" id="{9F6DFA27-A676-492C-B736-D945AFF3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392" y="2078305"/>
            <a:ext cx="3337845" cy="27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49AB149-D0D3-42EA-8B4C-F39E213A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13"/>
          <p:cNvSpPr txBox="1"/>
          <p:nvPr/>
        </p:nvSpPr>
        <p:spPr>
          <a:xfrm>
            <a:off x="4826318" y="2096064"/>
            <a:ext cx="3624349" cy="3962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700" marR="5080" indent="-228600" defTabSz="9144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713355" algn="l"/>
              </a:tabLst>
            </a:pPr>
            <a:r>
              <a:rPr lang="en-US" sz="3600" b="1" spc="-5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Un</a:t>
            </a:r>
            <a:r>
              <a:rPr lang="en-US" sz="3600" b="1" spc="5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3600" b="1" spc="-5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CUBO,	es un </a:t>
            </a:r>
            <a:r>
              <a:rPr lang="en-US" sz="3600" b="1" spc="-5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cuerpo</a:t>
            </a:r>
            <a:r>
              <a:rPr lang="en-US" sz="3600" b="1" spc="-5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</a:t>
            </a:r>
            <a:r>
              <a:rPr lang="en-US" sz="3600" b="1" spc="-1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geométrico</a:t>
            </a:r>
            <a:r>
              <a:rPr lang="en-US" sz="3600" b="1" spc="-1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3600" b="1" spc="-1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compuesto</a:t>
            </a:r>
            <a:r>
              <a:rPr lang="en-US" sz="3600" b="1" spc="-1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</a:t>
            </a:r>
            <a:r>
              <a:rPr lang="en-US" sz="3600" b="1" spc="-5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por</a:t>
            </a:r>
            <a:r>
              <a:rPr lang="en-US" sz="3600" b="1" spc="-1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3600" b="1" spc="-5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seis   </a:t>
            </a:r>
            <a:r>
              <a:rPr lang="en-US" sz="3600" b="1" spc="-1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cuadrados</a:t>
            </a:r>
            <a:r>
              <a:rPr lang="en-US" sz="3600" b="1" spc="-1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.</a:t>
            </a:r>
            <a:endParaRPr lang="en-US" sz="36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3C5BA0-8B24-4B05-A9E7-20545338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95603" y="628651"/>
            <a:ext cx="4941190" cy="349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800" b="1" spc="-5">
                <a:solidFill>
                  <a:srgbClr val="FFFFFF"/>
                </a:solidFill>
                <a:latin typeface="+mj-lt"/>
                <a:cs typeface="+mj-cs"/>
              </a:rPr>
              <a:t>Observa </a:t>
            </a:r>
            <a:r>
              <a:rPr lang="en-US" sz="4800" b="1">
                <a:solidFill>
                  <a:srgbClr val="FFFFFF"/>
                </a:solidFill>
                <a:latin typeface="+mj-lt"/>
                <a:cs typeface="+mj-cs"/>
              </a:rPr>
              <a:t>e </a:t>
            </a:r>
            <a:r>
              <a:rPr lang="en-US" sz="4800" b="1" spc="-5">
                <a:solidFill>
                  <a:srgbClr val="FFFFFF"/>
                </a:solidFill>
                <a:latin typeface="+mj-lt"/>
                <a:cs typeface="+mj-cs"/>
              </a:rPr>
              <a:t>identifica</a:t>
            </a:r>
            <a:r>
              <a:rPr lang="en-US" sz="4800" b="1" spc="-4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800" b="1">
                <a:solidFill>
                  <a:srgbClr val="FFFFFF"/>
                </a:solidFill>
                <a:latin typeface="+mj-lt"/>
                <a:cs typeface="+mj-cs"/>
              </a:rPr>
              <a:t>cubos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24FDB7F-33A2-451F-BA20-13ED87CF4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2807494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2 / 232 Primer grado - PDF Descargar libre">
            <a:extLst>
              <a:ext uri="{FF2B5EF4-FFF2-40B4-BE49-F238E27FC236}">
                <a16:creationId xmlns:a16="http://schemas.microsoft.com/office/drawing/2014/main" id="{24F2860F-25B0-4CC6-B25D-D9397A98E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22738" r="-5252" b="12138"/>
          <a:stretch/>
        </p:blipFill>
        <p:spPr bwMode="auto">
          <a:xfrm>
            <a:off x="652654" y="1524000"/>
            <a:ext cx="2719196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1460027F-6625-463B-B6D4-594AC32F2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05" y="804806"/>
            <a:ext cx="2719196" cy="5248389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669" y="367029"/>
            <a:ext cx="42614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UNA</a:t>
            </a:r>
            <a:r>
              <a:rPr sz="4200" b="1" spc="-8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4200" b="1" spc="-5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PIRÁMIDE</a:t>
            </a:r>
            <a:endParaRPr sz="42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8350" y="1604009"/>
            <a:ext cx="7613015" cy="186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285" marR="5080" indent="-109220">
              <a:lnSpc>
                <a:spcPct val="116199"/>
              </a:lnSpc>
              <a:spcBef>
                <a:spcPts val="105"/>
              </a:spcBef>
              <a:tabLst>
                <a:tab pos="4347210" algn="l"/>
                <a:tab pos="4689475" algn="l"/>
              </a:tabLst>
            </a:pPr>
            <a:r>
              <a:rPr sz="2600" b="1" dirty="0">
                <a:latin typeface="Comic Sans MS"/>
                <a:cs typeface="Comic Sans MS"/>
              </a:rPr>
              <a:t>Es </a:t>
            </a:r>
            <a:r>
              <a:rPr sz="2600" b="1" spc="-5" dirty="0">
                <a:latin typeface="Comic Sans MS"/>
                <a:cs typeface="Comic Sans MS"/>
              </a:rPr>
              <a:t>un</a:t>
            </a:r>
            <a:r>
              <a:rPr sz="2600" b="1" spc="4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cuerpo</a:t>
            </a:r>
            <a:r>
              <a:rPr sz="2600" b="1" spc="2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geométrico,	</a:t>
            </a:r>
            <a:r>
              <a:rPr sz="2600" b="1" dirty="0">
                <a:latin typeface="Comic Sans MS"/>
                <a:cs typeface="Comic Sans MS"/>
              </a:rPr>
              <a:t>que </a:t>
            </a:r>
            <a:r>
              <a:rPr sz="2600" b="1" spc="-5" dirty="0">
                <a:latin typeface="Comic Sans MS"/>
                <a:cs typeface="Comic Sans MS"/>
              </a:rPr>
              <a:t>tiene </a:t>
            </a:r>
            <a:r>
              <a:rPr sz="2600" b="1" dirty="0">
                <a:latin typeface="Comic Sans MS"/>
                <a:cs typeface="Comic Sans MS"/>
              </a:rPr>
              <a:t>como</a:t>
            </a:r>
            <a:r>
              <a:rPr sz="2600" b="1" spc="-50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base  </a:t>
            </a:r>
            <a:r>
              <a:rPr sz="2600" b="1" spc="-5" dirty="0">
                <a:latin typeface="Comic Sans MS"/>
                <a:cs typeface="Comic Sans MS"/>
              </a:rPr>
              <a:t>un </a:t>
            </a:r>
            <a:r>
              <a:rPr sz="2600" b="1" dirty="0">
                <a:latin typeface="Comic Sans MS"/>
                <a:cs typeface="Comic Sans MS"/>
              </a:rPr>
              <a:t>cuadrado o un triángulo o un polígono y sus  </a:t>
            </a:r>
            <a:r>
              <a:rPr sz="2600" b="1" spc="-5" dirty="0">
                <a:latin typeface="Comic Sans MS"/>
                <a:cs typeface="Comic Sans MS"/>
              </a:rPr>
              <a:t>lados </a:t>
            </a:r>
            <a:r>
              <a:rPr sz="2600" b="1" dirty="0">
                <a:latin typeface="Comic Sans MS"/>
                <a:cs typeface="Comic Sans MS"/>
              </a:rPr>
              <a:t>son</a:t>
            </a:r>
            <a:r>
              <a:rPr sz="2600" b="1" spc="2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todos</a:t>
            </a:r>
            <a:r>
              <a:rPr sz="2600" b="1" spc="10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triángulos,	que </a:t>
            </a:r>
            <a:r>
              <a:rPr sz="2600" b="1" spc="5" dirty="0">
                <a:latin typeface="Comic Sans MS"/>
                <a:cs typeface="Comic Sans MS"/>
              </a:rPr>
              <a:t>se </a:t>
            </a:r>
            <a:r>
              <a:rPr sz="2600" b="1" dirty="0">
                <a:latin typeface="Comic Sans MS"/>
                <a:cs typeface="Comic Sans MS"/>
              </a:rPr>
              <a:t>juntan </a:t>
            </a:r>
            <a:r>
              <a:rPr sz="2600" b="1" spc="-5" dirty="0">
                <a:latin typeface="Comic Sans MS"/>
                <a:cs typeface="Comic Sans MS"/>
              </a:rPr>
              <a:t>en  un solo punto </a:t>
            </a:r>
            <a:r>
              <a:rPr sz="2600" b="1" dirty="0">
                <a:latin typeface="Comic Sans MS"/>
                <a:cs typeface="Comic Sans MS"/>
              </a:rPr>
              <a:t>llamado</a:t>
            </a:r>
            <a:r>
              <a:rPr sz="2600" b="1" spc="15" dirty="0">
                <a:latin typeface="Comic Sans MS"/>
                <a:cs typeface="Comic Sans MS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vértice</a:t>
            </a:r>
            <a:r>
              <a:rPr sz="2600" b="1" spc="-5" dirty="0">
                <a:latin typeface="Comic Sans MS"/>
                <a:cs typeface="Comic Sans MS"/>
              </a:rPr>
              <a:t>.</a:t>
            </a:r>
            <a:endParaRPr sz="2600" b="1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50" y="4150359"/>
            <a:ext cx="1713230" cy="172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1820" y="4076700"/>
            <a:ext cx="2232660" cy="1940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2859" y="3356609"/>
            <a:ext cx="2016760" cy="266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8824" y="537209"/>
            <a:ext cx="62471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u="heavy" spc="-10" dirty="0" err="1">
                <a:solidFill>
                  <a:srgbClr val="FFC00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Objetivo</a:t>
            </a:r>
            <a:r>
              <a:rPr lang="es-CL" sz="4600" u="heavy" spc="-10" dirty="0">
                <a:solidFill>
                  <a:srgbClr val="FFC00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:</a:t>
            </a:r>
            <a:endParaRPr sz="46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39" y="1263649"/>
            <a:ext cx="7655561" cy="2177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369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CL" sz="2600" b="1" spc="-5" dirty="0" err="1">
                <a:latin typeface="Comic Sans MS"/>
                <a:cs typeface="Comic Sans MS"/>
              </a:rPr>
              <a:t>Reco</a:t>
            </a:r>
            <a:r>
              <a:rPr sz="2600" b="1" spc="-5" dirty="0" err="1">
                <a:latin typeface="Comic Sans MS"/>
                <a:cs typeface="Comic Sans MS"/>
              </a:rPr>
              <a:t>nocer</a:t>
            </a:r>
            <a:r>
              <a:rPr sz="2600" b="1" spc="-5" dirty="0">
                <a:latin typeface="Comic Sans MS"/>
                <a:cs typeface="Comic Sans MS"/>
              </a:rPr>
              <a:t> </a:t>
            </a:r>
            <a:r>
              <a:rPr lang="es-CL" sz="2600" b="1" spc="-5" dirty="0">
                <a:latin typeface="Comic Sans MS"/>
                <a:cs typeface="Comic Sans MS"/>
              </a:rPr>
              <a:t>cuerpos y figuras </a:t>
            </a:r>
            <a:r>
              <a:rPr lang="es-CL" sz="2600" b="1" dirty="0">
                <a:latin typeface="Comic Sans MS"/>
                <a:cs typeface="Comic Sans MS"/>
              </a:rPr>
              <a:t>geométricas.</a:t>
            </a:r>
          </a:p>
          <a:p>
            <a:pPr marL="469265" marR="5080" indent="-457200">
              <a:lnSpc>
                <a:spcPct val="1369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s-CL" sz="2600" b="1" dirty="0">
              <a:latin typeface="Comic Sans MS"/>
              <a:cs typeface="Comic Sans MS"/>
            </a:endParaRPr>
          </a:p>
          <a:p>
            <a:pPr marL="469265" marR="5080" indent="-457200">
              <a:lnSpc>
                <a:spcPct val="1369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CL" sz="2600" b="1" dirty="0">
                <a:latin typeface="Comic Sans MS"/>
                <a:cs typeface="Comic Sans MS"/>
              </a:rPr>
              <a:t>Identificar las figuras 2D y 3D en situaciones de la vida cotidiana.</a:t>
            </a:r>
            <a:endParaRPr sz="2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5345" y="4819137"/>
            <a:ext cx="7765321" cy="940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3100" b="1" spc="-5">
                <a:latin typeface="+mj-lt"/>
                <a:cs typeface="+mj-cs"/>
              </a:rPr>
              <a:t>Observemos </a:t>
            </a:r>
            <a:r>
              <a:rPr lang="en-US" sz="3100" b="1">
                <a:latin typeface="+mj-lt"/>
                <a:cs typeface="+mj-cs"/>
              </a:rPr>
              <a:t>e</a:t>
            </a:r>
            <a:r>
              <a:rPr lang="en-US" sz="3100" b="1" spc="-45">
                <a:latin typeface="+mj-lt"/>
                <a:cs typeface="+mj-cs"/>
              </a:rPr>
              <a:t> </a:t>
            </a:r>
            <a:r>
              <a:rPr lang="en-US" sz="3100" b="1" spc="-5">
                <a:latin typeface="+mj-lt"/>
                <a:cs typeface="+mj-cs"/>
              </a:rPr>
              <a:t>identifiquemos</a:t>
            </a:r>
            <a:endParaRPr lang="en-US" sz="3100" b="1">
              <a:latin typeface="+mj-lt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012B42A-8F26-411C-87FC-89025409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665" y="643466"/>
            <a:ext cx="6162406" cy="39285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826318" y="609600"/>
            <a:ext cx="3624349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cap="all" dirty="0">
                <a:solidFill>
                  <a:srgbClr val="FFC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¿</a:t>
            </a:r>
            <a:r>
              <a:rPr lang="en-US" sz="3400" b="1" cap="all" dirty="0" err="1">
                <a:solidFill>
                  <a:srgbClr val="FFC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Qué</a:t>
            </a:r>
            <a:r>
              <a:rPr lang="en-US" sz="3400" b="1" cap="all" dirty="0">
                <a:solidFill>
                  <a:srgbClr val="FFC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es </a:t>
            </a:r>
            <a:r>
              <a:rPr lang="en-US" sz="3400" b="1" cap="all" spc="-5" dirty="0">
                <a:solidFill>
                  <a:srgbClr val="FFC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un</a:t>
            </a:r>
            <a:r>
              <a:rPr lang="en-US" sz="3400" b="1" cap="all" spc="-65" dirty="0">
                <a:solidFill>
                  <a:srgbClr val="FFC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400" b="1" cap="all" spc="-5" dirty="0" err="1">
                <a:solidFill>
                  <a:srgbClr val="FFC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esfera</a:t>
            </a:r>
            <a:r>
              <a:rPr lang="en-US" sz="3400" b="1" cap="all" spc="-5" dirty="0">
                <a:solidFill>
                  <a:srgbClr val="FFC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en-US" sz="3400" b="1" cap="all" dirty="0">
              <a:solidFill>
                <a:srgbClr val="FFC0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FBC4875-DB6D-4EE2-9DDB-21100045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7 mejores imágenes de FIGURA : EL PRISMA | Figuras y cuerpos ...">
            <a:extLst>
              <a:ext uri="{FF2B5EF4-FFF2-40B4-BE49-F238E27FC236}">
                <a16:creationId xmlns:a16="http://schemas.microsoft.com/office/drawing/2014/main" id="{F6975572-E065-4B1C-A435-097F04EA2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r="-3" b="322"/>
          <a:stretch/>
        </p:blipFill>
        <p:spPr bwMode="auto">
          <a:xfrm>
            <a:off x="856392" y="1114868"/>
            <a:ext cx="3337845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97B3A8C4-2A9E-4595-91F9-179B47C58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4826318" y="2096064"/>
            <a:ext cx="3624349" cy="3695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2700" marR="5080" indent="-228600" algn="just" defTabSz="914400">
              <a:lnSpc>
                <a:spcPct val="12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Una </a:t>
            </a:r>
            <a:r>
              <a:rPr lang="en-US" sz="4000" b="1" spc="-5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ESFERA es un </a:t>
            </a:r>
            <a:r>
              <a:rPr lang="en-US" sz="4000" b="1" spc="-1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cuerpo</a:t>
            </a:r>
            <a:r>
              <a:rPr lang="en-US" sz="4000" b="1" spc="-1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</a:t>
            </a:r>
            <a:r>
              <a:rPr lang="en-US" sz="4000" b="1" spc="-1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geométrico</a:t>
            </a:r>
            <a:r>
              <a:rPr lang="en-US" sz="4000" b="1" spc="-1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con</a:t>
            </a:r>
            <a:r>
              <a:rPr lang="en-US" sz="4000" b="1" spc="-5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4000" b="1" spc="-1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superficie</a:t>
            </a:r>
            <a:r>
              <a:rPr lang="en-US" sz="4000" b="1" spc="-5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4000" b="1" spc="-1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curva</a:t>
            </a:r>
            <a:r>
              <a:rPr lang="en-US" sz="4000" b="1" spc="-1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.</a:t>
            </a:r>
            <a:endParaRPr lang="en-US" sz="4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4669" y="366531"/>
            <a:ext cx="8228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¡¡ </a:t>
            </a:r>
            <a:r>
              <a:rPr sz="4000" b="1" spc="-5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Reconozcamos esferas</a:t>
            </a:r>
            <a:r>
              <a:rPr sz="4000" b="1" spc="-11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!!</a:t>
            </a:r>
            <a:endParaRPr sz="4000" dirty="0">
              <a:solidFill>
                <a:schemeClr val="accent6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D7A09B-0A06-4176-86A7-691EDFAAD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486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70068059-9097-4F05-BA38-CDD7DBF7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164A015-EDB3-4688-8B77-92553054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5103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F5C141-4103-4172-BCF8-8A5E6E85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5" y="643467"/>
            <a:ext cx="7200163" cy="35858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300" b="1">
                <a:latin typeface="+mj-lt"/>
                <a:cs typeface="+mj-cs"/>
              </a:rPr>
              <a:t>Buen trabajo!!!</a:t>
            </a:r>
          </a:p>
        </p:txBody>
      </p:sp>
    </p:spTree>
    <p:extLst>
      <p:ext uri="{BB962C8B-B14F-4D97-AF65-F5344CB8AC3E}">
        <p14:creationId xmlns:p14="http://schemas.microsoft.com/office/powerpoint/2010/main" val="352946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669" y="353059"/>
            <a:ext cx="73552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Comencemos con </a:t>
            </a:r>
            <a:r>
              <a:rPr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la</a:t>
            </a:r>
            <a:r>
              <a:rPr lang="es-CL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s</a:t>
            </a:r>
            <a:r>
              <a:rPr sz="32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…</a:t>
            </a:r>
            <a:endParaRPr sz="3200" dirty="0">
              <a:solidFill>
                <a:schemeClr val="accent1">
                  <a:lumMod val="20000"/>
                  <a:lumOff val="8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9" y="1488349"/>
            <a:ext cx="7287259" cy="10242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523875" algn="ctr">
              <a:lnSpc>
                <a:spcPct val="100000"/>
              </a:lnSpc>
              <a:spcBef>
                <a:spcPts val="330"/>
              </a:spcBef>
            </a:pPr>
            <a:r>
              <a:rPr sz="3400" b="1" u="heavy" spc="-5" dirty="0">
                <a:solidFill>
                  <a:srgbClr val="FFC00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FIGURA</a:t>
            </a:r>
            <a:r>
              <a:rPr lang="es-CL" sz="3400" b="1" u="heavy" spc="-5" dirty="0">
                <a:solidFill>
                  <a:srgbClr val="FFC00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S</a:t>
            </a:r>
            <a:r>
              <a:rPr sz="3400" b="1" u="heavy" spc="-15" dirty="0">
                <a:solidFill>
                  <a:srgbClr val="FFC00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400" b="1" u="heavy" spc="-10" dirty="0">
                <a:solidFill>
                  <a:srgbClr val="FFC00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GEOMÉTRICA</a:t>
            </a:r>
            <a:r>
              <a:rPr lang="es-CL" sz="3400" b="1" u="heavy" spc="-10" dirty="0">
                <a:solidFill>
                  <a:srgbClr val="FFC00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S</a:t>
            </a:r>
            <a:endParaRPr sz="3400" dirty="0">
              <a:solidFill>
                <a:srgbClr val="FFC000"/>
              </a:solidFill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800" spc="5" dirty="0">
                <a:latin typeface="Comic Sans MS"/>
                <a:cs typeface="Comic Sans MS"/>
              </a:rPr>
              <a:t>Es </a:t>
            </a:r>
            <a:r>
              <a:rPr sz="2800" dirty="0">
                <a:latin typeface="Comic Sans MS"/>
                <a:cs typeface="Comic Sans MS"/>
              </a:rPr>
              <a:t>todo </a:t>
            </a:r>
            <a:r>
              <a:rPr sz="2800" spc="-5" dirty="0">
                <a:latin typeface="Comic Sans MS"/>
                <a:cs typeface="Comic Sans MS"/>
              </a:rPr>
              <a:t>espacio </a:t>
            </a:r>
            <a:r>
              <a:rPr sz="2800" spc="-10" dirty="0">
                <a:latin typeface="Comic Sans MS"/>
                <a:cs typeface="Comic Sans MS"/>
              </a:rPr>
              <a:t>que </a:t>
            </a:r>
            <a:r>
              <a:rPr sz="2800" spc="-5" dirty="0">
                <a:latin typeface="Comic Sans MS"/>
                <a:cs typeface="Comic Sans MS"/>
              </a:rPr>
              <a:t>esté cerrado </a:t>
            </a:r>
            <a:r>
              <a:rPr sz="2800" dirty="0">
                <a:latin typeface="Comic Sans MS"/>
                <a:cs typeface="Comic Sans MS"/>
              </a:rPr>
              <a:t>por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líneas.</a:t>
            </a:r>
            <a:endParaRPr sz="2800" dirty="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37642" y="2885442"/>
            <a:ext cx="1156970" cy="1228090"/>
            <a:chOff x="1437642" y="2885442"/>
            <a:chExt cx="1156970" cy="1228090"/>
          </a:xfrm>
        </p:grpSpPr>
        <p:sp>
          <p:nvSpPr>
            <p:cNvPr id="8" name="object 8"/>
            <p:cNvSpPr/>
            <p:nvPr/>
          </p:nvSpPr>
          <p:spPr>
            <a:xfrm>
              <a:off x="1475740" y="2923539"/>
              <a:ext cx="1080770" cy="1151890"/>
            </a:xfrm>
            <a:custGeom>
              <a:avLst/>
              <a:gdLst/>
              <a:ahLst/>
              <a:cxnLst/>
              <a:rect l="l" t="t" r="r" b="b"/>
              <a:pathLst>
                <a:path w="1080770" h="1151889">
                  <a:moveTo>
                    <a:pt x="541020" y="0"/>
                  </a:moveTo>
                  <a:lnTo>
                    <a:pt x="494387" y="2113"/>
                  </a:lnTo>
                  <a:lnTo>
                    <a:pt x="448847" y="8340"/>
                  </a:lnTo>
                  <a:lnTo>
                    <a:pt x="404563" y="18507"/>
                  </a:lnTo>
                  <a:lnTo>
                    <a:pt x="361697" y="32442"/>
                  </a:lnTo>
                  <a:lnTo>
                    <a:pt x="320413" y="49974"/>
                  </a:lnTo>
                  <a:lnTo>
                    <a:pt x="280874" y="70929"/>
                  </a:lnTo>
                  <a:lnTo>
                    <a:pt x="243244" y="95136"/>
                  </a:lnTo>
                  <a:lnTo>
                    <a:pt x="207686" y="122423"/>
                  </a:lnTo>
                  <a:lnTo>
                    <a:pt x="174363" y="152617"/>
                  </a:lnTo>
                  <a:lnTo>
                    <a:pt x="143439" y="185547"/>
                  </a:lnTo>
                  <a:lnTo>
                    <a:pt x="115076" y="221039"/>
                  </a:lnTo>
                  <a:lnTo>
                    <a:pt x="89439" y="258922"/>
                  </a:lnTo>
                  <a:lnTo>
                    <a:pt x="66690" y="299023"/>
                  </a:lnTo>
                  <a:lnTo>
                    <a:pt x="46993" y="341171"/>
                  </a:lnTo>
                  <a:lnTo>
                    <a:pt x="30511" y="385193"/>
                  </a:lnTo>
                  <a:lnTo>
                    <a:pt x="17407" y="430917"/>
                  </a:lnTo>
                  <a:lnTo>
                    <a:pt x="7845" y="478171"/>
                  </a:lnTo>
                  <a:lnTo>
                    <a:pt x="1988" y="526783"/>
                  </a:lnTo>
                  <a:lnTo>
                    <a:pt x="0" y="576580"/>
                  </a:lnTo>
                  <a:lnTo>
                    <a:pt x="1988" y="626186"/>
                  </a:lnTo>
                  <a:lnTo>
                    <a:pt x="7845" y="674627"/>
                  </a:lnTo>
                  <a:lnTo>
                    <a:pt x="17407" y="721730"/>
                  </a:lnTo>
                  <a:lnTo>
                    <a:pt x="30511" y="767321"/>
                  </a:lnTo>
                  <a:lnTo>
                    <a:pt x="46993" y="811226"/>
                  </a:lnTo>
                  <a:lnTo>
                    <a:pt x="66690" y="853272"/>
                  </a:lnTo>
                  <a:lnTo>
                    <a:pt x="89439" y="893287"/>
                  </a:lnTo>
                  <a:lnTo>
                    <a:pt x="115076" y="931097"/>
                  </a:lnTo>
                  <a:lnTo>
                    <a:pt x="143439" y="966528"/>
                  </a:lnTo>
                  <a:lnTo>
                    <a:pt x="174363" y="999407"/>
                  </a:lnTo>
                  <a:lnTo>
                    <a:pt x="207686" y="1029561"/>
                  </a:lnTo>
                  <a:lnTo>
                    <a:pt x="243244" y="1056816"/>
                  </a:lnTo>
                  <a:lnTo>
                    <a:pt x="280874" y="1081000"/>
                  </a:lnTo>
                  <a:lnTo>
                    <a:pt x="320413" y="1101938"/>
                  </a:lnTo>
                  <a:lnTo>
                    <a:pt x="361697" y="1119459"/>
                  </a:lnTo>
                  <a:lnTo>
                    <a:pt x="404563" y="1133387"/>
                  </a:lnTo>
                  <a:lnTo>
                    <a:pt x="448847" y="1143551"/>
                  </a:lnTo>
                  <a:lnTo>
                    <a:pt x="494387" y="1149776"/>
                  </a:lnTo>
                  <a:lnTo>
                    <a:pt x="541020" y="1151890"/>
                  </a:lnTo>
                  <a:lnTo>
                    <a:pt x="587641" y="1149776"/>
                  </a:lnTo>
                  <a:lnTo>
                    <a:pt x="633152" y="1143551"/>
                  </a:lnTo>
                  <a:lnTo>
                    <a:pt x="677391" y="1133387"/>
                  </a:lnTo>
                  <a:lnTo>
                    <a:pt x="720197" y="1119459"/>
                  </a:lnTo>
                  <a:lnTo>
                    <a:pt x="761409" y="1101938"/>
                  </a:lnTo>
                  <a:lnTo>
                    <a:pt x="800865" y="1081000"/>
                  </a:lnTo>
                  <a:lnTo>
                    <a:pt x="838405" y="1056816"/>
                  </a:lnTo>
                  <a:lnTo>
                    <a:pt x="873867" y="1029561"/>
                  </a:lnTo>
                  <a:lnTo>
                    <a:pt x="907091" y="999407"/>
                  </a:lnTo>
                  <a:lnTo>
                    <a:pt x="937915" y="966528"/>
                  </a:lnTo>
                  <a:lnTo>
                    <a:pt x="966179" y="931097"/>
                  </a:lnTo>
                  <a:lnTo>
                    <a:pt x="991720" y="893287"/>
                  </a:lnTo>
                  <a:lnTo>
                    <a:pt x="1014379" y="853272"/>
                  </a:lnTo>
                  <a:lnTo>
                    <a:pt x="1033994" y="811226"/>
                  </a:lnTo>
                  <a:lnTo>
                    <a:pt x="1050404" y="767321"/>
                  </a:lnTo>
                  <a:lnTo>
                    <a:pt x="1063447" y="721730"/>
                  </a:lnTo>
                  <a:lnTo>
                    <a:pt x="1072963" y="674627"/>
                  </a:lnTo>
                  <a:lnTo>
                    <a:pt x="1078791" y="626186"/>
                  </a:lnTo>
                  <a:lnTo>
                    <a:pt x="1080770" y="576580"/>
                  </a:lnTo>
                  <a:lnTo>
                    <a:pt x="1078791" y="526783"/>
                  </a:lnTo>
                  <a:lnTo>
                    <a:pt x="1072963" y="478171"/>
                  </a:lnTo>
                  <a:lnTo>
                    <a:pt x="1063447" y="430917"/>
                  </a:lnTo>
                  <a:lnTo>
                    <a:pt x="1050404" y="385193"/>
                  </a:lnTo>
                  <a:lnTo>
                    <a:pt x="1033994" y="341171"/>
                  </a:lnTo>
                  <a:lnTo>
                    <a:pt x="1014379" y="299023"/>
                  </a:lnTo>
                  <a:lnTo>
                    <a:pt x="991720" y="258922"/>
                  </a:lnTo>
                  <a:lnTo>
                    <a:pt x="966179" y="221039"/>
                  </a:lnTo>
                  <a:lnTo>
                    <a:pt x="937915" y="185547"/>
                  </a:lnTo>
                  <a:lnTo>
                    <a:pt x="907091" y="152617"/>
                  </a:lnTo>
                  <a:lnTo>
                    <a:pt x="873867" y="122423"/>
                  </a:lnTo>
                  <a:lnTo>
                    <a:pt x="838405" y="95136"/>
                  </a:lnTo>
                  <a:lnTo>
                    <a:pt x="800865" y="70929"/>
                  </a:lnTo>
                  <a:lnTo>
                    <a:pt x="761409" y="49974"/>
                  </a:lnTo>
                  <a:lnTo>
                    <a:pt x="720197" y="32442"/>
                  </a:lnTo>
                  <a:lnTo>
                    <a:pt x="677391" y="18507"/>
                  </a:lnTo>
                  <a:lnTo>
                    <a:pt x="633152" y="8340"/>
                  </a:lnTo>
                  <a:lnTo>
                    <a:pt x="587641" y="2113"/>
                  </a:lnTo>
                  <a:lnTo>
                    <a:pt x="541020" y="0"/>
                  </a:lnTo>
                  <a:close/>
                </a:path>
              </a:pathLst>
            </a:custGeom>
            <a:solidFill>
              <a:srgbClr val="98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5740" y="2923539"/>
              <a:ext cx="1080770" cy="1151890"/>
            </a:xfrm>
            <a:custGeom>
              <a:avLst/>
              <a:gdLst/>
              <a:ahLst/>
              <a:cxnLst/>
              <a:rect l="l" t="t" r="r" b="b"/>
              <a:pathLst>
                <a:path w="1080770" h="1151889">
                  <a:moveTo>
                    <a:pt x="541020" y="1151890"/>
                  </a:moveTo>
                  <a:lnTo>
                    <a:pt x="494387" y="1149776"/>
                  </a:lnTo>
                  <a:lnTo>
                    <a:pt x="448847" y="1143551"/>
                  </a:lnTo>
                  <a:lnTo>
                    <a:pt x="404563" y="1133387"/>
                  </a:lnTo>
                  <a:lnTo>
                    <a:pt x="361697" y="1119459"/>
                  </a:lnTo>
                  <a:lnTo>
                    <a:pt x="320413" y="1101938"/>
                  </a:lnTo>
                  <a:lnTo>
                    <a:pt x="280874" y="1081000"/>
                  </a:lnTo>
                  <a:lnTo>
                    <a:pt x="243244" y="1056816"/>
                  </a:lnTo>
                  <a:lnTo>
                    <a:pt x="207686" y="1029561"/>
                  </a:lnTo>
                  <a:lnTo>
                    <a:pt x="174363" y="999407"/>
                  </a:lnTo>
                  <a:lnTo>
                    <a:pt x="143439" y="966528"/>
                  </a:lnTo>
                  <a:lnTo>
                    <a:pt x="115076" y="931097"/>
                  </a:lnTo>
                  <a:lnTo>
                    <a:pt x="89439" y="893287"/>
                  </a:lnTo>
                  <a:lnTo>
                    <a:pt x="66690" y="853272"/>
                  </a:lnTo>
                  <a:lnTo>
                    <a:pt x="46993" y="811226"/>
                  </a:lnTo>
                  <a:lnTo>
                    <a:pt x="30511" y="767321"/>
                  </a:lnTo>
                  <a:lnTo>
                    <a:pt x="17407" y="721730"/>
                  </a:lnTo>
                  <a:lnTo>
                    <a:pt x="7845" y="674627"/>
                  </a:lnTo>
                  <a:lnTo>
                    <a:pt x="1988" y="626186"/>
                  </a:lnTo>
                  <a:lnTo>
                    <a:pt x="0" y="576580"/>
                  </a:lnTo>
                  <a:lnTo>
                    <a:pt x="1988" y="526783"/>
                  </a:lnTo>
                  <a:lnTo>
                    <a:pt x="7845" y="478171"/>
                  </a:lnTo>
                  <a:lnTo>
                    <a:pt x="17407" y="430917"/>
                  </a:lnTo>
                  <a:lnTo>
                    <a:pt x="30511" y="385193"/>
                  </a:lnTo>
                  <a:lnTo>
                    <a:pt x="46993" y="341171"/>
                  </a:lnTo>
                  <a:lnTo>
                    <a:pt x="66690" y="299023"/>
                  </a:lnTo>
                  <a:lnTo>
                    <a:pt x="89439" y="258922"/>
                  </a:lnTo>
                  <a:lnTo>
                    <a:pt x="115076" y="221039"/>
                  </a:lnTo>
                  <a:lnTo>
                    <a:pt x="143439" y="185547"/>
                  </a:lnTo>
                  <a:lnTo>
                    <a:pt x="174363" y="152617"/>
                  </a:lnTo>
                  <a:lnTo>
                    <a:pt x="207686" y="122423"/>
                  </a:lnTo>
                  <a:lnTo>
                    <a:pt x="243244" y="95136"/>
                  </a:lnTo>
                  <a:lnTo>
                    <a:pt x="280874" y="70929"/>
                  </a:lnTo>
                  <a:lnTo>
                    <a:pt x="320413" y="49974"/>
                  </a:lnTo>
                  <a:lnTo>
                    <a:pt x="361697" y="32442"/>
                  </a:lnTo>
                  <a:lnTo>
                    <a:pt x="404563" y="18507"/>
                  </a:lnTo>
                  <a:lnTo>
                    <a:pt x="448847" y="8340"/>
                  </a:lnTo>
                  <a:lnTo>
                    <a:pt x="494387" y="2113"/>
                  </a:lnTo>
                  <a:lnTo>
                    <a:pt x="541020" y="0"/>
                  </a:lnTo>
                  <a:lnTo>
                    <a:pt x="587641" y="2113"/>
                  </a:lnTo>
                  <a:lnTo>
                    <a:pt x="633152" y="8340"/>
                  </a:lnTo>
                  <a:lnTo>
                    <a:pt x="677391" y="18507"/>
                  </a:lnTo>
                  <a:lnTo>
                    <a:pt x="720197" y="32442"/>
                  </a:lnTo>
                  <a:lnTo>
                    <a:pt x="761409" y="49974"/>
                  </a:lnTo>
                  <a:lnTo>
                    <a:pt x="800865" y="70929"/>
                  </a:lnTo>
                  <a:lnTo>
                    <a:pt x="838405" y="95136"/>
                  </a:lnTo>
                  <a:lnTo>
                    <a:pt x="873867" y="122423"/>
                  </a:lnTo>
                  <a:lnTo>
                    <a:pt x="907091" y="152617"/>
                  </a:lnTo>
                  <a:lnTo>
                    <a:pt x="937915" y="185547"/>
                  </a:lnTo>
                  <a:lnTo>
                    <a:pt x="966179" y="221039"/>
                  </a:lnTo>
                  <a:lnTo>
                    <a:pt x="991720" y="258922"/>
                  </a:lnTo>
                  <a:lnTo>
                    <a:pt x="1014379" y="299023"/>
                  </a:lnTo>
                  <a:lnTo>
                    <a:pt x="1033994" y="341171"/>
                  </a:lnTo>
                  <a:lnTo>
                    <a:pt x="1050404" y="385193"/>
                  </a:lnTo>
                  <a:lnTo>
                    <a:pt x="1063447" y="430917"/>
                  </a:lnTo>
                  <a:lnTo>
                    <a:pt x="1072963" y="478171"/>
                  </a:lnTo>
                  <a:lnTo>
                    <a:pt x="1078791" y="526783"/>
                  </a:lnTo>
                  <a:lnTo>
                    <a:pt x="1080770" y="576580"/>
                  </a:lnTo>
                  <a:lnTo>
                    <a:pt x="1078791" y="626186"/>
                  </a:lnTo>
                  <a:lnTo>
                    <a:pt x="1072963" y="674627"/>
                  </a:lnTo>
                  <a:lnTo>
                    <a:pt x="1063447" y="721730"/>
                  </a:lnTo>
                  <a:lnTo>
                    <a:pt x="1050404" y="767321"/>
                  </a:lnTo>
                  <a:lnTo>
                    <a:pt x="1033994" y="811226"/>
                  </a:lnTo>
                  <a:lnTo>
                    <a:pt x="1014379" y="853272"/>
                  </a:lnTo>
                  <a:lnTo>
                    <a:pt x="991720" y="893287"/>
                  </a:lnTo>
                  <a:lnTo>
                    <a:pt x="966179" y="931097"/>
                  </a:lnTo>
                  <a:lnTo>
                    <a:pt x="937915" y="966528"/>
                  </a:lnTo>
                  <a:lnTo>
                    <a:pt x="907091" y="999407"/>
                  </a:lnTo>
                  <a:lnTo>
                    <a:pt x="873867" y="1029561"/>
                  </a:lnTo>
                  <a:lnTo>
                    <a:pt x="838405" y="1056816"/>
                  </a:lnTo>
                  <a:lnTo>
                    <a:pt x="800865" y="1081000"/>
                  </a:lnTo>
                  <a:lnTo>
                    <a:pt x="761409" y="1101938"/>
                  </a:lnTo>
                  <a:lnTo>
                    <a:pt x="720197" y="1119459"/>
                  </a:lnTo>
                  <a:lnTo>
                    <a:pt x="677391" y="1133387"/>
                  </a:lnTo>
                  <a:lnTo>
                    <a:pt x="633152" y="1143551"/>
                  </a:lnTo>
                  <a:lnTo>
                    <a:pt x="587641" y="1149776"/>
                  </a:lnTo>
                  <a:lnTo>
                    <a:pt x="541020" y="1151890"/>
                  </a:lnTo>
                  <a:close/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589532" y="4686302"/>
            <a:ext cx="1300480" cy="1300480"/>
            <a:chOff x="2589532" y="4686302"/>
            <a:chExt cx="1300480" cy="1300480"/>
          </a:xfrm>
        </p:grpSpPr>
        <p:sp>
          <p:nvSpPr>
            <p:cNvPr id="11" name="object 11"/>
            <p:cNvSpPr/>
            <p:nvPr/>
          </p:nvSpPr>
          <p:spPr>
            <a:xfrm>
              <a:off x="2627630" y="4724400"/>
              <a:ext cx="1224280" cy="1224280"/>
            </a:xfrm>
            <a:custGeom>
              <a:avLst/>
              <a:gdLst/>
              <a:ahLst/>
              <a:cxnLst/>
              <a:rect l="l" t="t" r="r" b="b"/>
              <a:pathLst>
                <a:path w="1224279" h="1224279">
                  <a:moveTo>
                    <a:pt x="1224280" y="0"/>
                  </a:moveTo>
                  <a:lnTo>
                    <a:pt x="0" y="0"/>
                  </a:lnTo>
                  <a:lnTo>
                    <a:pt x="0" y="1224280"/>
                  </a:lnTo>
                  <a:lnTo>
                    <a:pt x="1224280" y="1224280"/>
                  </a:lnTo>
                  <a:close/>
                </a:path>
              </a:pathLst>
            </a:custGeom>
            <a:solidFill>
              <a:srgbClr val="AEB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7630" y="4724400"/>
              <a:ext cx="1224280" cy="1224280"/>
            </a:xfrm>
            <a:custGeom>
              <a:avLst/>
              <a:gdLst/>
              <a:ahLst/>
              <a:cxnLst/>
              <a:rect l="l" t="t" r="r" b="b"/>
              <a:pathLst>
                <a:path w="1224279" h="1224279">
                  <a:moveTo>
                    <a:pt x="612139" y="1224280"/>
                  </a:moveTo>
                  <a:lnTo>
                    <a:pt x="0" y="1224280"/>
                  </a:lnTo>
                  <a:lnTo>
                    <a:pt x="0" y="0"/>
                  </a:lnTo>
                  <a:lnTo>
                    <a:pt x="1224280" y="0"/>
                  </a:lnTo>
                  <a:lnTo>
                    <a:pt x="1224280" y="1224280"/>
                  </a:lnTo>
                  <a:lnTo>
                    <a:pt x="612139" y="1224280"/>
                  </a:lnTo>
                  <a:close/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173222" y="2814322"/>
            <a:ext cx="2021839" cy="1226820"/>
            <a:chOff x="4173222" y="2814322"/>
            <a:chExt cx="2021839" cy="1226820"/>
          </a:xfrm>
        </p:grpSpPr>
        <p:sp>
          <p:nvSpPr>
            <p:cNvPr id="14" name="object 14"/>
            <p:cNvSpPr/>
            <p:nvPr/>
          </p:nvSpPr>
          <p:spPr>
            <a:xfrm>
              <a:off x="4211319" y="2852420"/>
              <a:ext cx="1945639" cy="1150620"/>
            </a:xfrm>
            <a:custGeom>
              <a:avLst/>
              <a:gdLst/>
              <a:ahLst/>
              <a:cxnLst/>
              <a:rect l="l" t="t" r="r" b="b"/>
              <a:pathLst>
                <a:path w="1945639" h="1150620">
                  <a:moveTo>
                    <a:pt x="1945639" y="0"/>
                  </a:moveTo>
                  <a:lnTo>
                    <a:pt x="0" y="0"/>
                  </a:lnTo>
                  <a:lnTo>
                    <a:pt x="0" y="1150619"/>
                  </a:lnTo>
                  <a:lnTo>
                    <a:pt x="1945639" y="1150619"/>
                  </a:lnTo>
                  <a:close/>
                </a:path>
              </a:pathLst>
            </a:custGeom>
            <a:solidFill>
              <a:srgbClr val="00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11319" y="2852420"/>
              <a:ext cx="1945639" cy="1150620"/>
            </a:xfrm>
            <a:custGeom>
              <a:avLst/>
              <a:gdLst/>
              <a:ahLst/>
              <a:cxnLst/>
              <a:rect l="l" t="t" r="r" b="b"/>
              <a:pathLst>
                <a:path w="1945639" h="1150620">
                  <a:moveTo>
                    <a:pt x="972819" y="1150619"/>
                  </a:moveTo>
                  <a:lnTo>
                    <a:pt x="0" y="1150619"/>
                  </a:lnTo>
                  <a:lnTo>
                    <a:pt x="0" y="0"/>
                  </a:lnTo>
                  <a:lnTo>
                    <a:pt x="1945639" y="0"/>
                  </a:lnTo>
                  <a:lnTo>
                    <a:pt x="1945639" y="1150619"/>
                  </a:lnTo>
                  <a:lnTo>
                    <a:pt x="972819" y="1150619"/>
                  </a:lnTo>
                  <a:close/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6FC63E9D-2985-4244-9017-3668B0B82285}"/>
              </a:ext>
            </a:extLst>
          </p:cNvPr>
          <p:cNvSpPr/>
          <p:nvPr/>
        </p:nvSpPr>
        <p:spPr>
          <a:xfrm>
            <a:off x="4876800" y="4488180"/>
            <a:ext cx="1945639" cy="115062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698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512" y="149281"/>
            <a:ext cx="776532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5" dirty="0">
                <a:solidFill>
                  <a:srgbClr val="FFC000"/>
                </a:solidFill>
                <a:latin typeface="Comic Sans MS"/>
                <a:cs typeface="Comic Sans MS"/>
              </a:rPr>
              <a:t>T</a:t>
            </a:r>
            <a:r>
              <a:rPr sz="4200" b="1" spc="-10" dirty="0">
                <a:solidFill>
                  <a:srgbClr val="FFC000"/>
                </a:solidFill>
                <a:latin typeface="Comic Sans MS"/>
                <a:cs typeface="Comic Sans MS"/>
              </a:rPr>
              <a:t>R</a:t>
            </a:r>
            <a:r>
              <a:rPr sz="4200" b="1" spc="5" dirty="0">
                <a:solidFill>
                  <a:srgbClr val="FFC000"/>
                </a:solidFill>
                <a:latin typeface="Comic Sans MS"/>
                <a:cs typeface="Comic Sans MS"/>
              </a:rPr>
              <a:t>I</a:t>
            </a:r>
            <a:r>
              <a:rPr sz="4200" b="1" spc="-5" dirty="0">
                <a:solidFill>
                  <a:srgbClr val="FFC000"/>
                </a:solidFill>
                <a:latin typeface="Comic Sans MS"/>
                <a:cs typeface="Comic Sans MS"/>
              </a:rPr>
              <a:t>Á</a:t>
            </a:r>
            <a:r>
              <a:rPr sz="4200" b="1" spc="5" dirty="0">
                <a:solidFill>
                  <a:srgbClr val="FFC000"/>
                </a:solidFill>
                <a:latin typeface="Comic Sans MS"/>
                <a:cs typeface="Comic Sans MS"/>
              </a:rPr>
              <a:t>NG</a:t>
            </a:r>
            <a:r>
              <a:rPr sz="4200" b="1" spc="-5" dirty="0">
                <a:solidFill>
                  <a:srgbClr val="FFC000"/>
                </a:solidFill>
                <a:latin typeface="Comic Sans MS"/>
                <a:cs typeface="Comic Sans MS"/>
              </a:rPr>
              <a:t>U</a:t>
            </a:r>
            <a:r>
              <a:rPr sz="4200" b="1" spc="5" dirty="0">
                <a:solidFill>
                  <a:srgbClr val="FFC000"/>
                </a:solidFill>
                <a:latin typeface="Comic Sans MS"/>
                <a:cs typeface="Comic Sans MS"/>
              </a:rPr>
              <a:t>L</a:t>
            </a:r>
            <a:r>
              <a:rPr sz="4200" b="1" dirty="0">
                <a:solidFill>
                  <a:srgbClr val="FFC000"/>
                </a:solidFill>
                <a:latin typeface="Comic Sans MS"/>
                <a:cs typeface="Comic Sans MS"/>
              </a:rPr>
              <a:t>O</a:t>
            </a:r>
            <a:endParaRPr sz="4200" dirty="0">
              <a:solidFill>
                <a:srgbClr val="FFC000"/>
              </a:solidFill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4867" y="1111513"/>
            <a:ext cx="4754333" cy="2161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90"/>
              </a:spcBef>
            </a:pPr>
            <a:r>
              <a:rPr sz="2600" dirty="0">
                <a:latin typeface="Comic Sans MS"/>
                <a:cs typeface="Comic Sans MS"/>
              </a:rPr>
              <a:t>Es una </a:t>
            </a:r>
            <a:r>
              <a:rPr sz="2600" spc="-5" dirty="0">
                <a:latin typeface="Comic Sans MS"/>
                <a:cs typeface="Comic Sans MS"/>
              </a:rPr>
              <a:t>figura </a:t>
            </a:r>
            <a:r>
              <a:rPr sz="2600" dirty="0">
                <a:latin typeface="Comic Sans MS"/>
                <a:cs typeface="Comic Sans MS"/>
              </a:rPr>
              <a:t>geométrica que </a:t>
            </a:r>
            <a:r>
              <a:rPr sz="2600" spc="-5" dirty="0">
                <a:latin typeface="Comic Sans MS"/>
                <a:cs typeface="Comic Sans MS"/>
              </a:rPr>
              <a:t>está cerrada </a:t>
            </a:r>
            <a:r>
              <a:rPr sz="2600" dirty="0">
                <a:latin typeface="Comic Sans MS"/>
                <a:cs typeface="Comic Sans MS"/>
              </a:rPr>
              <a:t>por  </a:t>
            </a:r>
            <a:r>
              <a:rPr sz="2600" spc="-5" dirty="0">
                <a:latin typeface="Comic Sans MS"/>
                <a:cs typeface="Comic Sans MS"/>
              </a:rPr>
              <a:t>tres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lados.</a:t>
            </a:r>
            <a:endParaRPr sz="2600" dirty="0">
              <a:latin typeface="Comic Sans MS"/>
              <a:cs typeface="Comic Sans MS"/>
            </a:endParaRPr>
          </a:p>
          <a:p>
            <a:pPr marL="12700" marR="543560">
              <a:lnSpc>
                <a:spcPct val="104800"/>
              </a:lnSpc>
              <a:spcBef>
                <a:spcPts val="509"/>
              </a:spcBef>
            </a:pPr>
            <a:r>
              <a:rPr sz="2600" spc="-5" dirty="0">
                <a:latin typeface="Comic Sans MS"/>
                <a:cs typeface="Comic Sans MS"/>
              </a:rPr>
              <a:t>Estos lados </a:t>
            </a:r>
            <a:r>
              <a:rPr sz="2600" dirty="0">
                <a:latin typeface="Comic Sans MS"/>
                <a:cs typeface="Comic Sans MS"/>
              </a:rPr>
              <a:t>pueden ser </a:t>
            </a:r>
            <a:r>
              <a:rPr sz="2600" dirty="0" err="1">
                <a:latin typeface="Comic Sans MS"/>
                <a:cs typeface="Comic Sans MS"/>
              </a:rPr>
              <a:t>iguales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lang="es-CL" sz="2600" dirty="0">
                <a:latin typeface="Comic Sans MS"/>
                <a:cs typeface="Comic Sans MS"/>
              </a:rPr>
              <a:t>o distintos </a:t>
            </a:r>
            <a:r>
              <a:rPr sz="2600" dirty="0" err="1">
                <a:latin typeface="Comic Sans MS"/>
                <a:cs typeface="Comic Sans MS"/>
              </a:rPr>
              <a:t>en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dirty="0" err="1">
                <a:latin typeface="Comic Sans MS"/>
                <a:cs typeface="Comic Sans MS"/>
              </a:rPr>
              <a:t>tamaño</a:t>
            </a:r>
            <a:r>
              <a:rPr sz="2600" spc="-5" dirty="0">
                <a:latin typeface="Comic Sans MS"/>
                <a:cs typeface="Comic Sans MS"/>
              </a:rPr>
              <a:t>.</a:t>
            </a:r>
            <a:endParaRPr sz="26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 rot="10800000" flipH="1" flipV="1">
            <a:off x="4588981" y="4495031"/>
            <a:ext cx="79121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/>
                <a:cs typeface="Comic Sans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 flipH="1">
            <a:off x="6281622" y="4495031"/>
            <a:ext cx="5764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/>
                <a:cs typeface="Comic Sans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sz="2000" dirty="0">
              <a:solidFill>
                <a:schemeClr val="accent1">
                  <a:lumMod val="20000"/>
                  <a:lumOff val="8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 flipH="1">
            <a:off x="5500230" y="6082250"/>
            <a:ext cx="7778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3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2A8F5439-121C-49D5-9D67-47B548B35635}"/>
              </a:ext>
            </a:extLst>
          </p:cNvPr>
          <p:cNvSpPr/>
          <p:nvPr/>
        </p:nvSpPr>
        <p:spPr>
          <a:xfrm>
            <a:off x="4401797" y="4101225"/>
            <a:ext cx="2340610" cy="1747520"/>
          </a:xfrm>
          <a:prstGeom prst="triangle">
            <a:avLst/>
          </a:prstGeom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32A514F1-D7F9-4B7F-9BE6-0ABB33F84BEA}"/>
              </a:ext>
            </a:extLst>
          </p:cNvPr>
          <p:cNvSpPr/>
          <p:nvPr/>
        </p:nvSpPr>
        <p:spPr>
          <a:xfrm rot="10800000">
            <a:off x="7567585" y="4004277"/>
            <a:ext cx="762000" cy="2599071"/>
          </a:xfrm>
          <a:prstGeom prst="triangle">
            <a:avLst>
              <a:gd name="adj" fmla="val 0"/>
            </a:avLst>
          </a:prstGeom>
          <a:ln w="9842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91F37158-9A7D-4879-B0C2-6C8706D7AD70}"/>
              </a:ext>
            </a:extLst>
          </p:cNvPr>
          <p:cNvSpPr/>
          <p:nvPr/>
        </p:nvSpPr>
        <p:spPr>
          <a:xfrm rot="10427399">
            <a:off x="6520165" y="3118268"/>
            <a:ext cx="2514600" cy="1036823"/>
          </a:xfrm>
          <a:prstGeom prst="rtTriangl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076" name="Picture 4" descr="figuras geometricas animadas a color - Yahoo Image Search Results ...">
            <a:extLst>
              <a:ext uri="{FF2B5EF4-FFF2-40B4-BE49-F238E27FC236}">
                <a16:creationId xmlns:a16="http://schemas.microsoft.com/office/drawing/2014/main" id="{73ECBD0B-A50A-4DAF-B06B-67F4783B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5" y="1181590"/>
            <a:ext cx="3410774" cy="46671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4094" y="145676"/>
            <a:ext cx="650875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D05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C</a:t>
            </a:r>
            <a:r>
              <a:rPr sz="5400" b="1" spc="-10" dirty="0">
                <a:solidFill>
                  <a:srgbClr val="92D05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U</a:t>
            </a:r>
            <a:r>
              <a:rPr sz="5400" b="1" spc="5" dirty="0">
                <a:solidFill>
                  <a:srgbClr val="92D05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AD</a:t>
            </a:r>
            <a:r>
              <a:rPr sz="5400" b="1" spc="-5" dirty="0">
                <a:solidFill>
                  <a:srgbClr val="92D05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R</a:t>
            </a:r>
            <a:r>
              <a:rPr sz="5400" b="1" spc="5" dirty="0">
                <a:solidFill>
                  <a:srgbClr val="92D05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AD</a:t>
            </a:r>
            <a:r>
              <a:rPr sz="5400" b="1" dirty="0">
                <a:solidFill>
                  <a:srgbClr val="92D050"/>
                </a:solidFill>
                <a:uFill>
                  <a:solidFill>
                    <a:srgbClr val="983300"/>
                  </a:solidFill>
                </a:uFill>
                <a:latin typeface="Comic Sans MS"/>
                <a:cs typeface="Comic Sans MS"/>
              </a:rPr>
              <a:t>O</a:t>
            </a:r>
            <a:endParaRPr sz="5400" dirty="0">
              <a:solidFill>
                <a:srgbClr val="92D050"/>
              </a:solidFill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10693" y="4175780"/>
            <a:ext cx="1955164" cy="1881505"/>
            <a:chOff x="2118767" y="3279547"/>
            <a:chExt cx="1955164" cy="1881505"/>
          </a:xfrm>
        </p:grpSpPr>
        <p:sp>
          <p:nvSpPr>
            <p:cNvPr id="7" name="object 7"/>
            <p:cNvSpPr/>
            <p:nvPr/>
          </p:nvSpPr>
          <p:spPr>
            <a:xfrm>
              <a:off x="2123440" y="3284219"/>
              <a:ext cx="1945639" cy="1871980"/>
            </a:xfrm>
            <a:custGeom>
              <a:avLst/>
              <a:gdLst/>
              <a:ahLst/>
              <a:cxnLst/>
              <a:rect l="l" t="t" r="r" b="b"/>
              <a:pathLst>
                <a:path w="1945639" h="1871979">
                  <a:moveTo>
                    <a:pt x="1945639" y="0"/>
                  </a:moveTo>
                  <a:lnTo>
                    <a:pt x="0" y="0"/>
                  </a:lnTo>
                  <a:lnTo>
                    <a:pt x="0" y="1871979"/>
                  </a:lnTo>
                  <a:lnTo>
                    <a:pt x="1945639" y="1871979"/>
                  </a:lnTo>
                  <a:close/>
                </a:path>
              </a:pathLst>
            </a:custGeom>
            <a:solidFill>
              <a:srgbClr val="CC9800"/>
            </a:solidFill>
            <a:ln w="889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123440" y="3284219"/>
              <a:ext cx="1945639" cy="1871980"/>
            </a:xfrm>
            <a:custGeom>
              <a:avLst/>
              <a:gdLst/>
              <a:ahLst/>
              <a:cxnLst/>
              <a:rect l="l" t="t" r="r" b="b"/>
              <a:pathLst>
                <a:path w="1945639" h="1871979">
                  <a:moveTo>
                    <a:pt x="972820" y="1871979"/>
                  </a:moveTo>
                  <a:lnTo>
                    <a:pt x="0" y="1871979"/>
                  </a:lnTo>
                  <a:lnTo>
                    <a:pt x="0" y="0"/>
                  </a:lnTo>
                  <a:lnTo>
                    <a:pt x="1945639" y="0"/>
                  </a:lnTo>
                  <a:lnTo>
                    <a:pt x="1945639" y="1871979"/>
                  </a:lnTo>
                  <a:lnTo>
                    <a:pt x="972820" y="18719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371545" y="1667893"/>
            <a:ext cx="1450975" cy="1304925"/>
            <a:chOff x="5862727" y="3856127"/>
            <a:chExt cx="1450975" cy="1304925"/>
          </a:xfrm>
        </p:grpSpPr>
        <p:sp>
          <p:nvSpPr>
            <p:cNvPr id="10" name="object 10"/>
            <p:cNvSpPr/>
            <p:nvPr/>
          </p:nvSpPr>
          <p:spPr>
            <a:xfrm>
              <a:off x="5867400" y="3860800"/>
              <a:ext cx="1441450" cy="1295400"/>
            </a:xfrm>
            <a:custGeom>
              <a:avLst/>
              <a:gdLst/>
              <a:ahLst/>
              <a:cxnLst/>
              <a:rect l="l" t="t" r="r" b="b"/>
              <a:pathLst>
                <a:path w="1441450" h="1295400">
                  <a:moveTo>
                    <a:pt x="144145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441450" y="1295400"/>
                  </a:lnTo>
                  <a:close/>
                </a:path>
              </a:pathLst>
            </a:custGeom>
            <a:solidFill>
              <a:srgbClr val="5E5E5E"/>
            </a:solidFill>
            <a:ln>
              <a:solidFill>
                <a:schemeClr val="bg1">
                  <a:alpha val="69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867400" y="3860800"/>
              <a:ext cx="1441450" cy="1295400"/>
            </a:xfrm>
            <a:custGeom>
              <a:avLst/>
              <a:gdLst/>
              <a:ahLst/>
              <a:cxnLst/>
              <a:rect l="l" t="t" r="r" b="b"/>
              <a:pathLst>
                <a:path w="1441450" h="1295400">
                  <a:moveTo>
                    <a:pt x="72009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441450" y="0"/>
                  </a:lnTo>
                  <a:lnTo>
                    <a:pt x="1441450" y="1295400"/>
                  </a:lnTo>
                  <a:lnTo>
                    <a:pt x="720090" y="1295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 rot="10800000" flipH="1" flipV="1">
            <a:off x="5610759" y="4956141"/>
            <a:ext cx="194563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1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273" y="3773346"/>
            <a:ext cx="4953000" cy="291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 marR="5080" indent="-53594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omic Sans MS"/>
                <a:cs typeface="Comic Sans MS"/>
              </a:rPr>
              <a:t>Es </a:t>
            </a:r>
            <a:r>
              <a:rPr sz="4000" spc="-5" dirty="0">
                <a:latin typeface="Comic Sans MS"/>
                <a:cs typeface="Comic Sans MS"/>
              </a:rPr>
              <a:t>un cuadrilátero que</a:t>
            </a:r>
            <a:r>
              <a:rPr sz="4000" spc="-90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tiene  sus cuatro lados</a:t>
            </a:r>
            <a:r>
              <a:rPr sz="4000" spc="-30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iguales.</a:t>
            </a:r>
            <a:endParaRPr sz="4000" dirty="0">
              <a:latin typeface="Comic Sans MS"/>
              <a:cs typeface="Comic Sans MS"/>
            </a:endParaRPr>
          </a:p>
          <a:p>
            <a:pPr marL="1988820">
              <a:lnSpc>
                <a:spcPct val="100000"/>
              </a:lnSpc>
              <a:spcBef>
                <a:spcPts val="990"/>
              </a:spcBef>
            </a:pP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 rot="21480000">
            <a:off x="6938589" y="6282597"/>
            <a:ext cx="299192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dirty="0">
                <a:latin typeface="Comic Sans MS"/>
                <a:cs typeface="Comic Sans MS"/>
              </a:rPr>
              <a:t>4</a:t>
            </a:r>
            <a:endParaRPr sz="2000" dirty="0">
              <a:latin typeface="Comic Sans MS"/>
              <a:cs typeface="Comic Sans MS"/>
            </a:endParaRPr>
          </a:p>
        </p:txBody>
      </p:sp>
      <p:pic>
        <p:nvPicPr>
          <p:cNvPr id="4100" name="Picture 4" descr="Maestr@s de infantil: FIGURAS GEOMÉTRICAS | Figuras geometricas ...">
            <a:extLst>
              <a:ext uri="{FF2B5EF4-FFF2-40B4-BE49-F238E27FC236}">
                <a16:creationId xmlns:a16="http://schemas.microsoft.com/office/drawing/2014/main" id="{5572B1B7-FEE5-4064-8065-610AB1CA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1" y="304800"/>
            <a:ext cx="2898586" cy="29110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F8433043-7AE8-46A5-AAAE-CAB98DA3BDC7}"/>
              </a:ext>
            </a:extLst>
          </p:cNvPr>
          <p:cNvSpPr txBox="1"/>
          <p:nvPr/>
        </p:nvSpPr>
        <p:spPr>
          <a:xfrm>
            <a:off x="7051314" y="3747339"/>
            <a:ext cx="457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000" dirty="0">
                <a:latin typeface="Comic Sans MS"/>
                <a:cs typeface="Comic Sans MS"/>
              </a:rPr>
              <a:t>2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A5FAD0-DAE5-4CB7-9106-6A18A3E91C59}"/>
              </a:ext>
            </a:extLst>
          </p:cNvPr>
          <p:cNvSpPr txBox="1"/>
          <p:nvPr/>
        </p:nvSpPr>
        <p:spPr>
          <a:xfrm>
            <a:off x="8220027" y="5025647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8CFADA4-1CB7-4B4C-BBF3-53C9A9A4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80" y="4500030"/>
            <a:ext cx="2517866" cy="2036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bject 5"/>
          <p:cNvSpPr txBox="1"/>
          <p:nvPr/>
        </p:nvSpPr>
        <p:spPr>
          <a:xfrm>
            <a:off x="354329" y="1339850"/>
            <a:ext cx="7347584" cy="108966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3000" spc="-5" dirty="0">
                <a:latin typeface="Comic Sans MS"/>
                <a:cs typeface="Comic Sans MS"/>
              </a:rPr>
              <a:t>Es </a:t>
            </a:r>
            <a:r>
              <a:rPr sz="3000" dirty="0">
                <a:latin typeface="Comic Sans MS"/>
                <a:cs typeface="Comic Sans MS"/>
              </a:rPr>
              <a:t>un </a:t>
            </a:r>
            <a:r>
              <a:rPr sz="3000" spc="-5" dirty="0">
                <a:latin typeface="Comic Sans MS"/>
                <a:cs typeface="Comic Sans MS"/>
              </a:rPr>
              <a:t>cuadrilátero que tiene dos pares</a:t>
            </a:r>
            <a:r>
              <a:rPr sz="3000" spc="1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de</a:t>
            </a:r>
            <a:endParaRPr sz="3000" dirty="0">
              <a:latin typeface="Comic Sans MS"/>
              <a:cs typeface="Comic Sans MS"/>
            </a:endParaRPr>
          </a:p>
          <a:p>
            <a:pPr marL="342265" algn="ctr">
              <a:lnSpc>
                <a:spcPct val="100000"/>
              </a:lnSpc>
              <a:spcBef>
                <a:spcPts val="590"/>
              </a:spcBef>
            </a:pPr>
            <a:r>
              <a:rPr sz="3000" spc="-10" dirty="0">
                <a:latin typeface="Comic Sans MS"/>
                <a:cs typeface="Comic Sans MS"/>
              </a:rPr>
              <a:t>lados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iguales.</a:t>
            </a:r>
            <a:endParaRPr sz="30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368" y="517666"/>
            <a:ext cx="7606031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b="1" spc="-5" dirty="0">
                <a:solidFill>
                  <a:srgbClr val="92D050"/>
                </a:solidFill>
                <a:latin typeface="Comic Sans MS"/>
                <a:cs typeface="Comic Sans MS"/>
              </a:rPr>
              <a:t>Rectángulo</a:t>
            </a:r>
            <a:endParaRPr sz="5700" dirty="0">
              <a:solidFill>
                <a:srgbClr val="92D050"/>
              </a:solidFill>
              <a:latin typeface="Comic Sans MS"/>
              <a:cs typeface="Comic Sans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20074" y="3489182"/>
            <a:ext cx="3925570" cy="1551940"/>
            <a:chOff x="2392681" y="3553461"/>
            <a:chExt cx="3925570" cy="1551940"/>
          </a:xfrm>
        </p:grpSpPr>
        <p:sp>
          <p:nvSpPr>
            <p:cNvPr id="9" name="object 9"/>
            <p:cNvSpPr/>
            <p:nvPr/>
          </p:nvSpPr>
          <p:spPr>
            <a:xfrm>
              <a:off x="2411730" y="3572510"/>
              <a:ext cx="3887470" cy="1513840"/>
            </a:xfrm>
            <a:custGeom>
              <a:avLst/>
              <a:gdLst/>
              <a:ahLst/>
              <a:cxnLst/>
              <a:rect l="l" t="t" r="r" b="b"/>
              <a:pathLst>
                <a:path w="3887470" h="1513839">
                  <a:moveTo>
                    <a:pt x="3887470" y="0"/>
                  </a:moveTo>
                  <a:lnTo>
                    <a:pt x="0" y="0"/>
                  </a:lnTo>
                  <a:lnTo>
                    <a:pt x="0" y="1513839"/>
                  </a:lnTo>
                  <a:lnTo>
                    <a:pt x="3887470" y="1513839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1730" y="3572510"/>
              <a:ext cx="3887470" cy="1513840"/>
            </a:xfrm>
            <a:custGeom>
              <a:avLst/>
              <a:gdLst/>
              <a:ahLst/>
              <a:cxnLst/>
              <a:rect l="l" t="t" r="r" b="b"/>
              <a:pathLst>
                <a:path w="3887470" h="1513839">
                  <a:moveTo>
                    <a:pt x="1943099" y="1513839"/>
                  </a:moveTo>
                  <a:lnTo>
                    <a:pt x="0" y="1513839"/>
                  </a:lnTo>
                  <a:lnTo>
                    <a:pt x="0" y="0"/>
                  </a:lnTo>
                  <a:lnTo>
                    <a:pt x="3887470" y="0"/>
                  </a:lnTo>
                  <a:lnTo>
                    <a:pt x="3887470" y="1513839"/>
                  </a:lnTo>
                  <a:lnTo>
                    <a:pt x="1943099" y="1513839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32118" y="5234842"/>
            <a:ext cx="19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A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2600" y="3179201"/>
            <a:ext cx="19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A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2860" y="4100051"/>
            <a:ext cx="1860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B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0955" y="4102101"/>
            <a:ext cx="868681" cy="32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B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D250AD41-A0EA-4974-AF3F-9CB956969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597159" y="4551036"/>
            <a:ext cx="7949682" cy="1809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CÍ</a:t>
            </a:r>
            <a:r>
              <a:rPr lang="en-US" sz="3800" b="1" cap="all" spc="-10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R</a:t>
            </a:r>
            <a:r>
              <a:rPr lang="en-US" sz="3800" b="1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CU</a:t>
            </a:r>
            <a:r>
              <a:rPr lang="en-US" sz="3800" b="1" cap="all" spc="10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3800" b="1" cap="all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O</a:t>
            </a:r>
          </a:p>
        </p:txBody>
      </p:sp>
      <p:sp>
        <p:nvSpPr>
          <p:cNvPr id="6149" name="Rectangle 72">
            <a:extLst>
              <a:ext uri="{FF2B5EF4-FFF2-40B4-BE49-F238E27FC236}">
                <a16:creationId xmlns:a16="http://schemas.microsoft.com/office/drawing/2014/main" id="{449F20D7-4DA5-403A-A81A-2808DFB07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7" cy="4212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4.1.Jugamos con las figuras geométricas | Las figuras geométricas">
            <a:extLst>
              <a:ext uri="{FF2B5EF4-FFF2-40B4-BE49-F238E27FC236}">
                <a16:creationId xmlns:a16="http://schemas.microsoft.com/office/drawing/2014/main" id="{DA45D7CD-420A-44A4-9136-65AFA2BD7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8283" y="497962"/>
            <a:ext cx="4907433" cy="33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1120456" y="99182"/>
            <a:ext cx="69030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3000" b="1" spc="-5" dirty="0">
                <a:solidFill>
                  <a:schemeClr val="bg1"/>
                </a:solidFill>
                <a:latin typeface="Comic Sans MS"/>
                <a:cs typeface="Comic Sans MS"/>
              </a:rPr>
              <a:t>Es una figura geométrica</a:t>
            </a:r>
            <a:r>
              <a:rPr lang="es-CL" sz="3000" b="1" spc="-4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s-CL" sz="3000" b="1" spc="-5" dirty="0">
                <a:solidFill>
                  <a:schemeClr val="bg1"/>
                </a:solidFill>
                <a:latin typeface="Comic Sans MS"/>
                <a:cs typeface="Comic Sans MS"/>
              </a:rPr>
              <a:t>REDONDA.</a:t>
            </a:r>
            <a:endParaRPr lang="es-CL" sz="3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EE9F5B1A-C2D4-4C77-A0DB-627939BCE4E2}"/>
              </a:ext>
            </a:extLst>
          </p:cNvPr>
          <p:cNvSpPr/>
          <p:nvPr/>
        </p:nvSpPr>
        <p:spPr>
          <a:xfrm>
            <a:off x="1048941" y="4707410"/>
            <a:ext cx="1069340" cy="1066800"/>
          </a:xfrm>
          <a:prstGeom prst="flowChartConnector">
            <a:avLst/>
          </a:prstGeom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94C4A20C-5966-434B-B00A-8B1F329000C8}"/>
              </a:ext>
            </a:extLst>
          </p:cNvPr>
          <p:cNvSpPr/>
          <p:nvPr/>
        </p:nvSpPr>
        <p:spPr>
          <a:xfrm>
            <a:off x="6378771" y="4243265"/>
            <a:ext cx="2328544" cy="2438400"/>
          </a:xfrm>
          <a:prstGeom prst="flowChartConnector">
            <a:avLst/>
          </a:prstGeom>
          <a:ln w="666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5CC6CCED-048E-4828-8E9D-B34AF14182E7}"/>
              </a:ext>
            </a:extLst>
          </p:cNvPr>
          <p:cNvSpPr/>
          <p:nvPr/>
        </p:nvSpPr>
        <p:spPr>
          <a:xfrm>
            <a:off x="3657600" y="3429000"/>
            <a:ext cx="457200" cy="482600"/>
          </a:xfrm>
          <a:prstGeom prst="flowChartConnector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1837CB0-4F29-4E03-BEC4-55C6733B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26318" y="628651"/>
            <a:ext cx="3810475" cy="349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indent="-193675"/>
            <a:r>
              <a:rPr lang="en-US" sz="3700" b="1" spc="-315">
                <a:solidFill>
                  <a:srgbClr val="FFFFFF"/>
                </a:solidFill>
                <a:latin typeface="+mj-lt"/>
                <a:cs typeface="+mj-cs"/>
              </a:rPr>
              <a:t>¡¡Vamos </a:t>
            </a:r>
            <a:r>
              <a:rPr lang="en-US" sz="3700" b="1">
                <a:solidFill>
                  <a:srgbClr val="FFFFFF"/>
                </a:solidFill>
                <a:latin typeface="+mj-lt"/>
                <a:cs typeface="+mj-cs"/>
              </a:rPr>
              <a:t>a </a:t>
            </a:r>
            <a:r>
              <a:rPr lang="en-US" sz="3700" b="1" spc="-50">
                <a:solidFill>
                  <a:srgbClr val="FFFFFF"/>
                </a:solidFill>
                <a:latin typeface="+mj-lt"/>
                <a:cs typeface="+mj-cs"/>
              </a:rPr>
              <a:t>los  </a:t>
            </a:r>
            <a:r>
              <a:rPr lang="en-US" sz="3700" b="1" spc="-484">
                <a:solidFill>
                  <a:srgbClr val="FFFFFF"/>
                </a:solidFill>
                <a:latin typeface="+mj-lt"/>
                <a:cs typeface="+mj-cs"/>
              </a:rPr>
              <a:t>Cuerpos  </a:t>
            </a:r>
            <a:r>
              <a:rPr lang="en-US" sz="3700" b="1" spc="-490">
                <a:solidFill>
                  <a:srgbClr val="FFFFFF"/>
                </a:solidFill>
                <a:latin typeface="+mj-lt"/>
                <a:cs typeface="+mj-cs"/>
              </a:rPr>
              <a:t>Geométricos!!!</a:t>
            </a:r>
            <a:endParaRPr lang="en-US" sz="3700" b="1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0771D68-E8BF-4D31-ADBB-CE99B19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Sólidos geométricos e Figuras planas | Educação infantil ...">
            <a:extLst>
              <a:ext uri="{FF2B5EF4-FFF2-40B4-BE49-F238E27FC236}">
                <a16:creationId xmlns:a16="http://schemas.microsoft.com/office/drawing/2014/main" id="{86DB7588-4078-42A4-8044-E10B45D7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07" y="996775"/>
            <a:ext cx="4007644" cy="48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D4DBD54-1DE0-451E-9FDE-4116146F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/>
          <p:nvPr/>
        </p:nvSpPr>
        <p:spPr>
          <a:xfrm>
            <a:off x="8604250" y="6309359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4E213D-3FA7-4D59-80B5-015897DCA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26318" y="609600"/>
            <a:ext cx="3624349" cy="1326321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s-CL" dirty="0">
                <a:solidFill>
                  <a:srgbClr val="FFC000"/>
                </a:solidFill>
              </a:rPr>
              <a:t>Los </a:t>
            </a:r>
            <a:r>
              <a:rPr lang="es-CL" b="1" spc="-5" dirty="0">
                <a:solidFill>
                  <a:srgbClr val="FFC000"/>
                </a:solidFill>
                <a:latin typeface="Comic Sans MS"/>
                <a:cs typeface="Comic Sans MS"/>
              </a:rPr>
              <a:t>cuerpos</a:t>
            </a:r>
            <a:r>
              <a:rPr lang="es-CL" b="1" spc="-55" dirty="0">
                <a:solidFill>
                  <a:srgbClr val="FFC000"/>
                </a:solidFill>
                <a:latin typeface="Comic Sans MS"/>
                <a:cs typeface="Comic Sans MS"/>
              </a:rPr>
              <a:t> </a:t>
            </a:r>
            <a:r>
              <a:rPr lang="es-CL" b="1" dirty="0">
                <a:solidFill>
                  <a:srgbClr val="FFC000"/>
                </a:solidFill>
                <a:latin typeface="Comic Sans MS"/>
                <a:cs typeface="Comic Sans MS"/>
              </a:rPr>
              <a:t>geométricos</a:t>
            </a:r>
            <a:endParaRPr lang="es-CL" dirty="0">
              <a:solidFill>
                <a:srgbClr val="FFC000"/>
              </a:solidFill>
              <a:latin typeface="Comic Sans MS"/>
              <a:cs typeface="Comic Sans M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63BE23-20C0-4F37-860E-0892A4DE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Juegos de Matemáticas | Juego de Cuerpos geométricos para niños ...">
            <a:extLst>
              <a:ext uri="{FF2B5EF4-FFF2-40B4-BE49-F238E27FC236}">
                <a16:creationId xmlns:a16="http://schemas.microsoft.com/office/drawing/2014/main" id="{2E6E401E-2AD6-42E3-9EEB-B335EC31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392" y="1618220"/>
            <a:ext cx="3337845" cy="36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49AB149-D0D3-42EA-8B4C-F39E213A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16"/>
          <p:cNvSpPr txBox="1">
            <a:spLocks noGrp="1"/>
          </p:cNvSpPr>
          <p:nvPr>
            <p:ph idx="1"/>
          </p:nvPr>
        </p:nvSpPr>
        <p:spPr>
          <a:xfrm>
            <a:off x="4826318" y="2096064"/>
            <a:ext cx="3624349" cy="3962120"/>
          </a:xfrm>
          <a:prstGeom prst="rect">
            <a:avLst/>
          </a:prstGeom>
        </p:spPr>
        <p:txBody>
          <a:bodyPr vert="horz" lIns="0" tIns="12700" rIns="0" bIns="0" rtlCol="0">
            <a:normAutofit/>
          </a:bodyPr>
          <a:lstStyle/>
          <a:p>
            <a:pPr marL="240029" marR="5080">
              <a:spcBef>
                <a:spcPts val="100"/>
              </a:spcBef>
            </a:pPr>
            <a:r>
              <a:rPr lang="es-CL" dirty="0">
                <a:solidFill>
                  <a:srgbClr val="FFFFFF"/>
                </a:solidFill>
              </a:rPr>
              <a:t>Son </a:t>
            </a:r>
            <a:r>
              <a:rPr lang="es-CL" spc="-5" dirty="0">
                <a:solidFill>
                  <a:srgbClr val="FFFFFF"/>
                </a:solidFill>
              </a:rPr>
              <a:t>figuras </a:t>
            </a:r>
            <a:r>
              <a:rPr lang="es-CL" dirty="0">
                <a:solidFill>
                  <a:srgbClr val="FFFFFF"/>
                </a:solidFill>
              </a:rPr>
              <a:t>que tienen volumen,  esto diferencia a las figuras 3D de las 2D.</a:t>
            </a:r>
          </a:p>
          <a:p>
            <a:pPr marL="240029" marR="5080">
              <a:spcBef>
                <a:spcPts val="100"/>
              </a:spcBef>
            </a:pPr>
            <a:r>
              <a:rPr lang="es-CL" dirty="0">
                <a:solidFill>
                  <a:srgbClr val="FFFFFF"/>
                </a:solidFill>
              </a:rPr>
              <a:t>Algunos ejemplos son:</a:t>
            </a:r>
          </a:p>
          <a:p>
            <a:pPr marL="240029" marR="5080" algn="ctr">
              <a:spcBef>
                <a:spcPts val="100"/>
              </a:spcBef>
            </a:pPr>
            <a:r>
              <a:rPr lang="es-CL" dirty="0">
                <a:solidFill>
                  <a:srgbClr val="FFFFFF"/>
                </a:solidFill>
              </a:rPr>
              <a:t> </a:t>
            </a:r>
            <a:r>
              <a:rPr lang="pt-BR" spc="-5" dirty="0">
                <a:solidFill>
                  <a:srgbClr val="FFFFFF"/>
                </a:solidFill>
              </a:rPr>
              <a:t>prisma</a:t>
            </a:r>
            <a:endParaRPr lang="pt-BR" dirty="0">
              <a:solidFill>
                <a:srgbClr val="FFFFFF"/>
              </a:solidFill>
            </a:endParaRPr>
          </a:p>
          <a:p>
            <a:pPr marL="1705610" indent="-464820">
              <a:buChar char="•"/>
              <a:tabLst>
                <a:tab pos="1704975" algn="l"/>
                <a:tab pos="1705610" algn="l"/>
              </a:tabLst>
            </a:pPr>
            <a:r>
              <a:rPr lang="pt-BR" spc="-5" dirty="0" err="1">
                <a:solidFill>
                  <a:srgbClr val="FFFFFF"/>
                </a:solidFill>
              </a:rPr>
              <a:t>pirámide</a:t>
            </a:r>
            <a:endParaRPr lang="pt-BR" dirty="0">
              <a:solidFill>
                <a:srgbClr val="FFFFFF"/>
              </a:solidFill>
            </a:endParaRPr>
          </a:p>
          <a:p>
            <a:pPr marL="1705610" indent="-464820">
              <a:buChar char="•"/>
              <a:tabLst>
                <a:tab pos="1704975" algn="l"/>
                <a:tab pos="1705610" algn="l"/>
              </a:tabLst>
            </a:pPr>
            <a:r>
              <a:rPr lang="pt-BR" spc="-5" dirty="0" err="1">
                <a:solidFill>
                  <a:srgbClr val="FFFFFF"/>
                </a:solidFill>
              </a:rPr>
              <a:t>cono</a:t>
            </a:r>
            <a:endParaRPr lang="pt-BR" dirty="0">
              <a:solidFill>
                <a:srgbClr val="FFFFFF"/>
              </a:solidFill>
            </a:endParaRPr>
          </a:p>
          <a:p>
            <a:pPr marL="1705610" indent="-464820">
              <a:buChar char="•"/>
              <a:tabLst>
                <a:tab pos="1704975" algn="l"/>
                <a:tab pos="1705610" algn="l"/>
              </a:tabLst>
            </a:pPr>
            <a:r>
              <a:rPr lang="pt-BR" dirty="0">
                <a:solidFill>
                  <a:srgbClr val="FFFFFF"/>
                </a:solidFill>
              </a:rPr>
              <a:t>cilindro</a:t>
            </a:r>
          </a:p>
          <a:p>
            <a:pPr marL="1705610" indent="-464820">
              <a:buChar char="•"/>
              <a:tabLst>
                <a:tab pos="1704975" algn="l"/>
                <a:tab pos="1705610" algn="l"/>
              </a:tabLst>
            </a:pPr>
            <a:r>
              <a:rPr lang="pt-BR" spc="-5" dirty="0">
                <a:solidFill>
                  <a:srgbClr val="FFFFFF"/>
                </a:solidFill>
              </a:rPr>
              <a:t>esfera</a:t>
            </a:r>
            <a:endParaRPr lang="pt-BR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337</Words>
  <Application>Microsoft Office PowerPoint</Application>
  <PresentationFormat>Presentación en pantalla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Aharoni</vt:lpstr>
      <vt:lpstr>Arial</vt:lpstr>
      <vt:lpstr>Bookman Old Style</vt:lpstr>
      <vt:lpstr>Comic Sans MS</vt:lpstr>
      <vt:lpstr>Rockwell</vt:lpstr>
      <vt:lpstr>Damask</vt:lpstr>
      <vt:lpstr>Presentación de PowerPoint</vt:lpstr>
      <vt:lpstr>Objetivo:</vt:lpstr>
      <vt:lpstr>Comencemos con las …</vt:lpstr>
      <vt:lpstr>TRIÁNGULO</vt:lpstr>
      <vt:lpstr>CUADRADO</vt:lpstr>
      <vt:lpstr>Rectángulo</vt:lpstr>
      <vt:lpstr>Presentación de PowerPoint</vt:lpstr>
      <vt:lpstr>¡¡Vamos a los  Cuerpos  Geométricos!!!</vt:lpstr>
      <vt:lpstr>Los cuerpos geométricos</vt:lpstr>
      <vt:lpstr>Los cuerpos geométricos o figuras 3D se  diferencian delas figuras 2d  , porque poseen 3 dimensiones</vt:lpstr>
      <vt:lpstr>¿Qué es un prisma?</vt:lpstr>
      <vt:lpstr>¡¡ Encuentra un prisma !!</vt:lpstr>
      <vt:lpstr>¿Qué es un cono?</vt:lpstr>
      <vt:lpstr>            ¿Cuál de ellos tiene forma  de cono?</vt:lpstr>
      <vt:lpstr>Presentación de PowerPoint</vt:lpstr>
      <vt:lpstr>Observa e identifica cilindros</vt:lpstr>
      <vt:lpstr>¿Qué es un cubo?</vt:lpstr>
      <vt:lpstr>Observa e identifica cubos</vt:lpstr>
      <vt:lpstr>UNA PIRÁMIDE</vt:lpstr>
      <vt:lpstr>Observemos e identifiquemos</vt:lpstr>
      <vt:lpstr>Presentación de PowerPoint</vt:lpstr>
      <vt:lpstr>¡¡ Reconozcamos esferas !!</vt:lpstr>
      <vt:lpstr>Buen trabajo!!!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TERESA SOTO VIDAL</dc:creator>
  <cp:lastModifiedBy>MARIA TERESA SOTO VIDAL</cp:lastModifiedBy>
  <cp:revision>5</cp:revision>
  <dcterms:created xsi:type="dcterms:W3CDTF">2020-07-06T21:02:57Z</dcterms:created>
  <dcterms:modified xsi:type="dcterms:W3CDTF">2020-10-06T16:27:03Z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1502827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