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5"/>
  </p:notesMasterIdLst>
  <p:sldIdLst>
    <p:sldId id="257" r:id="rId3"/>
    <p:sldId id="258" r:id="rId4"/>
    <p:sldId id="260" r:id="rId5"/>
    <p:sldId id="261" r:id="rId6"/>
    <p:sldId id="264" r:id="rId7"/>
    <p:sldId id="262" r:id="rId8"/>
    <p:sldId id="263" r:id="rId9"/>
    <p:sldId id="265" r:id="rId10"/>
    <p:sldId id="266" r:id="rId11"/>
    <p:sldId id="267" r:id="rId12"/>
    <p:sldId id="269" r:id="rId13"/>
    <p:sldId id="271" r:id="rId14"/>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298191-8ECB-4F6D-B485-AADAA68D20C8}" type="datetimeFigureOut">
              <a:rPr lang="es-CL" smtClean="0"/>
              <a:pPr/>
              <a:t>26-09-2019</a:t>
            </a:fld>
            <a:endParaRPr lang="es-C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B167FE-81CE-4BFF-9AEB-265D73D70D67}" type="slidenum">
              <a:rPr lang="es-CL" smtClean="0"/>
              <a:pPr/>
              <a:t>‹Nº›</a:t>
            </a:fld>
            <a:endParaRPr lang="es-CL"/>
          </a:p>
        </p:txBody>
      </p:sp>
    </p:spTree>
    <p:extLst>
      <p:ext uri="{BB962C8B-B14F-4D97-AF65-F5344CB8AC3E}">
        <p14:creationId xmlns:p14="http://schemas.microsoft.com/office/powerpoint/2010/main" xmlns="" val="8032519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95452AC1-59F2-4F04-A926-06A4F8F129D7}" type="slidenum">
              <a:rPr lang="es-CL" smtClean="0">
                <a:solidFill>
                  <a:prstClr val="black"/>
                </a:solidFill>
              </a:rPr>
              <a:pPr/>
              <a:t>2</a:t>
            </a:fld>
            <a:endParaRPr lang="es-CL">
              <a:solidFill>
                <a:prstClr val="black"/>
              </a:solidFill>
            </a:endParaRPr>
          </a:p>
        </p:txBody>
      </p:sp>
    </p:spTree>
    <p:extLst>
      <p:ext uri="{BB962C8B-B14F-4D97-AF65-F5344CB8AC3E}">
        <p14:creationId xmlns:p14="http://schemas.microsoft.com/office/powerpoint/2010/main" xmlns="" val="6784690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BDE7C74D-AAF0-45C1-88FC-10CCA4D3FACC}" type="datetimeFigureOut">
              <a:rPr lang="es-CL" smtClean="0"/>
              <a:pPr/>
              <a:t>26-09-2019</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5D479946-0A28-4C68-91D7-4CED8FB54BDB}" type="slidenum">
              <a:rPr lang="es-CL" smtClean="0"/>
              <a:pPr/>
              <a:t>‹Nº›</a:t>
            </a:fld>
            <a:endParaRPr lang="es-CL"/>
          </a:p>
        </p:txBody>
      </p:sp>
    </p:spTree>
    <p:extLst>
      <p:ext uri="{BB962C8B-B14F-4D97-AF65-F5344CB8AC3E}">
        <p14:creationId xmlns:p14="http://schemas.microsoft.com/office/powerpoint/2010/main" xmlns="" val="1871173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BDE7C74D-AAF0-45C1-88FC-10CCA4D3FACC}" type="datetimeFigureOut">
              <a:rPr lang="es-CL" smtClean="0"/>
              <a:pPr/>
              <a:t>26-09-2019</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5D479946-0A28-4C68-91D7-4CED8FB54BDB}" type="slidenum">
              <a:rPr lang="es-CL" smtClean="0"/>
              <a:pPr/>
              <a:t>‹Nº›</a:t>
            </a:fld>
            <a:endParaRPr lang="es-CL"/>
          </a:p>
        </p:txBody>
      </p:sp>
    </p:spTree>
    <p:extLst>
      <p:ext uri="{BB962C8B-B14F-4D97-AF65-F5344CB8AC3E}">
        <p14:creationId xmlns:p14="http://schemas.microsoft.com/office/powerpoint/2010/main" xmlns="" val="760913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BDE7C74D-AAF0-45C1-88FC-10CCA4D3FACC}" type="datetimeFigureOut">
              <a:rPr lang="es-CL" smtClean="0"/>
              <a:pPr/>
              <a:t>26-09-2019</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5D479946-0A28-4C68-91D7-4CED8FB54BDB}" type="slidenum">
              <a:rPr lang="es-CL" smtClean="0"/>
              <a:pPr/>
              <a:t>‹Nº›</a:t>
            </a:fld>
            <a:endParaRPr lang="es-CL"/>
          </a:p>
        </p:txBody>
      </p:sp>
    </p:spTree>
    <p:extLst>
      <p:ext uri="{BB962C8B-B14F-4D97-AF65-F5344CB8AC3E}">
        <p14:creationId xmlns:p14="http://schemas.microsoft.com/office/powerpoint/2010/main" xmlns="" val="26096165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01774951-2075-42DA-B643-3B635A861981}" type="datetimeFigureOut">
              <a:rPr lang="es-CL" smtClean="0"/>
              <a:pPr/>
              <a:t>26-09-2019</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C1F6D44E-D073-4676-9D4C-FE66263B8CB4}" type="slidenum">
              <a:rPr lang="es-CL" smtClean="0"/>
              <a:pPr/>
              <a:t>‹Nº›</a:t>
            </a:fld>
            <a:endParaRPr lang="es-CL"/>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754397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01774951-2075-42DA-B643-3B635A861981}" type="datetimeFigureOut">
              <a:rPr lang="es-CL" smtClean="0"/>
              <a:pPr/>
              <a:t>26-09-2019</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C1F6D44E-D073-4676-9D4C-FE66263B8CB4}" type="slidenum">
              <a:rPr lang="es-CL" smtClean="0"/>
              <a:pPr/>
              <a:t>‹Nº›</a:t>
            </a:fld>
            <a:endParaRPr lang="es-CL"/>
          </a:p>
        </p:txBody>
      </p:sp>
    </p:spTree>
    <p:extLst>
      <p:ext uri="{BB962C8B-B14F-4D97-AF65-F5344CB8AC3E}">
        <p14:creationId xmlns:p14="http://schemas.microsoft.com/office/powerpoint/2010/main" xmlns="" val="4741279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1774951-2075-42DA-B643-3B635A861981}" type="datetimeFigureOut">
              <a:rPr lang="es-CL" smtClean="0"/>
              <a:pPr/>
              <a:t>26-09-2019</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C1F6D44E-D073-4676-9D4C-FE66263B8CB4}" type="slidenum">
              <a:rPr lang="es-CL" smtClean="0"/>
              <a:pPr/>
              <a:t>‹Nº›</a:t>
            </a:fld>
            <a:endParaRPr lang="es-CL"/>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920513877"/>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01774951-2075-42DA-B643-3B635A861981}" type="datetimeFigureOut">
              <a:rPr lang="es-CL" smtClean="0"/>
              <a:pPr/>
              <a:t>26-09-2019</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C1F6D44E-D073-4676-9D4C-FE66263B8CB4}" type="slidenum">
              <a:rPr lang="es-CL" smtClean="0"/>
              <a:pPr/>
              <a:t>‹Nº›</a:t>
            </a:fld>
            <a:endParaRPr lang="es-CL"/>
          </a:p>
        </p:txBody>
      </p:sp>
    </p:spTree>
    <p:extLst>
      <p:ext uri="{BB962C8B-B14F-4D97-AF65-F5344CB8AC3E}">
        <p14:creationId xmlns:p14="http://schemas.microsoft.com/office/powerpoint/2010/main" xmlns="" val="15479904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01774951-2075-42DA-B643-3B635A861981}" type="datetimeFigureOut">
              <a:rPr lang="es-CL" smtClean="0"/>
              <a:pPr/>
              <a:t>26-09-2019</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C1F6D44E-D073-4676-9D4C-FE66263B8CB4}" type="slidenum">
              <a:rPr lang="es-CL" smtClean="0"/>
              <a:pPr/>
              <a:t>‹Nº›</a:t>
            </a:fld>
            <a:endParaRPr lang="es-CL"/>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8860664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01774951-2075-42DA-B643-3B635A861981}" type="datetimeFigureOut">
              <a:rPr lang="es-CL" smtClean="0"/>
              <a:pPr/>
              <a:t>26-09-2019</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C1F6D44E-D073-4676-9D4C-FE66263B8CB4}" type="slidenum">
              <a:rPr lang="es-CL" smtClean="0"/>
              <a:pPr/>
              <a:t>‹Nº›</a:t>
            </a:fld>
            <a:endParaRPr lang="es-CL"/>
          </a:p>
        </p:txBody>
      </p:sp>
    </p:spTree>
    <p:extLst>
      <p:ext uri="{BB962C8B-B14F-4D97-AF65-F5344CB8AC3E}">
        <p14:creationId xmlns:p14="http://schemas.microsoft.com/office/powerpoint/2010/main" xmlns="" val="22948456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774951-2075-42DA-B643-3B635A861981}" type="datetimeFigureOut">
              <a:rPr lang="es-CL" smtClean="0"/>
              <a:pPr/>
              <a:t>26-09-2019</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C1F6D44E-D073-4676-9D4C-FE66263B8CB4}" type="slidenum">
              <a:rPr lang="es-CL" smtClean="0"/>
              <a:pPr/>
              <a:t>‹Nº›</a:t>
            </a:fld>
            <a:endParaRPr lang="es-CL"/>
          </a:p>
        </p:txBody>
      </p:sp>
    </p:spTree>
    <p:extLst>
      <p:ext uri="{BB962C8B-B14F-4D97-AF65-F5344CB8AC3E}">
        <p14:creationId xmlns:p14="http://schemas.microsoft.com/office/powerpoint/2010/main" xmlns="" val="17790883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1774951-2075-42DA-B643-3B635A861981}" type="datetimeFigureOut">
              <a:rPr lang="es-CL" smtClean="0"/>
              <a:pPr/>
              <a:t>26-09-2019</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C1F6D44E-D073-4676-9D4C-FE66263B8CB4}" type="slidenum">
              <a:rPr lang="es-CL" smtClean="0"/>
              <a:pPr/>
              <a:t>‹Nº›</a:t>
            </a:fld>
            <a:endParaRPr lang="es-CL"/>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235994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BDE7C74D-AAF0-45C1-88FC-10CCA4D3FACC}" type="datetimeFigureOut">
              <a:rPr lang="es-CL" smtClean="0"/>
              <a:pPr/>
              <a:t>26-09-2019</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5D479946-0A28-4C68-91D7-4CED8FB54BDB}" type="slidenum">
              <a:rPr lang="es-CL" smtClean="0"/>
              <a:pPr/>
              <a:t>‹Nº›</a:t>
            </a:fld>
            <a:endParaRPr lang="es-CL"/>
          </a:p>
        </p:txBody>
      </p:sp>
    </p:spTree>
    <p:extLst>
      <p:ext uri="{BB962C8B-B14F-4D97-AF65-F5344CB8AC3E}">
        <p14:creationId xmlns:p14="http://schemas.microsoft.com/office/powerpoint/2010/main" xmlns="" val="24721036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1774951-2075-42DA-B643-3B635A861981}" type="datetimeFigureOut">
              <a:rPr lang="es-CL" smtClean="0"/>
              <a:pPr/>
              <a:t>26-09-2019</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C1F6D44E-D073-4676-9D4C-FE66263B8CB4}" type="slidenum">
              <a:rPr lang="es-CL" smtClean="0"/>
              <a:pPr/>
              <a:t>‹Nº›</a:t>
            </a:fld>
            <a:endParaRPr lang="es-CL"/>
          </a:p>
        </p:txBody>
      </p:sp>
    </p:spTree>
    <p:extLst>
      <p:ext uri="{BB962C8B-B14F-4D97-AF65-F5344CB8AC3E}">
        <p14:creationId xmlns:p14="http://schemas.microsoft.com/office/powerpoint/2010/main" xmlns="" val="9580787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01774951-2075-42DA-B643-3B635A861981}" type="datetimeFigureOut">
              <a:rPr lang="es-CL" smtClean="0"/>
              <a:pPr/>
              <a:t>26-09-2019</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C1F6D44E-D073-4676-9D4C-FE66263B8CB4}" type="slidenum">
              <a:rPr lang="es-CL" smtClean="0"/>
              <a:pPr/>
              <a:t>‹Nº›</a:t>
            </a:fld>
            <a:endParaRPr lang="es-CL"/>
          </a:p>
        </p:txBody>
      </p:sp>
    </p:spTree>
    <p:extLst>
      <p:ext uri="{BB962C8B-B14F-4D97-AF65-F5344CB8AC3E}">
        <p14:creationId xmlns:p14="http://schemas.microsoft.com/office/powerpoint/2010/main" xmlns="" val="19370109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1774951-2075-42DA-B643-3B635A861981}" type="datetimeFigureOut">
              <a:rPr lang="es-CL" smtClean="0"/>
              <a:pPr/>
              <a:t>26-09-2019</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C1F6D44E-D073-4676-9D4C-FE66263B8CB4}" type="slidenum">
              <a:rPr lang="es-CL" smtClean="0"/>
              <a:pPr/>
              <a:t>‹Nº›</a:t>
            </a:fld>
            <a:endParaRPr lang="es-CL"/>
          </a:p>
        </p:txBody>
      </p:sp>
    </p:spTree>
    <p:extLst>
      <p:ext uri="{BB962C8B-B14F-4D97-AF65-F5344CB8AC3E}">
        <p14:creationId xmlns:p14="http://schemas.microsoft.com/office/powerpoint/2010/main" xmlns="" val="431218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BDE7C74D-AAF0-45C1-88FC-10CCA4D3FACC}" type="datetimeFigureOut">
              <a:rPr lang="es-CL" smtClean="0"/>
              <a:pPr/>
              <a:t>26-09-2019</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5D479946-0A28-4C68-91D7-4CED8FB54BDB}" type="slidenum">
              <a:rPr lang="es-CL" smtClean="0"/>
              <a:pPr/>
              <a:t>‹Nº›</a:t>
            </a:fld>
            <a:endParaRPr lang="es-CL"/>
          </a:p>
        </p:txBody>
      </p:sp>
    </p:spTree>
    <p:extLst>
      <p:ext uri="{BB962C8B-B14F-4D97-AF65-F5344CB8AC3E}">
        <p14:creationId xmlns:p14="http://schemas.microsoft.com/office/powerpoint/2010/main" xmlns="" val="3299814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BDE7C74D-AAF0-45C1-88FC-10CCA4D3FACC}" type="datetimeFigureOut">
              <a:rPr lang="es-CL" smtClean="0"/>
              <a:pPr/>
              <a:t>26-09-2019</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5D479946-0A28-4C68-91D7-4CED8FB54BDB}" type="slidenum">
              <a:rPr lang="es-CL" smtClean="0"/>
              <a:pPr/>
              <a:t>‹Nº›</a:t>
            </a:fld>
            <a:endParaRPr lang="es-CL"/>
          </a:p>
        </p:txBody>
      </p:sp>
    </p:spTree>
    <p:extLst>
      <p:ext uri="{BB962C8B-B14F-4D97-AF65-F5344CB8AC3E}">
        <p14:creationId xmlns:p14="http://schemas.microsoft.com/office/powerpoint/2010/main" xmlns="" val="3386728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BDE7C74D-AAF0-45C1-88FC-10CCA4D3FACC}" type="datetimeFigureOut">
              <a:rPr lang="es-CL" smtClean="0"/>
              <a:pPr/>
              <a:t>26-09-2019</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5D479946-0A28-4C68-91D7-4CED8FB54BDB}" type="slidenum">
              <a:rPr lang="es-CL" smtClean="0"/>
              <a:pPr/>
              <a:t>‹Nº›</a:t>
            </a:fld>
            <a:endParaRPr lang="es-CL"/>
          </a:p>
        </p:txBody>
      </p:sp>
    </p:spTree>
    <p:extLst>
      <p:ext uri="{BB962C8B-B14F-4D97-AF65-F5344CB8AC3E}">
        <p14:creationId xmlns:p14="http://schemas.microsoft.com/office/powerpoint/2010/main" xmlns="" val="3093055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BDE7C74D-AAF0-45C1-88FC-10CCA4D3FACC}" type="datetimeFigureOut">
              <a:rPr lang="es-CL" smtClean="0"/>
              <a:pPr/>
              <a:t>26-09-2019</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5D479946-0A28-4C68-91D7-4CED8FB54BDB}" type="slidenum">
              <a:rPr lang="es-CL" smtClean="0"/>
              <a:pPr/>
              <a:t>‹Nº›</a:t>
            </a:fld>
            <a:endParaRPr lang="es-CL"/>
          </a:p>
        </p:txBody>
      </p:sp>
    </p:spTree>
    <p:extLst>
      <p:ext uri="{BB962C8B-B14F-4D97-AF65-F5344CB8AC3E}">
        <p14:creationId xmlns:p14="http://schemas.microsoft.com/office/powerpoint/2010/main" xmlns="" val="2369769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DE7C74D-AAF0-45C1-88FC-10CCA4D3FACC}" type="datetimeFigureOut">
              <a:rPr lang="es-CL" smtClean="0"/>
              <a:pPr/>
              <a:t>26-09-2019</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5D479946-0A28-4C68-91D7-4CED8FB54BDB}" type="slidenum">
              <a:rPr lang="es-CL" smtClean="0"/>
              <a:pPr/>
              <a:t>‹Nº›</a:t>
            </a:fld>
            <a:endParaRPr lang="es-CL"/>
          </a:p>
        </p:txBody>
      </p:sp>
    </p:spTree>
    <p:extLst>
      <p:ext uri="{BB962C8B-B14F-4D97-AF65-F5344CB8AC3E}">
        <p14:creationId xmlns:p14="http://schemas.microsoft.com/office/powerpoint/2010/main" xmlns="" val="2162262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DE7C74D-AAF0-45C1-88FC-10CCA4D3FACC}" type="datetimeFigureOut">
              <a:rPr lang="es-CL" smtClean="0"/>
              <a:pPr/>
              <a:t>26-09-2019</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5D479946-0A28-4C68-91D7-4CED8FB54BDB}" type="slidenum">
              <a:rPr lang="es-CL" smtClean="0"/>
              <a:pPr/>
              <a:t>‹Nº›</a:t>
            </a:fld>
            <a:endParaRPr lang="es-CL"/>
          </a:p>
        </p:txBody>
      </p:sp>
    </p:spTree>
    <p:extLst>
      <p:ext uri="{BB962C8B-B14F-4D97-AF65-F5344CB8AC3E}">
        <p14:creationId xmlns:p14="http://schemas.microsoft.com/office/powerpoint/2010/main" xmlns="" val="1307395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DE7C74D-AAF0-45C1-88FC-10CCA4D3FACC}" type="datetimeFigureOut">
              <a:rPr lang="es-CL" smtClean="0"/>
              <a:pPr/>
              <a:t>26-09-2019</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5D479946-0A28-4C68-91D7-4CED8FB54BDB}" type="slidenum">
              <a:rPr lang="es-CL" smtClean="0"/>
              <a:pPr/>
              <a:t>‹Nº›</a:t>
            </a:fld>
            <a:endParaRPr lang="es-CL"/>
          </a:p>
        </p:txBody>
      </p:sp>
    </p:spTree>
    <p:extLst>
      <p:ext uri="{BB962C8B-B14F-4D97-AF65-F5344CB8AC3E}">
        <p14:creationId xmlns:p14="http://schemas.microsoft.com/office/powerpoint/2010/main" xmlns="" val="56817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E7C74D-AAF0-45C1-88FC-10CCA4D3FACC}" type="datetimeFigureOut">
              <a:rPr lang="es-CL" smtClean="0"/>
              <a:pPr/>
              <a:t>26-09-2019</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479946-0A28-4C68-91D7-4CED8FB54BDB}" type="slidenum">
              <a:rPr lang="es-CL" smtClean="0"/>
              <a:pPr/>
              <a:t>‹Nº›</a:t>
            </a:fld>
            <a:endParaRPr lang="es-CL"/>
          </a:p>
        </p:txBody>
      </p:sp>
    </p:spTree>
    <p:extLst>
      <p:ext uri="{BB962C8B-B14F-4D97-AF65-F5344CB8AC3E}">
        <p14:creationId xmlns:p14="http://schemas.microsoft.com/office/powerpoint/2010/main" xmlns="" val="21662457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01774951-2075-42DA-B643-3B635A861981}" type="datetimeFigureOut">
              <a:rPr lang="es-CL" smtClean="0"/>
              <a:pPr/>
              <a:t>26-09-2019</a:t>
            </a:fld>
            <a:endParaRPr lang="es-CL"/>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s-CL"/>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C1F6D44E-D073-4676-9D4C-FE66263B8CB4}" type="slidenum">
              <a:rPr lang="es-CL" smtClean="0"/>
              <a:pPr/>
              <a:t>‹Nº›</a:t>
            </a:fld>
            <a:endParaRPr lang="es-CL"/>
          </a:p>
        </p:txBody>
      </p:sp>
    </p:spTree>
    <p:extLst>
      <p:ext uri="{BB962C8B-B14F-4D97-AF65-F5344CB8AC3E}">
        <p14:creationId xmlns:p14="http://schemas.microsoft.com/office/powerpoint/2010/main" xmlns="" val="8654043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package" Target="../embeddings/Documento_de_Microsoft_Office_Word1.docx"/><Relationship Id="rId2" Type="http://schemas.openxmlformats.org/officeDocument/2006/relationships/slideLayout" Target="../slideLayouts/slideLayout13.xml"/><Relationship Id="rId1" Type="http://schemas.openxmlformats.org/officeDocument/2006/relationships/vmlDrawing" Target="../drawings/vmlDrawing1.v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CL" b="1" dirty="0" smtClean="0"/>
              <a:t>Las Dos Amigas</a:t>
            </a:r>
            <a:endParaRPr lang="es-CL" b="1" dirty="0"/>
          </a:p>
        </p:txBody>
      </p:sp>
      <p:sp>
        <p:nvSpPr>
          <p:cNvPr id="3" name="2 Subtítulo"/>
          <p:cNvSpPr>
            <a:spLocks noGrp="1"/>
          </p:cNvSpPr>
          <p:nvPr>
            <p:ph type="subTitle" idx="1"/>
          </p:nvPr>
        </p:nvSpPr>
        <p:spPr/>
        <p:txBody>
          <a:bodyPr/>
          <a:lstStyle/>
          <a:p>
            <a:endParaRPr lang="es-CL" b="1" dirty="0" smtClean="0">
              <a:solidFill>
                <a:schemeClr val="tx1">
                  <a:lumMod val="95000"/>
                  <a:lumOff val="5000"/>
                </a:schemeClr>
              </a:solidFill>
            </a:endParaRPr>
          </a:p>
        </p:txBody>
      </p:sp>
    </p:spTree>
    <p:extLst>
      <p:ext uri="{BB962C8B-B14F-4D97-AF65-F5344CB8AC3E}">
        <p14:creationId xmlns:p14="http://schemas.microsoft.com/office/powerpoint/2010/main" xmlns="" val="8411080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a:t>Dibuja a Lorena y Gloria según las características presentes en el texto</a:t>
            </a:r>
            <a:r>
              <a:rPr lang="es-CL" dirty="0" smtClean="0"/>
              <a:t>.</a:t>
            </a:r>
            <a:endParaRPr lang="es-CL" dirty="0"/>
          </a:p>
        </p:txBody>
      </p:sp>
      <p:graphicFrame>
        <p:nvGraphicFramePr>
          <p:cNvPr id="11" name="10 Objeto"/>
          <p:cNvGraphicFramePr>
            <a:graphicFrameLocks noChangeAspect="1"/>
          </p:cNvGraphicFramePr>
          <p:nvPr>
            <p:extLst>
              <p:ext uri="{D42A27DB-BD31-4B8C-83A1-F6EECF244321}">
                <p14:modId xmlns:p14="http://schemas.microsoft.com/office/powerpoint/2010/main" xmlns="" val="585315470"/>
              </p:ext>
            </p:extLst>
          </p:nvPr>
        </p:nvGraphicFramePr>
        <p:xfrm>
          <a:off x="1317625" y="2262188"/>
          <a:ext cx="5703888" cy="4587875"/>
        </p:xfrm>
        <a:graphic>
          <a:graphicData uri="http://schemas.openxmlformats.org/presentationml/2006/ole">
            <p:oleObj spid="_x0000_s1032" name="Documento" r:id="rId3" imgW="6078548" imgH="4802432" progId="Word.Document.12">
              <p:embed/>
            </p:oleObj>
          </a:graphicData>
        </a:graphic>
      </p:graphicFrame>
    </p:spTree>
    <p:extLst>
      <p:ext uri="{BB962C8B-B14F-4D97-AF65-F5344CB8AC3E}">
        <p14:creationId xmlns:p14="http://schemas.microsoft.com/office/powerpoint/2010/main" xmlns="" val="8206909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b="1" u="sng" dirty="0" smtClean="0"/>
              <a:t>CIERRE</a:t>
            </a:r>
            <a:endParaRPr lang="es-CL" b="1" u="sng" dirty="0"/>
          </a:p>
        </p:txBody>
      </p:sp>
      <p:sp>
        <p:nvSpPr>
          <p:cNvPr id="3" name="2 Marcador de contenido"/>
          <p:cNvSpPr>
            <a:spLocks noGrp="1"/>
          </p:cNvSpPr>
          <p:nvPr>
            <p:ph idx="1"/>
          </p:nvPr>
        </p:nvSpPr>
        <p:spPr/>
        <p:txBody>
          <a:bodyPr>
            <a:normAutofit fontScale="92500" lnSpcReduction="20000"/>
          </a:bodyPr>
          <a:lstStyle/>
          <a:p>
            <a:r>
              <a:rPr lang="es-CL" dirty="0" smtClean="0"/>
              <a:t>Se recuerda el </a:t>
            </a:r>
            <a:r>
              <a:rPr lang="es-CL" dirty="0"/>
              <a:t>objetivo de la clase</a:t>
            </a:r>
          </a:p>
          <a:p>
            <a:r>
              <a:rPr lang="es-CL" dirty="0"/>
              <a:t>¿ Se cumplió el objetivo de la clase?</a:t>
            </a:r>
          </a:p>
          <a:p>
            <a:r>
              <a:rPr lang="es-CL" dirty="0"/>
              <a:t> ¿Comprendieron el texto? </a:t>
            </a:r>
          </a:p>
          <a:p>
            <a:r>
              <a:rPr lang="es-CL" dirty="0"/>
              <a:t>¿Cuál era la idea principal? </a:t>
            </a:r>
          </a:p>
          <a:p>
            <a:r>
              <a:rPr lang="es-CL" dirty="0"/>
              <a:t>¿Qué aprendieron sobre la amistad?</a:t>
            </a:r>
          </a:p>
          <a:p>
            <a:r>
              <a:rPr lang="es-CL" dirty="0"/>
              <a:t> Entregan una frase que a su juicio significa la amistad para ellos. </a:t>
            </a:r>
          </a:p>
          <a:p>
            <a:r>
              <a:rPr lang="es-CL" dirty="0"/>
              <a:t>¿Les gustó el texto? ¿Por qué?</a:t>
            </a:r>
          </a:p>
          <a:p>
            <a:r>
              <a:rPr lang="es-CL" dirty="0"/>
              <a:t> ¿qué me fue más difícil de comprender? ¿Por qué? </a:t>
            </a:r>
          </a:p>
          <a:p>
            <a:r>
              <a:rPr lang="es-CL" dirty="0"/>
              <a:t>¿Qué actividad me fue más sencilla de realizar? ¿Por qué? </a:t>
            </a:r>
          </a:p>
          <a:p>
            <a:r>
              <a:rPr lang="es-CL" dirty="0"/>
              <a:t>¿Por qué creen que se cumplió el objetivo?  </a:t>
            </a:r>
          </a:p>
          <a:p>
            <a:r>
              <a:rPr lang="es-CL" dirty="0" smtClean="0"/>
              <a:t>¿</a:t>
            </a:r>
            <a:r>
              <a:rPr lang="es-CL" dirty="0"/>
              <a:t>Por qué es importante ser buen amigo? </a:t>
            </a:r>
          </a:p>
          <a:p>
            <a:r>
              <a:rPr lang="es-CL" dirty="0" smtClean="0"/>
              <a:t>¿Qué estrategia cognitiva utilizamos?</a:t>
            </a:r>
          </a:p>
          <a:p>
            <a:r>
              <a:rPr lang="es-CL" dirty="0" smtClean="0"/>
              <a:t>¿Para que nos sirvió la estrategia utilizada?</a:t>
            </a:r>
          </a:p>
          <a:p>
            <a:endParaRPr lang="es-CL" dirty="0" smtClean="0"/>
          </a:p>
          <a:p>
            <a:endParaRPr lang="es-CL" dirty="0"/>
          </a:p>
        </p:txBody>
      </p:sp>
    </p:spTree>
    <p:extLst>
      <p:ext uri="{BB962C8B-B14F-4D97-AF65-F5344CB8AC3E}">
        <p14:creationId xmlns:p14="http://schemas.microsoft.com/office/powerpoint/2010/main" xmlns="" val="521282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5382522" y="3501008"/>
            <a:ext cx="2952328" cy="115212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CL" dirty="0"/>
          </a:p>
        </p:txBody>
      </p:sp>
      <p:sp>
        <p:nvSpPr>
          <p:cNvPr id="5" name="4 Rectángulo redondeado"/>
          <p:cNvSpPr/>
          <p:nvPr/>
        </p:nvSpPr>
        <p:spPr>
          <a:xfrm>
            <a:off x="5364088" y="2204864"/>
            <a:ext cx="2952328" cy="866863"/>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CL" dirty="0"/>
          </a:p>
        </p:txBody>
      </p:sp>
      <p:sp>
        <p:nvSpPr>
          <p:cNvPr id="6" name="5 Rectángulo redondeado"/>
          <p:cNvSpPr/>
          <p:nvPr/>
        </p:nvSpPr>
        <p:spPr>
          <a:xfrm>
            <a:off x="683568" y="2204864"/>
            <a:ext cx="2952328" cy="86409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dirty="0" smtClean="0"/>
              <a:t> </a:t>
            </a:r>
            <a:endParaRPr lang="es-CL" dirty="0"/>
          </a:p>
        </p:txBody>
      </p:sp>
      <p:sp>
        <p:nvSpPr>
          <p:cNvPr id="7" name="6 Rectángulo redondeado"/>
          <p:cNvSpPr/>
          <p:nvPr/>
        </p:nvSpPr>
        <p:spPr>
          <a:xfrm>
            <a:off x="2921108" y="548680"/>
            <a:ext cx="3739124" cy="86409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800" b="1" dirty="0" smtClean="0"/>
              <a:t>CARACTERÍSTICAS</a:t>
            </a:r>
            <a:r>
              <a:rPr lang="es-CL" dirty="0" smtClean="0"/>
              <a:t> </a:t>
            </a:r>
            <a:endParaRPr lang="es-CL" dirty="0"/>
          </a:p>
        </p:txBody>
      </p:sp>
      <p:sp>
        <p:nvSpPr>
          <p:cNvPr id="8" name="7 Rectángulo redondeado"/>
          <p:cNvSpPr/>
          <p:nvPr/>
        </p:nvSpPr>
        <p:spPr>
          <a:xfrm>
            <a:off x="683568" y="3501008"/>
            <a:ext cx="2952328" cy="115212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CL" dirty="0"/>
          </a:p>
        </p:txBody>
      </p:sp>
      <p:sp>
        <p:nvSpPr>
          <p:cNvPr id="9" name="8 Rectángulo redondeado"/>
          <p:cNvSpPr/>
          <p:nvPr/>
        </p:nvSpPr>
        <p:spPr>
          <a:xfrm>
            <a:off x="5518867" y="5085184"/>
            <a:ext cx="2952328" cy="115212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dirty="0" smtClean="0"/>
              <a:t>. </a:t>
            </a:r>
            <a:endParaRPr lang="es-CL" dirty="0"/>
          </a:p>
        </p:txBody>
      </p:sp>
      <p:sp>
        <p:nvSpPr>
          <p:cNvPr id="10" name="9 Rectángulo redondeado"/>
          <p:cNvSpPr/>
          <p:nvPr/>
        </p:nvSpPr>
        <p:spPr>
          <a:xfrm>
            <a:off x="589500" y="5085184"/>
            <a:ext cx="2952328" cy="115212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CL" dirty="0"/>
          </a:p>
        </p:txBody>
      </p:sp>
      <p:cxnSp>
        <p:nvCxnSpPr>
          <p:cNvPr id="3" name="2 Conector angular"/>
          <p:cNvCxnSpPr/>
          <p:nvPr/>
        </p:nvCxnSpPr>
        <p:spPr>
          <a:xfrm rot="5400000">
            <a:off x="3135275" y="369983"/>
            <a:ext cx="360040" cy="2445626"/>
          </a:xfrm>
          <a:prstGeom prst="bentConnector2">
            <a:avLst/>
          </a:prstGeom>
        </p:spPr>
        <p:style>
          <a:lnRef idx="2">
            <a:schemeClr val="dk1"/>
          </a:lnRef>
          <a:fillRef idx="0">
            <a:schemeClr val="dk1"/>
          </a:fillRef>
          <a:effectRef idx="1">
            <a:schemeClr val="dk1"/>
          </a:effectRef>
          <a:fontRef idx="minor">
            <a:schemeClr val="tx1"/>
          </a:fontRef>
        </p:style>
      </p:cxnSp>
      <p:cxnSp>
        <p:nvCxnSpPr>
          <p:cNvPr id="11" name="10 Conector angular"/>
          <p:cNvCxnSpPr/>
          <p:nvPr/>
        </p:nvCxnSpPr>
        <p:spPr>
          <a:xfrm>
            <a:off x="4743726" y="1439920"/>
            <a:ext cx="2114962" cy="332896"/>
          </a:xfrm>
          <a:prstGeom prst="bentConnector3">
            <a:avLst>
              <a:gd name="adj1" fmla="val 2180"/>
            </a:avLst>
          </a:prstGeom>
        </p:spPr>
        <p:style>
          <a:lnRef idx="2">
            <a:schemeClr val="dk1"/>
          </a:lnRef>
          <a:fillRef idx="0">
            <a:schemeClr val="dk1"/>
          </a:fillRef>
          <a:effectRef idx="1">
            <a:schemeClr val="dk1"/>
          </a:effectRef>
          <a:fontRef idx="minor">
            <a:schemeClr val="tx1"/>
          </a:fontRef>
        </p:style>
      </p:cxnSp>
      <p:cxnSp>
        <p:nvCxnSpPr>
          <p:cNvPr id="17" name="16 Conector recto"/>
          <p:cNvCxnSpPr/>
          <p:nvPr/>
        </p:nvCxnSpPr>
        <p:spPr>
          <a:xfrm>
            <a:off x="2092482" y="1763956"/>
            <a:ext cx="0" cy="432048"/>
          </a:xfrm>
          <a:prstGeom prst="line">
            <a:avLst/>
          </a:prstGeom>
        </p:spPr>
        <p:style>
          <a:lnRef idx="2">
            <a:schemeClr val="dk1"/>
          </a:lnRef>
          <a:fillRef idx="0">
            <a:schemeClr val="dk1"/>
          </a:fillRef>
          <a:effectRef idx="1">
            <a:schemeClr val="dk1"/>
          </a:effectRef>
          <a:fontRef idx="minor">
            <a:schemeClr val="tx1"/>
          </a:fontRef>
        </p:style>
      </p:cxnSp>
      <p:cxnSp>
        <p:nvCxnSpPr>
          <p:cNvPr id="18" name="17 Conector recto"/>
          <p:cNvCxnSpPr/>
          <p:nvPr/>
        </p:nvCxnSpPr>
        <p:spPr>
          <a:xfrm>
            <a:off x="2065664" y="4653136"/>
            <a:ext cx="0" cy="432048"/>
          </a:xfrm>
          <a:prstGeom prst="line">
            <a:avLst/>
          </a:prstGeom>
        </p:spPr>
        <p:style>
          <a:lnRef idx="2">
            <a:schemeClr val="dk1"/>
          </a:lnRef>
          <a:fillRef idx="0">
            <a:schemeClr val="dk1"/>
          </a:fillRef>
          <a:effectRef idx="1">
            <a:schemeClr val="dk1"/>
          </a:effectRef>
          <a:fontRef idx="minor">
            <a:schemeClr val="tx1"/>
          </a:fontRef>
        </p:style>
      </p:cxnSp>
      <p:cxnSp>
        <p:nvCxnSpPr>
          <p:cNvPr id="19" name="18 Conector recto"/>
          <p:cNvCxnSpPr/>
          <p:nvPr/>
        </p:nvCxnSpPr>
        <p:spPr>
          <a:xfrm>
            <a:off x="2079073" y="3068960"/>
            <a:ext cx="0" cy="432048"/>
          </a:xfrm>
          <a:prstGeom prst="line">
            <a:avLst/>
          </a:prstGeom>
        </p:spPr>
        <p:style>
          <a:lnRef idx="2">
            <a:schemeClr val="dk1"/>
          </a:lnRef>
          <a:fillRef idx="0">
            <a:schemeClr val="dk1"/>
          </a:fillRef>
          <a:effectRef idx="1">
            <a:schemeClr val="dk1"/>
          </a:effectRef>
          <a:fontRef idx="minor">
            <a:schemeClr val="tx1"/>
          </a:fontRef>
        </p:style>
      </p:cxnSp>
      <p:cxnSp>
        <p:nvCxnSpPr>
          <p:cNvPr id="20" name="19 Conector recto"/>
          <p:cNvCxnSpPr/>
          <p:nvPr/>
        </p:nvCxnSpPr>
        <p:spPr>
          <a:xfrm>
            <a:off x="6837340" y="1772816"/>
            <a:ext cx="0" cy="432048"/>
          </a:xfrm>
          <a:prstGeom prst="line">
            <a:avLst/>
          </a:prstGeom>
        </p:spPr>
        <p:style>
          <a:lnRef idx="2">
            <a:schemeClr val="dk1"/>
          </a:lnRef>
          <a:fillRef idx="0">
            <a:schemeClr val="dk1"/>
          </a:fillRef>
          <a:effectRef idx="1">
            <a:schemeClr val="dk1"/>
          </a:effectRef>
          <a:fontRef idx="minor">
            <a:schemeClr val="tx1"/>
          </a:fontRef>
        </p:style>
      </p:cxnSp>
      <p:cxnSp>
        <p:nvCxnSpPr>
          <p:cNvPr id="21" name="20 Conector recto"/>
          <p:cNvCxnSpPr/>
          <p:nvPr/>
        </p:nvCxnSpPr>
        <p:spPr>
          <a:xfrm>
            <a:off x="6859134" y="4653136"/>
            <a:ext cx="0" cy="432048"/>
          </a:xfrm>
          <a:prstGeom prst="line">
            <a:avLst/>
          </a:prstGeom>
        </p:spPr>
        <p:style>
          <a:lnRef idx="2">
            <a:schemeClr val="dk1"/>
          </a:lnRef>
          <a:fillRef idx="0">
            <a:schemeClr val="dk1"/>
          </a:fillRef>
          <a:effectRef idx="1">
            <a:schemeClr val="dk1"/>
          </a:effectRef>
          <a:fontRef idx="minor">
            <a:schemeClr val="tx1"/>
          </a:fontRef>
        </p:style>
      </p:cxnSp>
      <p:cxnSp>
        <p:nvCxnSpPr>
          <p:cNvPr id="22" name="21 Conector recto"/>
          <p:cNvCxnSpPr/>
          <p:nvPr/>
        </p:nvCxnSpPr>
        <p:spPr>
          <a:xfrm>
            <a:off x="6837340" y="3068960"/>
            <a:ext cx="0" cy="432048"/>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xmlns="" val="21980351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1124744"/>
            <a:ext cx="8229600" cy="4320480"/>
          </a:xfrm>
        </p:spPr>
        <p:txBody>
          <a:bodyPr>
            <a:normAutofit fontScale="90000"/>
          </a:bodyPr>
          <a:lstStyle/>
          <a:p>
            <a:r>
              <a:rPr lang="es-CL" b="1" dirty="0" smtClean="0"/>
              <a:t>OBJETIVO: </a:t>
            </a:r>
            <a:r>
              <a:rPr lang="es-CL" dirty="0" smtClean="0"/>
              <a:t/>
            </a:r>
            <a:br>
              <a:rPr lang="es-CL" dirty="0" smtClean="0"/>
            </a:br>
            <a:r>
              <a:rPr lang="es-CL" dirty="0" smtClean="0"/>
              <a:t/>
            </a:r>
            <a:br>
              <a:rPr lang="es-CL" dirty="0" smtClean="0"/>
            </a:br>
            <a:r>
              <a:rPr lang="es-CL" dirty="0" smtClean="0"/>
              <a:t>- </a:t>
            </a:r>
            <a:r>
              <a:rPr lang="es-CL" dirty="0"/>
              <a:t>Extraer información presente en el texto</a:t>
            </a:r>
            <a:r>
              <a:rPr lang="es-CL" dirty="0" smtClean="0"/>
              <a:t>.</a:t>
            </a:r>
            <a:br>
              <a:rPr lang="es-CL" dirty="0" smtClean="0"/>
            </a:br>
            <a:r>
              <a:rPr lang="es-CL" dirty="0"/>
              <a:t/>
            </a:r>
            <a:br>
              <a:rPr lang="es-CL" dirty="0"/>
            </a:br>
            <a:r>
              <a:rPr lang="es-CL" dirty="0"/>
              <a:t>- Comparar los personajes presentes en el </a:t>
            </a:r>
            <a:r>
              <a:rPr lang="es-CL" dirty="0" smtClean="0"/>
              <a:t>texto.</a:t>
            </a:r>
            <a:r>
              <a:rPr lang="es-CL" dirty="0"/>
              <a:t/>
            </a:r>
            <a:br>
              <a:rPr lang="es-CL" dirty="0"/>
            </a:br>
            <a:r>
              <a:rPr lang="es-CL" dirty="0" smtClean="0"/>
              <a:t/>
            </a:r>
            <a:br>
              <a:rPr lang="es-CL" dirty="0" smtClean="0"/>
            </a:br>
            <a:endParaRPr lang="es-CL" dirty="0"/>
          </a:p>
        </p:txBody>
      </p:sp>
    </p:spTree>
    <p:extLst>
      <p:ext uri="{BB962C8B-B14F-4D97-AF65-F5344CB8AC3E}">
        <p14:creationId xmlns:p14="http://schemas.microsoft.com/office/powerpoint/2010/main" xmlns="" val="10189557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b="1" u="sng" dirty="0" smtClean="0"/>
              <a:t>INICIO: </a:t>
            </a:r>
            <a:endParaRPr lang="es-CL" b="1" u="sng" dirty="0"/>
          </a:p>
        </p:txBody>
      </p:sp>
      <p:sp>
        <p:nvSpPr>
          <p:cNvPr id="3" name="2 Marcador de contenido"/>
          <p:cNvSpPr>
            <a:spLocks noGrp="1"/>
          </p:cNvSpPr>
          <p:nvPr>
            <p:ph idx="1"/>
          </p:nvPr>
        </p:nvSpPr>
        <p:spPr/>
        <p:txBody>
          <a:bodyPr>
            <a:normAutofit/>
          </a:bodyPr>
          <a:lstStyle/>
          <a:p>
            <a:r>
              <a:rPr lang="es-CL" dirty="0" smtClean="0"/>
              <a:t>¿</a:t>
            </a:r>
            <a:r>
              <a:rPr lang="es-CL" dirty="0"/>
              <a:t>Q</a:t>
            </a:r>
            <a:r>
              <a:rPr lang="es-CL" dirty="0" smtClean="0"/>
              <a:t>ué tipo de texto crees que vas a leer?  </a:t>
            </a:r>
          </a:p>
          <a:p>
            <a:r>
              <a:rPr lang="es-CL" dirty="0" smtClean="0"/>
              <a:t>¿</a:t>
            </a:r>
            <a:r>
              <a:rPr lang="es-CL" dirty="0"/>
              <a:t>D</a:t>
            </a:r>
            <a:r>
              <a:rPr lang="es-CL" dirty="0" smtClean="0"/>
              <a:t>e qué crees que tratará? </a:t>
            </a:r>
          </a:p>
          <a:p>
            <a:r>
              <a:rPr lang="es-CL" dirty="0" smtClean="0"/>
              <a:t>¿Qué es para ti la amistad? </a:t>
            </a:r>
          </a:p>
          <a:p>
            <a:r>
              <a:rPr lang="es-CL" dirty="0" smtClean="0"/>
              <a:t>¿Tienes amigos?</a:t>
            </a:r>
          </a:p>
          <a:p>
            <a:r>
              <a:rPr lang="es-CL" dirty="0" smtClean="0"/>
              <a:t>¿Qué es para ti ser un buen amigo?</a:t>
            </a:r>
          </a:p>
          <a:p>
            <a:r>
              <a:rPr lang="es-CL" dirty="0"/>
              <a:t>¿Qué cualidades debe tener una persona para que sea tu amigo (a</a:t>
            </a:r>
            <a:r>
              <a:rPr lang="es-CL" dirty="0" smtClean="0"/>
              <a:t>)?</a:t>
            </a:r>
          </a:p>
          <a:p>
            <a:r>
              <a:rPr lang="es-CL" dirty="0"/>
              <a:t>¿Cómo conociste a tu mejor amigo(a</a:t>
            </a:r>
            <a:r>
              <a:rPr lang="es-CL" dirty="0" smtClean="0"/>
              <a:t>)?</a:t>
            </a:r>
          </a:p>
          <a:p>
            <a:endParaRPr lang="es-CL" dirty="0"/>
          </a:p>
        </p:txBody>
      </p:sp>
    </p:spTree>
    <p:extLst>
      <p:ext uri="{BB962C8B-B14F-4D97-AF65-F5344CB8AC3E}">
        <p14:creationId xmlns:p14="http://schemas.microsoft.com/office/powerpoint/2010/main" xmlns="" val="779443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LAS DOS AMIGAS</a:t>
            </a:r>
            <a:r>
              <a:rPr lang="es-CL" dirty="0" smtClean="0"/>
              <a:t>.</a:t>
            </a:r>
            <a:endParaRPr lang="es-CL" dirty="0"/>
          </a:p>
        </p:txBody>
      </p:sp>
      <p:sp>
        <p:nvSpPr>
          <p:cNvPr id="3" name="2 Marcador de contenido"/>
          <p:cNvSpPr>
            <a:spLocks noGrp="1"/>
          </p:cNvSpPr>
          <p:nvPr>
            <p:ph idx="1"/>
          </p:nvPr>
        </p:nvSpPr>
        <p:spPr/>
        <p:txBody>
          <a:bodyPr>
            <a:normAutofit lnSpcReduction="10000"/>
          </a:bodyPr>
          <a:lstStyle/>
          <a:p>
            <a:pPr algn="just"/>
            <a:r>
              <a:rPr lang="es-CL" dirty="0" smtClean="0"/>
              <a:t>Gloria </a:t>
            </a:r>
            <a:r>
              <a:rPr lang="es-CL" dirty="0"/>
              <a:t>es una amiga de mi prima Lorena, las dos son compañeras del instituto y tienen 15 años. Gloria es morena, con el pelo largo y muy rizado. Tiene una nariz muy larga, y su cara es bastante ancha. Sus ojos azules llaman mucho la atención porque son muy grandes y achinados.</a:t>
            </a:r>
          </a:p>
          <a:p>
            <a:pPr algn="just"/>
            <a:r>
              <a:rPr lang="es-CL" dirty="0"/>
              <a:t>En cambio, mi prima Lorena es rubia con el pelo muy corto y completamente liso. Su tez es muy blanca con unos pómulos rojizos que resaltan sus gruesos mofletes. Cuando toma el sol, la cara se le llena de pecas. Los ojos de Lorena son de color verde, con unas pestañas muy largas que se convierten en rubias cuando llega el verano</a:t>
            </a:r>
            <a:r>
              <a:rPr lang="es-CL" dirty="0" smtClean="0"/>
              <a:t>.</a:t>
            </a:r>
            <a:endParaRPr lang="es-CL" dirty="0"/>
          </a:p>
        </p:txBody>
      </p:sp>
    </p:spTree>
    <p:extLst>
      <p:ext uri="{BB962C8B-B14F-4D97-AF65-F5344CB8AC3E}">
        <p14:creationId xmlns:p14="http://schemas.microsoft.com/office/powerpoint/2010/main" xmlns="" val="3852136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36712"/>
            <a:ext cx="8229600" cy="5640288"/>
          </a:xfrm>
        </p:spPr>
        <p:txBody>
          <a:bodyPr>
            <a:normAutofit/>
          </a:bodyPr>
          <a:lstStyle/>
          <a:p>
            <a:pPr algn="just"/>
            <a:r>
              <a:rPr lang="es-CL" dirty="0"/>
              <a:t>Lorena y Gloria son muy amigas, pero a la vez son muy diferentes. A Gloria le encanta el cine, salir con los amigos, divertirse y pasárselo bien. Habla mucho con la gente, es muy divertida y siempre se está riendo. A Lorena le agrada mucho quedarse en casa estudiando. Es muy trabajadora, una persona seria con la gente que no conoce. Le gusta la soledad y por eso le cuesta salir a sitios donde hay mucha gente.</a:t>
            </a:r>
          </a:p>
          <a:p>
            <a:pPr algn="just"/>
            <a:r>
              <a:rPr lang="es-CL" dirty="0"/>
              <a:t>Las dos amigas se sienten muy a gusto juntas, porque aunque sean tan diferentes Lorena ayuda a Gloria en el trabajo de clase, le enseña responsabilidad y Gloria ayuda a Lorena a ser más abierta con la gente, más sociable y divertida</a:t>
            </a:r>
            <a:r>
              <a:rPr lang="es-CL" dirty="0" smtClean="0"/>
              <a:t>.</a:t>
            </a:r>
            <a:endParaRPr lang="es-CL" dirty="0"/>
          </a:p>
        </p:txBody>
      </p:sp>
    </p:spTree>
    <p:extLst>
      <p:ext uri="{BB962C8B-B14F-4D97-AF65-F5344CB8AC3E}">
        <p14:creationId xmlns:p14="http://schemas.microsoft.com/office/powerpoint/2010/main" xmlns="" val="4129149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60648"/>
            <a:ext cx="8229600" cy="1143000"/>
          </a:xfrm>
        </p:spPr>
        <p:txBody>
          <a:bodyPr/>
          <a:lstStyle/>
          <a:p>
            <a:r>
              <a:rPr lang="es-CL" b="1" u="sng" dirty="0" smtClean="0"/>
              <a:t>CARACTERÍSTICAS FÍSICAS </a:t>
            </a:r>
            <a:endParaRPr lang="es-CL" b="1" u="sng" dirty="0"/>
          </a:p>
        </p:txBody>
      </p:sp>
      <p:sp>
        <p:nvSpPr>
          <p:cNvPr id="3" name="2 Marcador de contenido"/>
          <p:cNvSpPr>
            <a:spLocks noGrp="1"/>
          </p:cNvSpPr>
          <p:nvPr>
            <p:ph idx="1"/>
          </p:nvPr>
        </p:nvSpPr>
        <p:spPr>
          <a:xfrm>
            <a:off x="395536" y="1529408"/>
            <a:ext cx="8229600" cy="5328592"/>
          </a:xfrm>
        </p:spPr>
        <p:txBody>
          <a:bodyPr>
            <a:noAutofit/>
          </a:bodyPr>
          <a:lstStyle/>
          <a:p>
            <a:pPr algn="just" fontAlgn="base"/>
            <a:r>
              <a:rPr lang="es-CL" sz="2800" dirty="0" smtClean="0"/>
              <a:t>Las </a:t>
            </a:r>
            <a:r>
              <a:rPr lang="es-CL" sz="2800" dirty="0"/>
              <a:t>características físicas son las que se pueden apreciar a simple vista y corresponden a la apariencia externa de los </a:t>
            </a:r>
            <a:r>
              <a:rPr lang="es-CL" sz="2800" dirty="0" smtClean="0"/>
              <a:t>personajes sirven </a:t>
            </a:r>
            <a:r>
              <a:rPr lang="es-CL" sz="2800" dirty="0"/>
              <a:t>para diferenciarlo del resto de sus semejantes. </a:t>
            </a:r>
            <a:endParaRPr lang="es-CL" sz="2800" dirty="0" smtClean="0"/>
          </a:p>
          <a:p>
            <a:pPr algn="just" fontAlgn="base"/>
            <a:r>
              <a:rPr lang="es-CL" sz="2800" dirty="0" smtClean="0"/>
              <a:t>Si </a:t>
            </a:r>
            <a:r>
              <a:rPr lang="es-CL" sz="2800" dirty="0"/>
              <a:t>queremos enumerar las características físicas de una persona, haremos referencia a su </a:t>
            </a:r>
            <a:r>
              <a:rPr lang="es-CL" sz="2800" b="1" dirty="0"/>
              <a:t>altura</a:t>
            </a:r>
            <a:r>
              <a:rPr lang="es-CL" sz="2800" dirty="0"/>
              <a:t>, su </a:t>
            </a:r>
            <a:r>
              <a:rPr lang="es-CL" sz="2800" b="1" dirty="0"/>
              <a:t>contextura</a:t>
            </a:r>
            <a:r>
              <a:rPr lang="es-CL" sz="2800" dirty="0"/>
              <a:t>, su </a:t>
            </a:r>
            <a:r>
              <a:rPr lang="es-CL" sz="2800" b="1" dirty="0"/>
              <a:t>color de pelo</a:t>
            </a:r>
            <a:r>
              <a:rPr lang="es-CL" sz="2800" dirty="0"/>
              <a:t> y de </a:t>
            </a:r>
            <a:r>
              <a:rPr lang="es-CL" sz="2800" b="1" dirty="0"/>
              <a:t>ojos</a:t>
            </a:r>
            <a:r>
              <a:rPr lang="es-CL" sz="2800" dirty="0"/>
              <a:t>, su </a:t>
            </a:r>
            <a:r>
              <a:rPr lang="es-CL" sz="2800" b="1" dirty="0"/>
              <a:t>piel</a:t>
            </a:r>
            <a:r>
              <a:rPr lang="es-CL" sz="2800" dirty="0"/>
              <a:t>, etc</a:t>
            </a:r>
            <a:r>
              <a:rPr lang="es-CL" sz="2800" dirty="0" smtClean="0"/>
              <a:t>.</a:t>
            </a:r>
          </a:p>
          <a:p>
            <a:pPr algn="just" fontAlgn="base"/>
            <a:r>
              <a:rPr lang="es-CL" sz="2800" dirty="0" smtClean="0"/>
              <a:t> </a:t>
            </a:r>
            <a:r>
              <a:rPr lang="es-CL" sz="2800" dirty="0"/>
              <a:t>Por ejemplo: </a:t>
            </a:r>
            <a:r>
              <a:rPr lang="es-CL" sz="2800" i="1" dirty="0"/>
              <a:t>“Ramón es un muchacho gordo y </a:t>
            </a:r>
            <a:r>
              <a:rPr lang="es-CL" sz="2800" i="1" dirty="0" smtClean="0"/>
              <a:t>rubio”</a:t>
            </a:r>
            <a:r>
              <a:rPr lang="es-CL" sz="2800" dirty="0" smtClean="0"/>
              <a:t>,</a:t>
            </a:r>
            <a:r>
              <a:rPr lang="es-CL" sz="2800" dirty="0"/>
              <a:t> </a:t>
            </a:r>
            <a:r>
              <a:rPr lang="es-CL" sz="2800" i="1" dirty="0" smtClean="0"/>
              <a:t>“ La señora </a:t>
            </a:r>
            <a:r>
              <a:rPr lang="es-CL" sz="2800" i="1" dirty="0"/>
              <a:t>de cabello canoso y ojos </a:t>
            </a:r>
            <a:r>
              <a:rPr lang="es-CL" sz="2800" i="1" dirty="0" smtClean="0"/>
              <a:t>claros?</a:t>
            </a:r>
            <a:endParaRPr lang="es-CL" sz="2800" dirty="0"/>
          </a:p>
        </p:txBody>
      </p:sp>
    </p:spTree>
    <p:extLst>
      <p:ext uri="{BB962C8B-B14F-4D97-AF65-F5344CB8AC3E}">
        <p14:creationId xmlns:p14="http://schemas.microsoft.com/office/powerpoint/2010/main" xmlns="" val="32140228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b="1" u="sng" dirty="0" smtClean="0"/>
              <a:t>CARACTERÍSTICAS PSICOLÓGICAS </a:t>
            </a:r>
            <a:endParaRPr lang="es-CL" b="1" u="sng" dirty="0"/>
          </a:p>
        </p:txBody>
      </p:sp>
      <p:sp>
        <p:nvSpPr>
          <p:cNvPr id="3" name="2 Marcador de contenido"/>
          <p:cNvSpPr>
            <a:spLocks noGrp="1"/>
          </p:cNvSpPr>
          <p:nvPr>
            <p:ph idx="1"/>
          </p:nvPr>
        </p:nvSpPr>
        <p:spPr/>
        <p:txBody>
          <a:bodyPr>
            <a:normAutofit/>
          </a:bodyPr>
          <a:lstStyle/>
          <a:p>
            <a:pPr algn="just"/>
            <a:r>
              <a:rPr lang="es-CL" dirty="0" smtClean="0"/>
              <a:t>Las </a:t>
            </a:r>
            <a:r>
              <a:rPr lang="es-CL" dirty="0"/>
              <a:t>características psicológicas son las que nos hablan de la personalidad o la conducta de estos, su manera de ser, de actuar, su carácter. por ejemplo: </a:t>
            </a:r>
            <a:endParaRPr lang="es-CL" dirty="0" smtClean="0"/>
          </a:p>
          <a:p>
            <a:pPr algn="just"/>
            <a:endParaRPr lang="es-CL" dirty="0" smtClean="0"/>
          </a:p>
          <a:p>
            <a:pPr algn="just"/>
            <a:r>
              <a:rPr lang="es-CL" dirty="0" smtClean="0"/>
              <a:t>- Rosita </a:t>
            </a:r>
            <a:r>
              <a:rPr lang="es-CL" dirty="0"/>
              <a:t>era tierna, humilde y muy </a:t>
            </a:r>
            <a:r>
              <a:rPr lang="es-CL" dirty="0" smtClean="0"/>
              <a:t>inteligente.</a:t>
            </a:r>
          </a:p>
          <a:p>
            <a:pPr algn="just"/>
            <a:r>
              <a:rPr lang="es-CL" dirty="0" smtClean="0"/>
              <a:t/>
            </a:r>
            <a:br>
              <a:rPr lang="es-CL" dirty="0" smtClean="0"/>
            </a:br>
            <a:r>
              <a:rPr lang="es-CL" smtClean="0"/>
              <a:t>- Homero </a:t>
            </a:r>
            <a:r>
              <a:rPr lang="es-CL" dirty="0"/>
              <a:t>es algo ingenuo y puede parecer un poco torpe. </a:t>
            </a:r>
            <a:endParaRPr lang="es-CL" dirty="0" smtClean="0"/>
          </a:p>
          <a:p>
            <a:pPr algn="just"/>
            <a:endParaRPr lang="es-CL" dirty="0"/>
          </a:p>
          <a:p>
            <a:endParaRPr lang="es-CL" dirty="0"/>
          </a:p>
        </p:txBody>
      </p:sp>
    </p:spTree>
    <p:extLst>
      <p:ext uri="{BB962C8B-B14F-4D97-AF65-F5344CB8AC3E}">
        <p14:creationId xmlns:p14="http://schemas.microsoft.com/office/powerpoint/2010/main" xmlns="" val="3481165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L" dirty="0" smtClean="0"/>
              <a:t>Guía de trabajo</a:t>
            </a:r>
            <a:endParaRPr lang="es-CL" dirty="0"/>
          </a:p>
        </p:txBody>
      </p:sp>
      <p:sp>
        <p:nvSpPr>
          <p:cNvPr id="3" name="2 Marcador de contenido"/>
          <p:cNvSpPr>
            <a:spLocks noGrp="1"/>
          </p:cNvSpPr>
          <p:nvPr>
            <p:ph idx="1"/>
          </p:nvPr>
        </p:nvSpPr>
        <p:spPr/>
        <p:txBody>
          <a:bodyPr>
            <a:normAutofit fontScale="70000" lnSpcReduction="20000"/>
          </a:bodyPr>
          <a:lstStyle/>
          <a:p>
            <a:r>
              <a:rPr lang="es-CL" dirty="0"/>
              <a:t>1. Qué tipo de texto es:</a:t>
            </a:r>
          </a:p>
          <a:p>
            <a:r>
              <a:rPr lang="es-CL" dirty="0"/>
              <a:t>A) Leyenda</a:t>
            </a:r>
          </a:p>
          <a:p>
            <a:r>
              <a:rPr lang="es-CL" dirty="0"/>
              <a:t>B) Novela</a:t>
            </a:r>
          </a:p>
          <a:p>
            <a:r>
              <a:rPr lang="es-CL" dirty="0"/>
              <a:t>C) Cuento</a:t>
            </a:r>
          </a:p>
          <a:p>
            <a:r>
              <a:rPr lang="es-CL" dirty="0"/>
              <a:t>D) Obra de teatro</a:t>
            </a:r>
          </a:p>
          <a:p>
            <a:r>
              <a:rPr lang="es-CL" dirty="0"/>
              <a:t> </a:t>
            </a:r>
          </a:p>
          <a:p>
            <a:r>
              <a:rPr lang="es-CL" dirty="0"/>
              <a:t>2. Lorena y Gloria son muy diferentes, sin embargo son muy amigas ¿Por qué?</a:t>
            </a:r>
          </a:p>
          <a:p>
            <a:r>
              <a:rPr lang="es-CL" dirty="0"/>
              <a:t>………………………………………………………………………………………………………………………………………………………………………………………………………………………………………………………………………………………………………………………………………………………………………………………………………………………………………</a:t>
            </a:r>
          </a:p>
          <a:p>
            <a:r>
              <a:rPr lang="es-CL" dirty="0"/>
              <a:t> </a:t>
            </a:r>
          </a:p>
          <a:p>
            <a:r>
              <a:rPr lang="es-CL" dirty="0"/>
              <a:t>3</a:t>
            </a:r>
            <a:r>
              <a:rPr lang="es-CL" dirty="0" smtClean="0"/>
              <a:t>.-  </a:t>
            </a:r>
            <a:r>
              <a:rPr lang="es-CL" dirty="0"/>
              <a:t>¿Consideras que Lorena y Gloria son buenas amigas? Argumenta.</a:t>
            </a:r>
          </a:p>
          <a:p>
            <a:r>
              <a:rPr lang="es-CL" dirty="0"/>
              <a:t>………………………………………………………………………………………………………………………………………………………………………………………………………………………………………………………………………………………………………………………………………………………………………………………………………………………………………</a:t>
            </a:r>
          </a:p>
        </p:txBody>
      </p:sp>
    </p:spTree>
    <p:extLst>
      <p:ext uri="{BB962C8B-B14F-4D97-AF65-F5344CB8AC3E}">
        <p14:creationId xmlns:p14="http://schemas.microsoft.com/office/powerpoint/2010/main" xmlns="" val="15675948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a:t>Elabora un cuadro comparativo con las diferencias entre Lorena y </a:t>
            </a:r>
            <a:r>
              <a:rPr lang="es-CL" dirty="0" smtClean="0"/>
              <a:t>Gloria. </a:t>
            </a:r>
            <a:endParaRPr lang="es-CL" dirty="0"/>
          </a:p>
        </p:txBody>
      </p:sp>
      <p:graphicFrame>
        <p:nvGraphicFramePr>
          <p:cNvPr id="7" name="6 Marcador de contenido"/>
          <p:cNvGraphicFramePr>
            <a:graphicFrameLocks noGrp="1"/>
          </p:cNvGraphicFramePr>
          <p:nvPr>
            <p:ph idx="1"/>
            <p:extLst>
              <p:ext uri="{D42A27DB-BD31-4B8C-83A1-F6EECF244321}">
                <p14:modId xmlns:p14="http://schemas.microsoft.com/office/powerpoint/2010/main" xmlns="" val="2124833003"/>
              </p:ext>
            </p:extLst>
          </p:nvPr>
        </p:nvGraphicFramePr>
        <p:xfrm>
          <a:off x="899591" y="1988838"/>
          <a:ext cx="7488832" cy="4392492"/>
        </p:xfrm>
        <a:graphic>
          <a:graphicData uri="http://schemas.openxmlformats.org/drawingml/2006/table">
            <a:tbl>
              <a:tblPr firstRow="1" firstCol="1" bandRow="1"/>
              <a:tblGrid>
                <a:gridCol w="3744416"/>
                <a:gridCol w="3744416"/>
              </a:tblGrid>
              <a:tr h="732082">
                <a:tc>
                  <a:txBody>
                    <a:bodyPr/>
                    <a:lstStyle/>
                    <a:p>
                      <a:pPr algn="ctr">
                        <a:lnSpc>
                          <a:spcPct val="105000"/>
                        </a:lnSpc>
                        <a:spcAft>
                          <a:spcPts val="1000"/>
                        </a:spcAft>
                      </a:pPr>
                      <a:r>
                        <a:rPr lang="es-CL" sz="3600" dirty="0">
                          <a:effectLst/>
                          <a:latin typeface="Cambria"/>
                          <a:ea typeface="Times New Roman"/>
                          <a:cs typeface="Times New Roman"/>
                        </a:rPr>
                        <a:t>Lorena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5000"/>
                        </a:lnSpc>
                        <a:spcAft>
                          <a:spcPts val="1000"/>
                        </a:spcAft>
                      </a:pPr>
                      <a:r>
                        <a:rPr lang="es-CL" sz="3600" dirty="0">
                          <a:effectLst/>
                          <a:latin typeface="Cambria"/>
                          <a:ea typeface="Times New Roman"/>
                          <a:cs typeface="Times New Roman"/>
                        </a:rPr>
                        <a:t>Gloria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2082">
                <a:tc>
                  <a:txBody>
                    <a:bodyPr/>
                    <a:lstStyle/>
                    <a:p>
                      <a:pPr algn="ctr">
                        <a:lnSpc>
                          <a:spcPct val="105000"/>
                        </a:lnSpc>
                        <a:spcAft>
                          <a:spcPts val="1000"/>
                        </a:spcAft>
                      </a:pPr>
                      <a:r>
                        <a:rPr lang="es-CL" sz="1100" dirty="0">
                          <a:effectLst/>
                          <a:latin typeface="Cambria"/>
                          <a:ea typeface="Times New Roma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5000"/>
                        </a:lnSpc>
                        <a:spcAft>
                          <a:spcPts val="1000"/>
                        </a:spcAft>
                      </a:pPr>
                      <a:r>
                        <a:rPr lang="es-CL" sz="1100" dirty="0">
                          <a:effectLst/>
                          <a:latin typeface="Cambria"/>
                          <a:ea typeface="Times New Roma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2082">
                <a:tc>
                  <a:txBody>
                    <a:bodyPr/>
                    <a:lstStyle/>
                    <a:p>
                      <a:pPr algn="ctr">
                        <a:lnSpc>
                          <a:spcPct val="105000"/>
                        </a:lnSpc>
                        <a:spcAft>
                          <a:spcPts val="1000"/>
                        </a:spcAft>
                      </a:pPr>
                      <a:r>
                        <a:rPr lang="es-CL" sz="1100">
                          <a:effectLst/>
                          <a:latin typeface="Cambria"/>
                          <a:ea typeface="Times New Roma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5000"/>
                        </a:lnSpc>
                        <a:spcAft>
                          <a:spcPts val="1000"/>
                        </a:spcAft>
                      </a:pPr>
                      <a:r>
                        <a:rPr lang="es-CL" sz="1100">
                          <a:effectLst/>
                          <a:latin typeface="Cambria"/>
                          <a:ea typeface="Times New Roma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2082">
                <a:tc>
                  <a:txBody>
                    <a:bodyPr/>
                    <a:lstStyle/>
                    <a:p>
                      <a:pPr algn="ctr">
                        <a:lnSpc>
                          <a:spcPct val="105000"/>
                        </a:lnSpc>
                        <a:spcAft>
                          <a:spcPts val="1000"/>
                        </a:spcAft>
                      </a:pPr>
                      <a:r>
                        <a:rPr lang="es-CL" sz="1100">
                          <a:effectLst/>
                          <a:latin typeface="Cambria"/>
                          <a:ea typeface="Times New Roma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5000"/>
                        </a:lnSpc>
                        <a:spcAft>
                          <a:spcPts val="1000"/>
                        </a:spcAft>
                      </a:pPr>
                      <a:r>
                        <a:rPr lang="es-CL" sz="1100">
                          <a:effectLst/>
                          <a:latin typeface="Cambria"/>
                          <a:ea typeface="Times New Roma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2082">
                <a:tc>
                  <a:txBody>
                    <a:bodyPr/>
                    <a:lstStyle/>
                    <a:p>
                      <a:pPr algn="ctr">
                        <a:lnSpc>
                          <a:spcPct val="105000"/>
                        </a:lnSpc>
                        <a:spcAft>
                          <a:spcPts val="1000"/>
                        </a:spcAft>
                      </a:pPr>
                      <a:r>
                        <a:rPr lang="es-CL" sz="1100">
                          <a:effectLst/>
                          <a:latin typeface="Cambria"/>
                          <a:ea typeface="Times New Roma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5000"/>
                        </a:lnSpc>
                        <a:spcAft>
                          <a:spcPts val="1000"/>
                        </a:spcAft>
                      </a:pPr>
                      <a:r>
                        <a:rPr lang="es-CL" sz="1100">
                          <a:effectLst/>
                          <a:latin typeface="Cambria"/>
                          <a:ea typeface="Times New Roma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2082">
                <a:tc>
                  <a:txBody>
                    <a:bodyPr/>
                    <a:lstStyle/>
                    <a:p>
                      <a:pPr algn="ctr">
                        <a:lnSpc>
                          <a:spcPct val="105000"/>
                        </a:lnSpc>
                        <a:spcAft>
                          <a:spcPts val="1000"/>
                        </a:spcAft>
                      </a:pPr>
                      <a:r>
                        <a:rPr lang="es-CL" sz="1100">
                          <a:effectLst/>
                          <a:latin typeface="Cambria"/>
                          <a:ea typeface="Times New Roma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5000"/>
                        </a:lnSpc>
                        <a:spcAft>
                          <a:spcPts val="1000"/>
                        </a:spcAft>
                      </a:pPr>
                      <a:r>
                        <a:rPr lang="es-CL" sz="1100" dirty="0">
                          <a:effectLst/>
                          <a:latin typeface="Cambria"/>
                          <a:ea typeface="Times New Roma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3385306060"/>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laridad">
  <a:themeElements>
    <a:clrScheme name="Claridad">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Clásico de Offic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dad">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TotalTime>
  <Words>578</Words>
  <Application>Microsoft Office PowerPoint</Application>
  <PresentationFormat>Presentación en pantalla (4:3)</PresentationFormat>
  <Paragraphs>68</Paragraphs>
  <Slides>12</Slides>
  <Notes>1</Notes>
  <HiddenSlides>0</HiddenSlides>
  <MMClips>0</MMClips>
  <ScaleCrop>false</ScaleCrop>
  <HeadingPairs>
    <vt:vector size="6" baseType="variant">
      <vt:variant>
        <vt:lpstr>Tema</vt:lpstr>
      </vt:variant>
      <vt:variant>
        <vt:i4>2</vt:i4>
      </vt:variant>
      <vt:variant>
        <vt:lpstr>Servidores OLE incrustados</vt:lpstr>
      </vt:variant>
      <vt:variant>
        <vt:i4>1</vt:i4>
      </vt:variant>
      <vt:variant>
        <vt:lpstr>Títulos de diapositiva</vt:lpstr>
      </vt:variant>
      <vt:variant>
        <vt:i4>12</vt:i4>
      </vt:variant>
    </vt:vector>
  </HeadingPairs>
  <TitlesOfParts>
    <vt:vector size="15" baseType="lpstr">
      <vt:lpstr>Tema de Office</vt:lpstr>
      <vt:lpstr>Claridad</vt:lpstr>
      <vt:lpstr>Documento de Microsoft Office Word</vt:lpstr>
      <vt:lpstr>Las Dos Amigas</vt:lpstr>
      <vt:lpstr>OBJETIVO:   - Extraer información presente en el texto.  - Comparar los personajes presentes en el texto.  </vt:lpstr>
      <vt:lpstr>INICIO: </vt:lpstr>
      <vt:lpstr>LAS DOS AMIGAS.</vt:lpstr>
      <vt:lpstr>Diapositiva 5</vt:lpstr>
      <vt:lpstr>CARACTERÍSTICAS FÍSICAS </vt:lpstr>
      <vt:lpstr>CARACTERÍSTICAS PSICOLÓGICAS </vt:lpstr>
      <vt:lpstr>Guía de trabajo</vt:lpstr>
      <vt:lpstr>Elabora un cuadro comparativo con las diferencias entre Lorena y Gloria. </vt:lpstr>
      <vt:lpstr>Dibuja a Lorena y Gloria según las características presentes en el texto.</vt:lpstr>
      <vt:lpstr>CIERRE</vt:lpstr>
      <vt:lpstr>Diapositiva 12</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CLASE GRABADA DEA</dc:title>
  <dc:creator>Maria Teresa</dc:creator>
  <cp:lastModifiedBy>Limahue PIE</cp:lastModifiedBy>
  <cp:revision>10</cp:revision>
  <dcterms:created xsi:type="dcterms:W3CDTF">2018-09-23T20:30:42Z</dcterms:created>
  <dcterms:modified xsi:type="dcterms:W3CDTF">2019-09-26T18:45:33Z</dcterms:modified>
</cp:coreProperties>
</file>