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63" autoAdjust="0"/>
  </p:normalViewPr>
  <p:slideViewPr>
    <p:cSldViewPr snapToGrid="0">
      <p:cViewPr varScale="1">
        <p:scale>
          <a:sx n="68" d="100"/>
          <a:sy n="68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320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06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815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454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9537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0621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8267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195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078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95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302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295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979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320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531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23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263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FEE813-A647-4A06-99D6-18AB4C4D8C51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398A-2927-4829-A426-EB9CC34B8A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4472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D653D-1D5F-4AE6-902A-C9E14C1B0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Aharoni" panose="02010803020104030203" pitchFamily="2" charset="-79"/>
                <a:cs typeface="Aharoni" panose="02010803020104030203" pitchFamily="2" charset="-79"/>
              </a:rPr>
              <a:t>Sistema monetario en Chile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528930-2CBB-48AA-A5F4-08226FD51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4312" y="4770782"/>
            <a:ext cx="3615602" cy="1364975"/>
          </a:xfrm>
        </p:spPr>
        <p:txBody>
          <a:bodyPr/>
          <a:lstStyle/>
          <a:p>
            <a:r>
              <a:rPr lang="es-CL" dirty="0"/>
              <a:t>3° año básico</a:t>
            </a:r>
          </a:p>
          <a:p>
            <a:r>
              <a:rPr lang="es-CL" dirty="0"/>
              <a:t>María Teresa Soto.</a:t>
            </a:r>
          </a:p>
        </p:txBody>
      </p:sp>
    </p:spTree>
    <p:extLst>
      <p:ext uri="{BB962C8B-B14F-4D97-AF65-F5344CB8AC3E}">
        <p14:creationId xmlns:p14="http://schemas.microsoft.com/office/powerpoint/2010/main" val="339776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F31DE-3B41-4840-A911-F04A166B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121644" cy="1676603"/>
          </a:xfrm>
        </p:spPr>
        <p:txBody>
          <a:bodyPr>
            <a:normAutofit/>
          </a:bodyPr>
          <a:lstStyle/>
          <a:p>
            <a:r>
              <a:rPr lang="es-CL"/>
              <a:t>Billete de mil pesos</a:t>
            </a:r>
            <a:br>
              <a:rPr lang="es-CL"/>
            </a:br>
            <a:r>
              <a:rPr lang="es-CL"/>
              <a:t> </a:t>
            </a: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52EECCE5-1FBD-4385-8AA7-51245B1F3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121642" cy="3785419"/>
          </a:xfrm>
        </p:spPr>
        <p:txBody>
          <a:bodyPr>
            <a:normAutofit/>
          </a:bodyPr>
          <a:lstStyle/>
          <a:p>
            <a:r>
              <a:rPr lang="en-US" sz="2000" dirty="0"/>
              <a:t>Ignacio Carrera Pinto </a:t>
            </a:r>
          </a:p>
          <a:p>
            <a:r>
              <a:rPr lang="en-US" sz="2000" dirty="0"/>
              <a:t>Parque </a:t>
            </a:r>
            <a:r>
              <a:rPr lang="en-US" sz="2000" dirty="0" err="1"/>
              <a:t>nacional</a:t>
            </a:r>
            <a:r>
              <a:rPr lang="en-US" sz="2000" dirty="0"/>
              <a:t> Torres del Paine</a:t>
            </a:r>
          </a:p>
          <a:p>
            <a:endParaRPr lang="en-US" sz="2000" dirty="0"/>
          </a:p>
        </p:txBody>
      </p:sp>
      <p:pic>
        <p:nvPicPr>
          <p:cNvPr id="5122" name="Picture 2" descr="Vieron el nuevo billete de luca? - @ Zona Libre @ - Comunidad ...">
            <a:extLst>
              <a:ext uri="{FF2B5EF4-FFF2-40B4-BE49-F238E27FC236}">
                <a16:creationId xmlns:a16="http://schemas.microsoft.com/office/drawing/2014/main" id="{9E8E3C2A-3BA1-4E3E-841F-9989C454F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2"/>
          <a:stretch/>
        </p:blipFill>
        <p:spPr bwMode="auto">
          <a:xfrm>
            <a:off x="6721233" y="640082"/>
            <a:ext cx="483110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9A3EC74-95F2-49A5-9089-5A9D29514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39543"/>
              </p:ext>
            </p:extLst>
          </p:nvPr>
        </p:nvGraphicFramePr>
        <p:xfrm>
          <a:off x="324356" y="3777389"/>
          <a:ext cx="545094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189">
                  <a:extLst>
                    <a:ext uri="{9D8B030D-6E8A-4147-A177-3AD203B41FA5}">
                      <a16:colId xmlns:a16="http://schemas.microsoft.com/office/drawing/2014/main" val="2302449071"/>
                    </a:ext>
                  </a:extLst>
                </a:gridCol>
                <a:gridCol w="1090189">
                  <a:extLst>
                    <a:ext uri="{9D8B030D-6E8A-4147-A177-3AD203B41FA5}">
                      <a16:colId xmlns:a16="http://schemas.microsoft.com/office/drawing/2014/main" val="453315127"/>
                    </a:ext>
                  </a:extLst>
                </a:gridCol>
                <a:gridCol w="1090189">
                  <a:extLst>
                    <a:ext uri="{9D8B030D-6E8A-4147-A177-3AD203B41FA5}">
                      <a16:colId xmlns:a16="http://schemas.microsoft.com/office/drawing/2014/main" val="2430339360"/>
                    </a:ext>
                  </a:extLst>
                </a:gridCol>
                <a:gridCol w="1090189">
                  <a:extLst>
                    <a:ext uri="{9D8B030D-6E8A-4147-A177-3AD203B41FA5}">
                      <a16:colId xmlns:a16="http://schemas.microsoft.com/office/drawing/2014/main" val="1300434431"/>
                    </a:ext>
                  </a:extLst>
                </a:gridCol>
                <a:gridCol w="1090189">
                  <a:extLst>
                    <a:ext uri="{9D8B030D-6E8A-4147-A177-3AD203B41FA5}">
                      <a16:colId xmlns:a16="http://schemas.microsoft.com/office/drawing/2014/main" val="1975352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Decena</a:t>
                      </a:r>
                    </a:p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De Mil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Unidad De Mil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Centena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Decena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Unidad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1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49571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0B061B7-D9CE-4125-AFB0-AB6020FA1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912" y="4586067"/>
            <a:ext cx="1107611" cy="7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32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B268F-FCB1-46FE-A1BB-7B7ABA48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286"/>
            <a:ext cx="5257800" cy="6225589"/>
          </a:xfrm>
        </p:spPr>
        <p:txBody>
          <a:bodyPr>
            <a:normAutofit/>
          </a:bodyPr>
          <a:lstStyle/>
          <a:p>
            <a:r>
              <a:rPr lang="es-CL" dirty="0"/>
              <a:t>Billete de dos mil pesos</a:t>
            </a:r>
            <a:br>
              <a:rPr lang="es-CL" dirty="0"/>
            </a:br>
            <a:br>
              <a:rPr lang="es-CL" dirty="0"/>
            </a:br>
            <a:r>
              <a:rPr lang="es-CL" dirty="0"/>
              <a:t>- </a:t>
            </a:r>
            <a:r>
              <a:rPr lang="es-CL" sz="2000" dirty="0"/>
              <a:t>Manuel Rodríguez </a:t>
            </a:r>
            <a:br>
              <a:rPr lang="es-CL" sz="2000" dirty="0"/>
            </a:br>
            <a:r>
              <a:rPr lang="es-CL" sz="2000" b="1" dirty="0"/>
              <a:t>-   </a:t>
            </a:r>
            <a:r>
              <a:rPr lang="es-CL" sz="2000" dirty="0"/>
              <a:t>Reserva Nacional Nalcas</a:t>
            </a: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r>
              <a:rPr lang="es-CL" dirty="0"/>
              <a:t> </a:t>
            </a:r>
          </a:p>
        </p:txBody>
      </p:sp>
      <p:pic>
        <p:nvPicPr>
          <p:cNvPr id="6146" name="Picture 2" descr="Chile. nuevo billete de polimero de 2000 pesos - Vendido en Venta ...">
            <a:extLst>
              <a:ext uri="{FF2B5EF4-FFF2-40B4-BE49-F238E27FC236}">
                <a16:creationId xmlns:a16="http://schemas.microsoft.com/office/drawing/2014/main" id="{F9A8D456-430A-46DF-9E3F-14627518C3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45" y="128045"/>
            <a:ext cx="5764155" cy="63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DA2CA05-9715-4543-B275-B5CCA6E31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14507"/>
              </p:ext>
            </p:extLst>
          </p:nvPr>
        </p:nvGraphicFramePr>
        <p:xfrm>
          <a:off x="216505" y="3749254"/>
          <a:ext cx="587949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899">
                  <a:extLst>
                    <a:ext uri="{9D8B030D-6E8A-4147-A177-3AD203B41FA5}">
                      <a16:colId xmlns:a16="http://schemas.microsoft.com/office/drawing/2014/main" val="2302449071"/>
                    </a:ext>
                  </a:extLst>
                </a:gridCol>
                <a:gridCol w="1175899">
                  <a:extLst>
                    <a:ext uri="{9D8B030D-6E8A-4147-A177-3AD203B41FA5}">
                      <a16:colId xmlns:a16="http://schemas.microsoft.com/office/drawing/2014/main" val="453315127"/>
                    </a:ext>
                  </a:extLst>
                </a:gridCol>
                <a:gridCol w="1175899">
                  <a:extLst>
                    <a:ext uri="{9D8B030D-6E8A-4147-A177-3AD203B41FA5}">
                      <a16:colId xmlns:a16="http://schemas.microsoft.com/office/drawing/2014/main" val="2430339360"/>
                    </a:ext>
                  </a:extLst>
                </a:gridCol>
                <a:gridCol w="1175899">
                  <a:extLst>
                    <a:ext uri="{9D8B030D-6E8A-4147-A177-3AD203B41FA5}">
                      <a16:colId xmlns:a16="http://schemas.microsoft.com/office/drawing/2014/main" val="1300434431"/>
                    </a:ext>
                  </a:extLst>
                </a:gridCol>
                <a:gridCol w="1175899">
                  <a:extLst>
                    <a:ext uri="{9D8B030D-6E8A-4147-A177-3AD203B41FA5}">
                      <a16:colId xmlns:a16="http://schemas.microsoft.com/office/drawing/2014/main" val="1975352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Decena</a:t>
                      </a:r>
                    </a:p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De Mil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Unidad De Mil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Centena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Decena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Unidad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1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49571"/>
                  </a:ext>
                </a:extLst>
              </a:tr>
            </a:tbl>
          </a:graphicData>
        </a:graphic>
      </p:graphicFrame>
      <p:pic>
        <p:nvPicPr>
          <p:cNvPr id="6" name="Picture 2" descr="Chile. nuevo billete de polimero de 2000 pesos - Vendido en Venta ...">
            <a:extLst>
              <a:ext uri="{FF2B5EF4-FFF2-40B4-BE49-F238E27FC236}">
                <a16:creationId xmlns:a16="http://schemas.microsoft.com/office/drawing/2014/main" id="{E3B3845E-C46B-4BD4-B4E6-DB4AF1066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73"/>
          <a:stretch/>
        </p:blipFill>
        <p:spPr bwMode="auto">
          <a:xfrm>
            <a:off x="1461867" y="4572422"/>
            <a:ext cx="1098454" cy="8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6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84BDB-89E0-470E-8873-FB2FE40A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s-CL" dirty="0"/>
              <a:t>Billete de cinco mil pesos </a:t>
            </a:r>
            <a:br>
              <a:rPr lang="es-CL" dirty="0"/>
            </a:b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115C0A-7CE7-4D5F-97CC-BD8740038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4464" cy="4351338"/>
          </a:xfrm>
        </p:spPr>
        <p:txBody>
          <a:bodyPr/>
          <a:lstStyle/>
          <a:p>
            <a:r>
              <a:rPr lang="es-CL" dirty="0"/>
              <a:t>Gabriela Mistral</a:t>
            </a:r>
          </a:p>
          <a:p>
            <a:r>
              <a:rPr lang="es-CL" dirty="0"/>
              <a:t>Parque Nacional La Campana</a:t>
            </a:r>
          </a:p>
          <a:p>
            <a:endParaRPr lang="es-CL" dirty="0"/>
          </a:p>
        </p:txBody>
      </p:sp>
      <p:pic>
        <p:nvPicPr>
          <p:cNvPr id="7170" name="Picture 2" descr="Chile. nuevo billete de polimero de 5000 pesos - Vendido en Venta ...">
            <a:extLst>
              <a:ext uri="{FF2B5EF4-FFF2-40B4-BE49-F238E27FC236}">
                <a16:creationId xmlns:a16="http://schemas.microsoft.com/office/drawing/2014/main" id="{E5EFAC02-D504-40D5-85FD-097682429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64" y="211015"/>
            <a:ext cx="5273524" cy="56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BBD28F3-31B7-4DCD-BDFE-5074EC7BD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7034"/>
              </p:ext>
            </p:extLst>
          </p:nvPr>
        </p:nvGraphicFramePr>
        <p:xfrm>
          <a:off x="216505" y="3749254"/>
          <a:ext cx="587949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899">
                  <a:extLst>
                    <a:ext uri="{9D8B030D-6E8A-4147-A177-3AD203B41FA5}">
                      <a16:colId xmlns:a16="http://schemas.microsoft.com/office/drawing/2014/main" val="2302449071"/>
                    </a:ext>
                  </a:extLst>
                </a:gridCol>
                <a:gridCol w="1175899">
                  <a:extLst>
                    <a:ext uri="{9D8B030D-6E8A-4147-A177-3AD203B41FA5}">
                      <a16:colId xmlns:a16="http://schemas.microsoft.com/office/drawing/2014/main" val="453315127"/>
                    </a:ext>
                  </a:extLst>
                </a:gridCol>
                <a:gridCol w="1175899">
                  <a:extLst>
                    <a:ext uri="{9D8B030D-6E8A-4147-A177-3AD203B41FA5}">
                      <a16:colId xmlns:a16="http://schemas.microsoft.com/office/drawing/2014/main" val="2430339360"/>
                    </a:ext>
                  </a:extLst>
                </a:gridCol>
                <a:gridCol w="1175899">
                  <a:extLst>
                    <a:ext uri="{9D8B030D-6E8A-4147-A177-3AD203B41FA5}">
                      <a16:colId xmlns:a16="http://schemas.microsoft.com/office/drawing/2014/main" val="1300434431"/>
                    </a:ext>
                  </a:extLst>
                </a:gridCol>
                <a:gridCol w="1175899">
                  <a:extLst>
                    <a:ext uri="{9D8B030D-6E8A-4147-A177-3AD203B41FA5}">
                      <a16:colId xmlns:a16="http://schemas.microsoft.com/office/drawing/2014/main" val="1975352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Decena</a:t>
                      </a:r>
                    </a:p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De Mil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Unidad De Mil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Centena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Decena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Unidad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1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49571"/>
                  </a:ext>
                </a:extLst>
              </a:tr>
            </a:tbl>
          </a:graphicData>
        </a:graphic>
      </p:graphicFrame>
      <p:pic>
        <p:nvPicPr>
          <p:cNvPr id="6" name="Picture 2" descr="Chile. nuevo billete de polimero de 5000 pesos - Vendido en Venta ...">
            <a:extLst>
              <a:ext uri="{FF2B5EF4-FFF2-40B4-BE49-F238E27FC236}">
                <a16:creationId xmlns:a16="http://schemas.microsoft.com/office/drawing/2014/main" id="{B17DD431-2BA4-49F1-BD43-9E8A8B7BF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68" r="-1846" b="48277"/>
          <a:stretch/>
        </p:blipFill>
        <p:spPr bwMode="auto">
          <a:xfrm>
            <a:off x="1406771" y="4501663"/>
            <a:ext cx="113948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8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973C4-75D1-4913-BD0B-E5423238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05" y="365125"/>
            <a:ext cx="5575495" cy="1325563"/>
          </a:xfrm>
        </p:spPr>
        <p:txBody>
          <a:bodyPr/>
          <a:lstStyle/>
          <a:p>
            <a:r>
              <a:rPr lang="es-CL" dirty="0"/>
              <a:t>Billete de diez mil pesos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93ABA6-0E4B-48BF-9C34-4F63D2A09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Arturo Prat Chacón</a:t>
            </a:r>
          </a:p>
          <a:p>
            <a:r>
              <a:rPr lang="pt-BR" dirty="0"/>
              <a:t>Parque Nacional Alberto de Agostini</a:t>
            </a:r>
            <a:endParaRPr lang="es-CL" dirty="0"/>
          </a:p>
        </p:txBody>
      </p:sp>
      <p:pic>
        <p:nvPicPr>
          <p:cNvPr id="8194" name="Picture 2" descr="Chile 10000 pesos | Papel moneda, Billetes del mundo, Billetes">
            <a:extLst>
              <a:ext uri="{FF2B5EF4-FFF2-40B4-BE49-F238E27FC236}">
                <a16:creationId xmlns:a16="http://schemas.microsoft.com/office/drawing/2014/main" id="{B0818062-0A6E-4BB4-BF78-2EAD977A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58" y="250752"/>
            <a:ext cx="4583137" cy="59976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87B687A-0C0B-4AF1-B5EB-0151A4D06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352227"/>
              </p:ext>
            </p:extLst>
          </p:nvPr>
        </p:nvGraphicFramePr>
        <p:xfrm>
          <a:off x="216505" y="3749254"/>
          <a:ext cx="671769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345">
                  <a:extLst>
                    <a:ext uri="{9D8B030D-6E8A-4147-A177-3AD203B41FA5}">
                      <a16:colId xmlns:a16="http://schemas.microsoft.com/office/drawing/2014/main" val="2302449071"/>
                    </a:ext>
                  </a:extLst>
                </a:gridCol>
                <a:gridCol w="1055733">
                  <a:extLst>
                    <a:ext uri="{9D8B030D-6E8A-4147-A177-3AD203B41FA5}">
                      <a16:colId xmlns:a16="http://schemas.microsoft.com/office/drawing/2014/main" val="453315127"/>
                    </a:ext>
                  </a:extLst>
                </a:gridCol>
                <a:gridCol w="1343539">
                  <a:extLst>
                    <a:ext uri="{9D8B030D-6E8A-4147-A177-3AD203B41FA5}">
                      <a16:colId xmlns:a16="http://schemas.microsoft.com/office/drawing/2014/main" val="2430339360"/>
                    </a:ext>
                  </a:extLst>
                </a:gridCol>
                <a:gridCol w="1343539">
                  <a:extLst>
                    <a:ext uri="{9D8B030D-6E8A-4147-A177-3AD203B41FA5}">
                      <a16:colId xmlns:a16="http://schemas.microsoft.com/office/drawing/2014/main" val="1300434431"/>
                    </a:ext>
                  </a:extLst>
                </a:gridCol>
                <a:gridCol w="1343539">
                  <a:extLst>
                    <a:ext uri="{9D8B030D-6E8A-4147-A177-3AD203B41FA5}">
                      <a16:colId xmlns:a16="http://schemas.microsoft.com/office/drawing/2014/main" val="1975352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Decena</a:t>
                      </a:r>
                    </a:p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De Mil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Unidad De Mil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Centena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Decena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bg1"/>
                          </a:solidFill>
                        </a:rPr>
                        <a:t>Unidad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1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49571"/>
                  </a:ext>
                </a:extLst>
              </a:tr>
            </a:tbl>
          </a:graphicData>
        </a:graphic>
      </p:graphicFrame>
      <p:pic>
        <p:nvPicPr>
          <p:cNvPr id="6" name="Picture 2" descr="Chile 10000 pesos | Papel moneda, Billetes del mundo, Billetes">
            <a:extLst>
              <a:ext uri="{FF2B5EF4-FFF2-40B4-BE49-F238E27FC236}">
                <a16:creationId xmlns:a16="http://schemas.microsoft.com/office/drawing/2014/main" id="{9632AB36-73A8-43B8-81AA-04E8457EA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7"/>
          <a:stretch/>
        </p:blipFill>
        <p:spPr bwMode="auto">
          <a:xfrm>
            <a:off x="407963" y="4638849"/>
            <a:ext cx="1135087" cy="580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4253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2EDE5-1D16-4868-B833-5CFD4B076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1649"/>
            <a:ext cx="4654297" cy="2550407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-Andrés Bello</a:t>
            </a: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Salar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Surire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SOCIEDAD DE BIBLIÓFILOS CHILENOS, fundada en 1945: IMPRIMIENDO ...">
            <a:extLst>
              <a:ext uri="{FF2B5EF4-FFF2-40B4-BE49-F238E27FC236}">
                <a16:creationId xmlns:a16="http://schemas.microsoft.com/office/drawing/2014/main" id="{55A2F4BD-44E1-4193-B027-09FEE170EB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228"/>
          <a:stretch/>
        </p:blipFill>
        <p:spPr bwMode="auto">
          <a:xfrm>
            <a:off x="5437048" y="323850"/>
            <a:ext cx="6537584" cy="6210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E934FF-9812-4A82-8709-63E43979D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1" y="3429000"/>
            <a:ext cx="5146117" cy="2152075"/>
          </a:xfrm>
          <a:prstGeom prst="rect">
            <a:avLst/>
          </a:prstGeom>
        </p:spPr>
      </p:pic>
      <p:pic>
        <p:nvPicPr>
          <p:cNvPr id="10" name="Picture 2" descr="SOCIEDAD DE BIBLIÓFILOS CHILENOS, fundada en 1945: IMPRIMIENDO ...">
            <a:extLst>
              <a:ext uri="{FF2B5EF4-FFF2-40B4-BE49-F238E27FC236}">
                <a16:creationId xmlns:a16="http://schemas.microsoft.com/office/drawing/2014/main" id="{04F82E8C-46F3-4062-8CD3-5AB95B710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51049"/>
          <a:stretch/>
        </p:blipFill>
        <p:spPr bwMode="auto">
          <a:xfrm>
            <a:off x="118911" y="4189323"/>
            <a:ext cx="1133114" cy="81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87CED4F-EF23-41F5-AA9F-8D767D958B62}"/>
              </a:ext>
            </a:extLst>
          </p:cNvPr>
          <p:cNvSpPr/>
          <p:nvPr/>
        </p:nvSpPr>
        <p:spPr>
          <a:xfrm>
            <a:off x="343216" y="405884"/>
            <a:ext cx="49603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Billete de Venite mil pesos </a:t>
            </a:r>
          </a:p>
          <a:p>
            <a:endParaRPr lang="en-U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L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3659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EFADB9-C6C2-4FF0-A9CA-51811C9F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700" dirty="0"/>
              <a:t>¿ </a:t>
            </a:r>
            <a:r>
              <a:rPr lang="en-US" sz="4700" dirty="0" err="1"/>
              <a:t>Cuántos</a:t>
            </a:r>
            <a:r>
              <a:rPr lang="en-US" sz="4700" dirty="0"/>
              <a:t> </a:t>
            </a:r>
            <a:r>
              <a:rPr lang="en-US" sz="4700" dirty="0" err="1"/>
              <a:t>billetes</a:t>
            </a:r>
            <a:r>
              <a:rPr lang="en-US" sz="4700" dirty="0"/>
              <a:t> de </a:t>
            </a:r>
            <a:r>
              <a:rPr lang="en-US" sz="4700" dirty="0" err="1"/>
              <a:t>diez</a:t>
            </a:r>
            <a:r>
              <a:rPr lang="en-US" sz="4700" dirty="0"/>
              <a:t> mil pesos hay?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4352278-712E-4FF2-9A9E-42F431F65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17772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077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4DE405-0A5E-4F63-9C4B-3656FFE3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¿</a:t>
            </a:r>
            <a:r>
              <a:rPr lang="en-US" sz="4800" dirty="0" err="1">
                <a:solidFill>
                  <a:srgbClr val="EBEBEB"/>
                </a:solidFill>
              </a:rPr>
              <a:t>Cuántos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billetes</a:t>
            </a:r>
            <a:r>
              <a:rPr lang="en-US" sz="4800" dirty="0">
                <a:solidFill>
                  <a:srgbClr val="EBEBEB"/>
                </a:solidFill>
              </a:rPr>
              <a:t> de mil pesos hay ?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07A8297-CFB7-4CB7-BB4F-BC715EC01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-1" r="47372" b="-1"/>
          <a:stretch/>
        </p:blipFill>
        <p:spPr>
          <a:xfrm>
            <a:off x="20" y="10"/>
            <a:ext cx="5407003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677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5624C4-CE67-44A5-A623-2CBD53FA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¿</a:t>
            </a:r>
            <a:r>
              <a:rPr lang="en-US" sz="4800" dirty="0" err="1">
                <a:solidFill>
                  <a:srgbClr val="EBEBEB"/>
                </a:solidFill>
              </a:rPr>
              <a:t>Cuántos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billetes</a:t>
            </a:r>
            <a:r>
              <a:rPr lang="en-US" sz="4800" dirty="0">
                <a:solidFill>
                  <a:srgbClr val="EBEBEB"/>
                </a:solidFill>
              </a:rPr>
              <a:t> de </a:t>
            </a:r>
            <a:r>
              <a:rPr lang="en-US" sz="4800" dirty="0" err="1">
                <a:solidFill>
                  <a:srgbClr val="EBEBEB"/>
                </a:solidFill>
              </a:rPr>
              <a:t>cinco</a:t>
            </a:r>
            <a:r>
              <a:rPr lang="en-US" sz="4800" dirty="0">
                <a:solidFill>
                  <a:srgbClr val="EBEBEB"/>
                </a:solidFill>
              </a:rPr>
              <a:t> mil pesos hay?</a:t>
            </a:r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Bono Covid-19: monto y cuándo se paga la ayuda por coronavirus ...">
            <a:extLst>
              <a:ext uri="{FF2B5EF4-FFF2-40B4-BE49-F238E27FC236}">
                <a16:creationId xmlns:a16="http://schemas.microsoft.com/office/drawing/2014/main" id="{B2F9FB7A-0875-4B2D-986D-2C1AD28C26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8" r="7224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781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B22478-4B6E-489C-8627-5364C43A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¿Cuántos billetes de mil equivalen a cinco mil pesos?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D27C59C-2F6B-44FD-893D-A2C5F6885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16553" t="12100" r="21994" b="33919"/>
          <a:stretch/>
        </p:blipFill>
        <p:spPr>
          <a:xfrm>
            <a:off x="643854" y="1879580"/>
            <a:ext cx="6270662" cy="30983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35588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E92A8BB-07B9-40DB-984F-2CB1A2535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DDB745-6C26-4B79-9EF2-08E3E4AB9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80B3FE6C-0A59-4114-88CB-3C3172D6A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2835162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8C1EDC4-72C9-4418-AE56-E9B28E9B9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5458" y="640082"/>
            <a:ext cx="8045938" cy="2373552"/>
          </a:xfrm>
          <a:prstGeom prst="rect">
            <a:avLst/>
          </a:prstGeom>
          <a:effectLst/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DA3A238-516A-4076-B3C2-230D91350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36999"/>
            <a:ext cx="12191696" cy="3721001"/>
          </a:xfrm>
          <a:custGeom>
            <a:avLst/>
            <a:gdLst>
              <a:gd name="connsiteX0" fmla="*/ 1 w 12191696"/>
              <a:gd name="connsiteY0" fmla="*/ 0 h 3721001"/>
              <a:gd name="connsiteX1" fmla="*/ 71932 w 12191696"/>
              <a:gd name="connsiteY1" fmla="*/ 12261 h 3721001"/>
              <a:gd name="connsiteX2" fmla="*/ 282849 w 12191696"/>
              <a:gd name="connsiteY2" fmla="*/ 48342 h 3721001"/>
              <a:gd name="connsiteX3" fmla="*/ 436464 w 12191696"/>
              <a:gd name="connsiteY3" fmla="*/ 73565 h 3721001"/>
              <a:gd name="connsiteX4" fmla="*/ 619339 w 12191696"/>
              <a:gd name="connsiteY4" fmla="*/ 100188 h 3721001"/>
              <a:gd name="connsiteX5" fmla="*/ 836351 w 12191696"/>
              <a:gd name="connsiteY5" fmla="*/ 132066 h 3721001"/>
              <a:gd name="connsiteX6" fmla="*/ 1076528 w 12191696"/>
              <a:gd name="connsiteY6" fmla="*/ 165696 h 3721001"/>
              <a:gd name="connsiteX7" fmla="*/ 1347183 w 12191696"/>
              <a:gd name="connsiteY7" fmla="*/ 201077 h 3721001"/>
              <a:gd name="connsiteX8" fmla="*/ 1642223 w 12191696"/>
              <a:gd name="connsiteY8" fmla="*/ 238560 h 3721001"/>
              <a:gd name="connsiteX9" fmla="*/ 1962864 w 12191696"/>
              <a:gd name="connsiteY9" fmla="*/ 276043 h 3721001"/>
              <a:gd name="connsiteX10" fmla="*/ 2304232 w 12191696"/>
              <a:gd name="connsiteY10" fmla="*/ 314226 h 3721001"/>
              <a:gd name="connsiteX11" fmla="*/ 2672421 w 12191696"/>
              <a:gd name="connsiteY11" fmla="*/ 349608 h 3721001"/>
              <a:gd name="connsiteX12" fmla="*/ 3057678 w 12191696"/>
              <a:gd name="connsiteY12" fmla="*/ 383588 h 3721001"/>
              <a:gd name="connsiteX13" fmla="*/ 3464881 w 12191696"/>
              <a:gd name="connsiteY13" fmla="*/ 414415 h 3721001"/>
              <a:gd name="connsiteX14" fmla="*/ 3889152 w 12191696"/>
              <a:gd name="connsiteY14" fmla="*/ 443841 h 3721001"/>
              <a:gd name="connsiteX15" fmla="*/ 4331710 w 12191696"/>
              <a:gd name="connsiteY15" fmla="*/ 471515 h 3721001"/>
              <a:gd name="connsiteX16" fmla="*/ 4558476 w 12191696"/>
              <a:gd name="connsiteY16" fmla="*/ 481324 h 3721001"/>
              <a:gd name="connsiteX17" fmla="*/ 4790118 w 12191696"/>
              <a:gd name="connsiteY17" fmla="*/ 492183 h 3721001"/>
              <a:gd name="connsiteX18" fmla="*/ 5025418 w 12191696"/>
              <a:gd name="connsiteY18" fmla="*/ 502342 h 3721001"/>
              <a:gd name="connsiteX19" fmla="*/ 5261937 w 12191696"/>
              <a:gd name="connsiteY19" fmla="*/ 508998 h 3721001"/>
              <a:gd name="connsiteX20" fmla="*/ 5503333 w 12191696"/>
              <a:gd name="connsiteY20" fmla="*/ 514953 h 3721001"/>
              <a:gd name="connsiteX21" fmla="*/ 5747166 w 12191696"/>
              <a:gd name="connsiteY21" fmla="*/ 521259 h 3721001"/>
              <a:gd name="connsiteX22" fmla="*/ 5995877 w 12191696"/>
              <a:gd name="connsiteY22" fmla="*/ 525462 h 3721001"/>
              <a:gd name="connsiteX23" fmla="*/ 6247026 w 12191696"/>
              <a:gd name="connsiteY23" fmla="*/ 525462 h 3721001"/>
              <a:gd name="connsiteX24" fmla="*/ 6500613 w 12191696"/>
              <a:gd name="connsiteY24" fmla="*/ 527564 h 3721001"/>
              <a:gd name="connsiteX25" fmla="*/ 6756639 w 12191696"/>
              <a:gd name="connsiteY25" fmla="*/ 525462 h 3721001"/>
              <a:gd name="connsiteX26" fmla="*/ 7016322 w 12191696"/>
              <a:gd name="connsiteY26" fmla="*/ 521259 h 3721001"/>
              <a:gd name="connsiteX27" fmla="*/ 7276005 w 12191696"/>
              <a:gd name="connsiteY27" fmla="*/ 517405 h 3721001"/>
              <a:gd name="connsiteX28" fmla="*/ 7539345 w 12191696"/>
              <a:gd name="connsiteY28" fmla="*/ 508998 h 3721001"/>
              <a:gd name="connsiteX29" fmla="*/ 7805124 w 12191696"/>
              <a:gd name="connsiteY29" fmla="*/ 500240 h 3721001"/>
              <a:gd name="connsiteX30" fmla="*/ 8070903 w 12191696"/>
              <a:gd name="connsiteY30" fmla="*/ 490081 h 3721001"/>
              <a:gd name="connsiteX31" fmla="*/ 8339121 w 12191696"/>
              <a:gd name="connsiteY31" fmla="*/ 475719 h 3721001"/>
              <a:gd name="connsiteX32" fmla="*/ 8609776 w 12191696"/>
              <a:gd name="connsiteY32" fmla="*/ 458554 h 3721001"/>
              <a:gd name="connsiteX33" fmla="*/ 8881651 w 12191696"/>
              <a:gd name="connsiteY33" fmla="*/ 442089 h 3721001"/>
              <a:gd name="connsiteX34" fmla="*/ 9153526 w 12191696"/>
              <a:gd name="connsiteY34" fmla="*/ 421071 h 3721001"/>
              <a:gd name="connsiteX35" fmla="*/ 9429058 w 12191696"/>
              <a:gd name="connsiteY35" fmla="*/ 395848 h 3721001"/>
              <a:gd name="connsiteX36" fmla="*/ 9700933 w 12191696"/>
              <a:gd name="connsiteY36" fmla="*/ 370626 h 3721001"/>
              <a:gd name="connsiteX37" fmla="*/ 9977684 w 12191696"/>
              <a:gd name="connsiteY37" fmla="*/ 341551 h 3721001"/>
              <a:gd name="connsiteX38" fmla="*/ 10255655 w 12191696"/>
              <a:gd name="connsiteY38" fmla="*/ 309672 h 3721001"/>
              <a:gd name="connsiteX39" fmla="*/ 10529968 w 12191696"/>
              <a:gd name="connsiteY39" fmla="*/ 276043 h 3721001"/>
              <a:gd name="connsiteX40" fmla="*/ 10807939 w 12191696"/>
              <a:gd name="connsiteY40" fmla="*/ 236808 h 3721001"/>
              <a:gd name="connsiteX41" fmla="*/ 11084690 w 12191696"/>
              <a:gd name="connsiteY41" fmla="*/ 194771 h 3721001"/>
              <a:gd name="connsiteX42" fmla="*/ 11362661 w 12191696"/>
              <a:gd name="connsiteY42" fmla="*/ 153085 h 3721001"/>
              <a:gd name="connsiteX43" fmla="*/ 11639412 w 12191696"/>
              <a:gd name="connsiteY43" fmla="*/ 104392 h 3721001"/>
              <a:gd name="connsiteX44" fmla="*/ 11914945 w 12191696"/>
              <a:gd name="connsiteY44" fmla="*/ 54648 h 3721001"/>
              <a:gd name="connsiteX45" fmla="*/ 12191696 w 12191696"/>
              <a:gd name="connsiteY45" fmla="*/ 2452 h 3721001"/>
              <a:gd name="connsiteX46" fmla="*/ 12191696 w 12191696"/>
              <a:gd name="connsiteY46" fmla="*/ 2802467 h 3721001"/>
              <a:gd name="connsiteX47" fmla="*/ 12191695 w 12191696"/>
              <a:gd name="connsiteY47" fmla="*/ 2802467 h 3721001"/>
              <a:gd name="connsiteX48" fmla="*/ 12191695 w 12191696"/>
              <a:gd name="connsiteY48" fmla="*/ 3721001 h 3721001"/>
              <a:gd name="connsiteX49" fmla="*/ 0 w 12191696"/>
              <a:gd name="connsiteY49" fmla="*/ 3721001 h 3721001"/>
              <a:gd name="connsiteX50" fmla="*/ 0 w 12191696"/>
              <a:gd name="connsiteY50" fmla="*/ 2233825 h 3721001"/>
              <a:gd name="connsiteX51" fmla="*/ 1 w 12191696"/>
              <a:gd name="connsiteY51" fmla="*/ 2233825 h 372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696" h="3721001">
                <a:moveTo>
                  <a:pt x="1" y="0"/>
                </a:moveTo>
                <a:lnTo>
                  <a:pt x="71932" y="12261"/>
                </a:lnTo>
                <a:lnTo>
                  <a:pt x="282849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3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802467"/>
                </a:lnTo>
                <a:lnTo>
                  <a:pt x="12191695" y="2802467"/>
                </a:lnTo>
                <a:lnTo>
                  <a:pt x="12191695" y="3721001"/>
                </a:lnTo>
                <a:lnTo>
                  <a:pt x="0" y="3721001"/>
                </a:lnTo>
                <a:lnTo>
                  <a:pt x="0" y="2233825"/>
                </a:lnTo>
                <a:lnTo>
                  <a:pt x="1" y="22338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BF5F69-B6CD-404E-AB73-864D5BFE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5" y="3928983"/>
            <a:ext cx="9182945" cy="17933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¿Cuánto dinero hay?</a:t>
            </a:r>
          </a:p>
        </p:txBody>
      </p:sp>
    </p:spTree>
    <p:extLst>
      <p:ext uri="{BB962C8B-B14F-4D97-AF65-F5344CB8AC3E}">
        <p14:creationId xmlns:p14="http://schemas.microsoft.com/office/powerpoint/2010/main" val="1603275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52E60-B7AA-4BAA-9B8A-9042CD61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976282"/>
          </a:xfrm>
        </p:spPr>
        <p:txBody>
          <a:bodyPr/>
          <a:lstStyle/>
          <a:p>
            <a:r>
              <a:rPr lang="es-CL" b="1" dirty="0"/>
              <a:t>Objetivo: </a:t>
            </a:r>
            <a:br>
              <a:rPr lang="es-CL" b="1" dirty="0"/>
            </a:br>
            <a:r>
              <a:rPr lang="es-CL" b="1" dirty="0"/>
              <a:t>Reconocer el sistema monetario chileno.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73A2BC-2AB2-4F2C-8D1F-DD3FE814F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5458265"/>
            <a:ext cx="8946541" cy="790134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126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796D57-B473-40AD-B26B-A2D38153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51" y="571500"/>
            <a:ext cx="3894609" cy="49149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6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Cuánto</a:t>
            </a:r>
            <a:r>
              <a:rPr lang="en-US" sz="6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dinero</a:t>
            </a:r>
            <a:r>
              <a:rPr lang="en-US" sz="6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hay?</a:t>
            </a:r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83AA9D5-C235-44AD-949A-9D2A30C70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88" t="20793" r="48124" b="35296"/>
          <a:stretch/>
        </p:blipFill>
        <p:spPr>
          <a:xfrm>
            <a:off x="5780103" y="1447799"/>
            <a:ext cx="5032543" cy="45720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37434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213E7E-2763-4A73-B0B2-8D8C8E06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Cuánto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dinero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hay?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E23BBEF-2577-4B46-8E9D-EAB9FDC3B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3854" y="870049"/>
            <a:ext cx="6270662" cy="51174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00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213E7E-2763-4A73-B0B2-8D8C8E06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51237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Cuánto</a:t>
            </a: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dinero</a:t>
            </a: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hay?</a:t>
            </a: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1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60690C-A532-4D88-B163-76FE61A1E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1104965"/>
            <a:ext cx="5449889" cy="4648066"/>
          </a:xfrm>
          <a:prstGeom prst="rect">
            <a:avLst/>
          </a:prstGeom>
          <a:effectLst/>
        </p:spPr>
      </p:pic>
      <p:sp>
        <p:nvSpPr>
          <p:cNvPr id="26" name="Rectangle 1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7182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0A91A4-D9B5-4CFF-8034-50E1030C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Monedas Chilenas </a:t>
            </a: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B0D68F-7E24-484F-BC56-2506E9AEB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38" y="647698"/>
            <a:ext cx="6095494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7531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63EC78-C725-4983-9C23-759523CA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954" y="1676400"/>
            <a:ext cx="4203854" cy="57536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Estas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monedas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formaron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parte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nuestro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sistema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hasta el 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año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pasado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ahora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no se 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utilizan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debido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al 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redondeo</a:t>
            </a:r>
            <a:r>
              <a:rPr lang="en-US" sz="4000" dirty="0">
                <a:solidFill>
                  <a:srgbClr val="EBEBEB"/>
                </a:solidFill>
              </a:rPr>
              <a:t>, </a:t>
            </a:r>
            <a:r>
              <a:rPr lang="en-US" sz="4000" dirty="0" err="1">
                <a:solidFill>
                  <a:srgbClr val="EBEBEB"/>
                </a:solidFill>
              </a:rPr>
              <a:t>c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ontenido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trabajaremos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más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adelante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2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FAD50B9F-74BF-4B89-B8A8-D21316E4FE6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6"/>
          <a:srcRect l="1055" r="5896" b="70539"/>
          <a:stretch/>
        </p:blipFill>
        <p:spPr>
          <a:xfrm>
            <a:off x="643854" y="2522927"/>
            <a:ext cx="6270662" cy="18116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4942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51BC0-0415-4DA9-AD14-B74DAC3F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7877" cy="1400530"/>
          </a:xfrm>
        </p:spPr>
        <p:txBody>
          <a:bodyPr/>
          <a:lstStyle/>
          <a:p>
            <a:r>
              <a:rPr lang="es-CL" dirty="0"/>
              <a:t>¿Cuántas monedas de 1 peso hay 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7862E46-E826-42F9-837D-8542F9811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26" t="28701" r="47260" b="40380"/>
          <a:stretch/>
        </p:blipFill>
        <p:spPr>
          <a:xfrm>
            <a:off x="2438400" y="1690688"/>
            <a:ext cx="6361044" cy="45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6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86ABF9-D9C0-415A-B65B-F0D0E5EB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¿Cuántas monedas de cinco pesos hay?</a:t>
            </a:r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9A910BB-050B-4B8F-9958-1BF90B542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9432" t="39552" r="48707" b="28872"/>
          <a:stretch/>
        </p:blipFill>
        <p:spPr>
          <a:xfrm>
            <a:off x="643854" y="881396"/>
            <a:ext cx="6270662" cy="50947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10003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0E3A9E-4FA1-49D9-994F-4C314AEB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745686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¿</a:t>
            </a:r>
            <a:r>
              <a:rPr lang="en-US" sz="4800" dirty="0" err="1">
                <a:solidFill>
                  <a:srgbClr val="EBEBEB"/>
                </a:solidFill>
              </a:rPr>
              <a:t>Cuántas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monedas</a:t>
            </a:r>
            <a:r>
              <a:rPr lang="en-US" sz="4800" dirty="0">
                <a:solidFill>
                  <a:srgbClr val="EBEBEB"/>
                </a:solidFill>
              </a:rPr>
              <a:t> de </a:t>
            </a:r>
            <a:r>
              <a:rPr lang="en-US" sz="4800" dirty="0" err="1">
                <a:solidFill>
                  <a:srgbClr val="EBEBEB"/>
                </a:solidFill>
              </a:rPr>
              <a:t>cien</a:t>
            </a:r>
            <a:r>
              <a:rPr lang="en-US" sz="4800" dirty="0">
                <a:solidFill>
                  <a:srgbClr val="EBEBEB"/>
                </a:solidFill>
              </a:rPr>
              <a:t> pesos hay?</a:t>
            </a:r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ote de 10 monedas chilenas de Sudamérica-Chile: pesos. Las | Etsy">
            <a:extLst>
              <a:ext uri="{FF2B5EF4-FFF2-40B4-BE49-F238E27FC236}">
                <a16:creationId xmlns:a16="http://schemas.microsoft.com/office/drawing/2014/main" id="{CE3E43FE-8D2B-4979-A7C5-755FBDF1ED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9" r="1" b="6045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383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4E98B0-2A40-4F25-8C5A-D5E881E3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rgbClr val="EBEBEB"/>
                </a:solidFill>
              </a:rPr>
              <a:t>¿Cuántas monedas de quinientos pesos hay?</a:t>
            </a:r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hile tendrá nuevas monedas de 10, 50, 100 y 500 pesos el próximo ...">
            <a:extLst>
              <a:ext uri="{FF2B5EF4-FFF2-40B4-BE49-F238E27FC236}">
                <a16:creationId xmlns:a16="http://schemas.microsoft.com/office/drawing/2014/main" id="{4335D6B8-3BFC-4751-A2F2-8C944BB47D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r="12696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246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2BEB7-1CF4-4D6C-A610-3D96D221F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Nueva Familia De Billetes Para Chile - $ 40.000 en Mercado Libre">
            <a:extLst>
              <a:ext uri="{FF2B5EF4-FFF2-40B4-BE49-F238E27FC236}">
                <a16:creationId xmlns:a16="http://schemas.microsoft.com/office/drawing/2014/main" id="{D8943118-A945-40E4-AC22-6DF5DEF2CD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43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215</Words>
  <Application>Microsoft Office PowerPoint</Application>
  <PresentationFormat>Panorámica</PresentationFormat>
  <Paragraphs>68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Aharoni</vt:lpstr>
      <vt:lpstr>Arial</vt:lpstr>
      <vt:lpstr>Century Gothic</vt:lpstr>
      <vt:lpstr>Wingdings 3</vt:lpstr>
      <vt:lpstr>Ion</vt:lpstr>
      <vt:lpstr>Sistema monetario en Chile</vt:lpstr>
      <vt:lpstr>Objetivo:  Reconocer el sistema monetario chileno.</vt:lpstr>
      <vt:lpstr>Monedas Chilenas </vt:lpstr>
      <vt:lpstr>Estas monedas que formaron parte de nuestro sistema hasta el año pasado, ahora no se utilizan debido al redondeo, contenido que trabajaremos más adelante.   </vt:lpstr>
      <vt:lpstr>¿Cuántas monedas de 1 peso hay ?</vt:lpstr>
      <vt:lpstr>¿Cuántas monedas de cinco pesos hay?</vt:lpstr>
      <vt:lpstr>¿Cuántas monedas de cien pesos hay?</vt:lpstr>
      <vt:lpstr>¿Cuántas monedas de quinientos pesos hay?</vt:lpstr>
      <vt:lpstr>Presentación de PowerPoint</vt:lpstr>
      <vt:lpstr>Billete de mil pesos  </vt:lpstr>
      <vt:lpstr>Billete de dos mil pesos  - Manuel Rodríguez  -   Reserva Nacional Nalcas     </vt:lpstr>
      <vt:lpstr>Billete de cinco mil pesos   </vt:lpstr>
      <vt:lpstr>Billete de diez mil pesos</vt:lpstr>
      <vt:lpstr>  -Andrés Bello - Salar de Surire   </vt:lpstr>
      <vt:lpstr>¿ Cuántos billetes de diez mil pesos hay? </vt:lpstr>
      <vt:lpstr>¿Cuántos billetes de mil pesos hay ?</vt:lpstr>
      <vt:lpstr>¿Cuántos billetes de cinco mil pesos hay?</vt:lpstr>
      <vt:lpstr>¿Cuántos billetes de mil equivalen a cinco mil pesos?</vt:lpstr>
      <vt:lpstr>¿Cuánto dinero hay?</vt:lpstr>
      <vt:lpstr>¿Cuánto dinero hay?</vt:lpstr>
      <vt:lpstr>¿Cuánto dinero hay?</vt:lpstr>
      <vt:lpstr>¿Cuánto dinero hay?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monetario en Chile</dc:title>
  <dc:creator>MARIA TERESA SOTO VIDAL</dc:creator>
  <cp:lastModifiedBy>MARIA TERESA SOTO VIDAL</cp:lastModifiedBy>
  <cp:revision>1</cp:revision>
  <dcterms:created xsi:type="dcterms:W3CDTF">2020-07-06T20:34:56Z</dcterms:created>
  <dcterms:modified xsi:type="dcterms:W3CDTF">2020-07-06T20:37:20Z</dcterms:modified>
</cp:coreProperties>
</file>