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6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24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978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8756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4350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0042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42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651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488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409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653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689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5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639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003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033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515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ADFA5-FE14-4437-BA2D-DB9EEF7052A3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141D31-74FB-4CF7-9E5A-AD6DEC242C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135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5409126" y="103031"/>
            <a:ext cx="6126051" cy="3528812"/>
          </a:xfrm>
          <a:prstGeom prst="cloudCallout">
            <a:avLst>
              <a:gd name="adj1" fmla="val -42276"/>
              <a:gd name="adj2" fmla="val 5958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Comic Sans MS" panose="030F0702030302020204" pitchFamily="66" charset="0"/>
              </a:rPr>
              <a:t>Describir personajes e interpretar el lenguaje figurado empleado en un texto narrativo, para favorecer la comprensión lectora.</a:t>
            </a:r>
            <a:endParaRPr lang="es-CL" sz="2400" b="1" dirty="0">
              <a:latin typeface="Comic Sans MS" panose="030F0702030302020204" pitchFamily="66" charset="0"/>
            </a:endParaRPr>
          </a:p>
        </p:txBody>
      </p:sp>
      <p:pic>
        <p:nvPicPr>
          <p:cNvPr id="5128" name="Picture 8" descr="http://www.nocturnar.com/comunidad/attachments/hapy25252520face2520carwc1-gif.64604/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891" y="2622835"/>
            <a:ext cx="5022760" cy="399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30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34873" y="5409126"/>
            <a:ext cx="7692466" cy="798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Felicitaciones por el trabajo realizado!!! </a:t>
            </a:r>
          </a:p>
        </p:txBody>
      </p:sp>
      <p:pic>
        <p:nvPicPr>
          <p:cNvPr id="7170" name="Picture 2" descr="http://i.imgur.com/PPbyX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477" y="144955"/>
            <a:ext cx="7103996" cy="414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42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Actividades a desarrollar durante la clase.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/>
          </a:p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Presentación de ilustración.</a:t>
            </a:r>
          </a:p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Lectura de un texto.</a:t>
            </a:r>
          </a:p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Guía de aprendizaje en parejas.</a:t>
            </a:r>
          </a:p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Revisión de guía en la pizarra.</a:t>
            </a:r>
          </a:p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Síntesis de los contenidos  tratados.</a:t>
            </a:r>
          </a:p>
          <a:p>
            <a:endParaRPr lang="es-CL" dirty="0"/>
          </a:p>
        </p:txBody>
      </p:sp>
      <p:pic>
        <p:nvPicPr>
          <p:cNvPr id="6146" name="Picture 2" descr="http://deconceptos.com/wp-content/uploads/2008/11/concepto-de-activid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962" y="2133600"/>
            <a:ext cx="329565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41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076" y="697298"/>
            <a:ext cx="7029721" cy="602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233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Tom el niño travieso.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34107" y="1429556"/>
            <a:ext cx="8919693" cy="542844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Tom era un niño de estatura baja, tez blanca que vivía con su tía </a:t>
            </a:r>
            <a:r>
              <a:rPr lang="es-CL" sz="3300" dirty="0" err="1">
                <a:latin typeface="Arial" panose="020B0604020202020204" pitchFamily="34" charset="0"/>
                <a:cs typeface="Arial" panose="020B0604020202020204" pitchFamily="34" charset="0"/>
              </a:rPr>
              <a:t>Polly</a:t>
            </a: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Un día su tía necesitaba ir a comprar por lo que comenzó a llamar a su sobrino: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- ¡Tom!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- ¡Tom!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- ¡Donde andará metido ese chico!... ¡Tom!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Para ver si lo encontraba, caminó hasta la puerta y se detuvo allí, recorriendo con la mirada las plantas de tomate y hojas silvestres que constituían el jardín. Y luego exclamó ¡Ni sombra de Tom!. Alzó, pues, la voz a un ángulo de puntería calculado para larga distancia y gritó: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- ¡Tú! ¡</a:t>
            </a:r>
            <a:r>
              <a:rPr lang="es-CL" sz="3300" dirty="0" err="1">
                <a:latin typeface="Arial" panose="020B0604020202020204" pitchFamily="34" charset="0"/>
                <a:cs typeface="Arial" panose="020B0604020202020204" pitchFamily="34" charset="0"/>
              </a:rPr>
              <a:t>Toooommm</a:t>
            </a: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Oyó tras de ella un ligero ruido y se volvió a punto para atrapar a un muchacho por el borde de la chaqueta y detener su vuelo.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- ¡Ya estás! ¡Qué no se me haya ocurrido pensar en esa despensa!... ¿Qué estabas haciendo ahí?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s-CL" sz="3300" dirty="0">
                <a:latin typeface="Arial" panose="020B0604020202020204" pitchFamily="34" charset="0"/>
                <a:cs typeface="Arial" panose="020B0604020202020204" pitchFamily="34" charset="0"/>
              </a:rPr>
              <a:t>Tom le respondió - Nada.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3403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739424" y="742987"/>
            <a:ext cx="6851561" cy="5515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s-CL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</a:t>
            </a: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Nada? Mírate esas manos, mírate esa boca… ¿Qué es eso pegajoso?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lo sé, tía.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Bueno; pues yo sí lo sé. Es dulce, eso es. Mil veces te he dicho que como no dejes en paz ese dulce te voy a despellejar vivo. Dame ese bastón.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bastón se movió en el aire. Aquello tomaba mal aspecto.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¡Dios mío! ¡Mire lo que tiene detrás, tía!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anciana giró en redondo, recogiéndose las faldas para esquivar el peligro; y en el mismo instante escapó el chico, se encaramó por el muro de tablas y desapareció tras ella. Su tía </a:t>
            </a:r>
            <a:r>
              <a:rPr lang="es-CL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Polly</a:t>
            </a: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quedó un momento sorprendida y después se echó a reír.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¡Diablo de chico! ¡Cuándo acabaré de aprender sus mañas! ¡Cuántas jugarretas como ésta no me habrá hecho, y aún le hago caso! Pero las viejas tontas somos más tontas que nadie. Perro viejo no aprende…</a:t>
            </a:r>
          </a:p>
        </p:txBody>
      </p:sp>
      <p:pic>
        <p:nvPicPr>
          <p:cNvPr id="11" name="Imagen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26323"/>
            <a:ext cx="4739424" cy="44987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475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b="1" dirty="0"/>
              <a:t>Guía de aprendizaje Texto “Tom el niño travieso”.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43954" y="1825626"/>
            <a:ext cx="9723550" cy="10206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b="1" dirty="0"/>
              <a:t>Instrucciones: </a:t>
            </a:r>
            <a:endParaRPr lang="es-CL" dirty="0"/>
          </a:p>
          <a:p>
            <a:r>
              <a:rPr lang="es-CL" dirty="0"/>
              <a:t>Completa el siguiente cuadro con la información extraída de la lectura “Tom el travieso”.</a:t>
            </a:r>
          </a:p>
          <a:p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011882"/>
              </p:ext>
            </p:extLst>
          </p:nvPr>
        </p:nvGraphicFramePr>
        <p:xfrm>
          <a:off x="2369713" y="2846232"/>
          <a:ext cx="9710669" cy="3477294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412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7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7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400" dirty="0">
                          <a:effectLst/>
                        </a:rPr>
                        <a:t>Información solicitada</a:t>
                      </a:r>
                      <a:endParaRPr lang="es-CL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400" dirty="0">
                          <a:effectLst/>
                        </a:rPr>
                        <a:t>Respuesta.</a:t>
                      </a:r>
                      <a:endParaRPr lang="es-CL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9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 dirty="0">
                          <a:effectLst/>
                        </a:rPr>
                        <a:t>1.- Título del texto: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9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2.- Nombre del personaje principal: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9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3.- Nombre de un personaje secundario: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8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86477"/>
              </p:ext>
            </p:extLst>
          </p:nvPr>
        </p:nvGraphicFramePr>
        <p:xfrm>
          <a:off x="1700013" y="1287888"/>
          <a:ext cx="8834906" cy="531658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4014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0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3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 dirty="0">
                          <a:effectLst/>
                        </a:rPr>
                        <a:t>4.- Característica física del personaje principal: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3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5.- Característica psicológica del personaje principal: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6.- Característica física del personaje secundario: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7.- Característica psicológica del personaje secundario: 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8.- Lenguaje figurado presente el texto: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31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>
                          <a:effectLst/>
                        </a:rPr>
                        <a:t>9.- Interpretación del lenguaje figurado presente el texto:</a:t>
                      </a:r>
                      <a:endParaRPr lang="es-CL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058971"/>
              </p:ext>
            </p:extLst>
          </p:nvPr>
        </p:nvGraphicFramePr>
        <p:xfrm>
          <a:off x="1700011" y="631065"/>
          <a:ext cx="8873543" cy="695459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403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1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54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CL" sz="2400" dirty="0">
                          <a:effectLst/>
                        </a:rPr>
                        <a:t>Información solicitada</a:t>
                      </a:r>
                      <a:endParaRPr lang="es-CL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s-CL" sz="2400" dirty="0">
                          <a:effectLst/>
                        </a:rPr>
                        <a:t>Respuesta.</a:t>
                      </a:r>
                      <a:endParaRPr lang="es-CL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886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lamada de nube 8"/>
          <p:cNvSpPr/>
          <p:nvPr/>
        </p:nvSpPr>
        <p:spPr>
          <a:xfrm>
            <a:off x="5409126" y="103031"/>
            <a:ext cx="6126051" cy="3528812"/>
          </a:xfrm>
          <a:prstGeom prst="cloudCallout">
            <a:avLst>
              <a:gd name="adj1" fmla="val -42276"/>
              <a:gd name="adj2" fmla="val 5958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Comic Sans MS" panose="030F0702030302020204" pitchFamily="66" charset="0"/>
              </a:rPr>
              <a:t>Describir personajes e interpretar el lenguaje figurado empleado en un texto narrativo, para favorecer la comprensión lectora.</a:t>
            </a:r>
            <a:endParaRPr lang="es-CL" sz="2400" b="1" dirty="0">
              <a:latin typeface="Comic Sans MS" panose="030F0702030302020204" pitchFamily="66" charset="0"/>
            </a:endParaRPr>
          </a:p>
        </p:txBody>
      </p:sp>
      <p:pic>
        <p:nvPicPr>
          <p:cNvPr id="5128" name="Picture 8" descr="http://www.nocturnar.com/comunidad/attachments/hapy25252520face2520carwc1-gif.64604/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891" y="2622835"/>
            <a:ext cx="5022760" cy="399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379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79931" y="408903"/>
            <a:ext cx="1648495" cy="18159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Una característica es:</a:t>
            </a:r>
          </a:p>
          <a:p>
            <a:pPr algn="ctr"/>
            <a:endParaRPr lang="es-CL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2028426" y="534474"/>
            <a:ext cx="13780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3406464" y="251139"/>
            <a:ext cx="3696237" cy="9143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Una cualidad que permite identificar a algo o alguien.</a:t>
            </a:r>
          </a:p>
        </p:txBody>
      </p:sp>
      <p:cxnSp>
        <p:nvCxnSpPr>
          <p:cNvPr id="10" name="Conector recto de flecha 9"/>
          <p:cNvCxnSpPr/>
          <p:nvPr/>
        </p:nvCxnSpPr>
        <p:spPr>
          <a:xfrm>
            <a:off x="2028426" y="1815921"/>
            <a:ext cx="13780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3417197" y="1487508"/>
            <a:ext cx="3696237" cy="9143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Tipos de características</a:t>
            </a:r>
            <a:r>
              <a:rPr lang="es-CL" dirty="0"/>
              <a:t>:</a:t>
            </a:r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7113434" y="1603414"/>
            <a:ext cx="5237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7113434" y="2363270"/>
            <a:ext cx="5752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7674738" y="1268569"/>
            <a:ext cx="1147290" cy="624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Físicas 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7688690" y="2050957"/>
            <a:ext cx="1657078" cy="624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Psicológicas</a:t>
            </a:r>
            <a:r>
              <a:rPr lang="es-CL" dirty="0"/>
              <a:t>  </a:t>
            </a:r>
          </a:p>
        </p:txBody>
      </p:sp>
      <p:cxnSp>
        <p:nvCxnSpPr>
          <p:cNvPr id="18" name="Conector recto de flecha 17"/>
          <p:cNvCxnSpPr/>
          <p:nvPr/>
        </p:nvCxnSpPr>
        <p:spPr>
          <a:xfrm>
            <a:off x="8822028" y="1622734"/>
            <a:ext cx="5237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9345768" y="2382585"/>
            <a:ext cx="5237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9921024" y="2089594"/>
            <a:ext cx="1280377" cy="624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Actitudes</a:t>
            </a:r>
            <a:r>
              <a:rPr lang="es-CL" dirty="0"/>
              <a:t> </a:t>
            </a:r>
          </a:p>
        </p:txBody>
      </p:sp>
      <p:sp>
        <p:nvSpPr>
          <p:cNvPr id="21" name="Rectángulo 20"/>
          <p:cNvSpPr/>
          <p:nvPr/>
        </p:nvSpPr>
        <p:spPr>
          <a:xfrm>
            <a:off x="9419284" y="1268569"/>
            <a:ext cx="1100068" cy="6246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Estatura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379930" y="3252988"/>
            <a:ext cx="1648495" cy="18159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El lenguaje figurado es:</a:t>
            </a:r>
          </a:p>
          <a:p>
            <a:pPr algn="ctr"/>
            <a:endParaRPr lang="es-CL" dirty="0"/>
          </a:p>
        </p:txBody>
      </p:sp>
      <p:cxnSp>
        <p:nvCxnSpPr>
          <p:cNvPr id="23" name="Conector recto de flecha 22"/>
          <p:cNvCxnSpPr/>
          <p:nvPr/>
        </p:nvCxnSpPr>
        <p:spPr>
          <a:xfrm>
            <a:off x="2039159" y="4160948"/>
            <a:ext cx="13780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23"/>
          <p:cNvSpPr/>
          <p:nvPr/>
        </p:nvSpPr>
        <p:spPr>
          <a:xfrm>
            <a:off x="3427932" y="3252988"/>
            <a:ext cx="4444280" cy="18159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Aquel por el cual una palabra expresa una idea en términos de otra, apelando a una semejanza que puede ser real o imaginaria</a:t>
            </a:r>
          </a:p>
        </p:txBody>
      </p:sp>
      <p:sp>
        <p:nvSpPr>
          <p:cNvPr id="25" name="Rectángulo 24"/>
          <p:cNvSpPr/>
          <p:nvPr/>
        </p:nvSpPr>
        <p:spPr>
          <a:xfrm>
            <a:off x="8447468" y="3733794"/>
            <a:ext cx="2320340" cy="9143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Juanito ¡chicotea los caracoles!.</a:t>
            </a:r>
          </a:p>
        </p:txBody>
      </p:sp>
      <p:cxnSp>
        <p:nvCxnSpPr>
          <p:cNvPr id="26" name="Conector recto de flecha 25"/>
          <p:cNvCxnSpPr/>
          <p:nvPr/>
        </p:nvCxnSpPr>
        <p:spPr>
          <a:xfrm>
            <a:off x="7872212" y="4190993"/>
            <a:ext cx="5752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46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1" grpId="0" animBg="1"/>
      <p:bldP spid="14" grpId="0" animBg="1"/>
      <p:bldP spid="17" grpId="0" animBg="1"/>
      <p:bldP spid="20" grpId="0" animBg="1"/>
      <p:bldP spid="21" grpId="0" animBg="1"/>
      <p:bldP spid="22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614</Words>
  <Application>Microsoft Office PowerPoint</Application>
  <PresentationFormat>Panorámica</PresentationFormat>
  <Paragraphs>63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Comic Sans MS</vt:lpstr>
      <vt:lpstr>Wingdings 3</vt:lpstr>
      <vt:lpstr>Espiral</vt:lpstr>
      <vt:lpstr>Presentación de PowerPoint</vt:lpstr>
      <vt:lpstr>Actividades a desarrollar durante la clase.</vt:lpstr>
      <vt:lpstr>Presentación de PowerPoint</vt:lpstr>
      <vt:lpstr>Tom el niño travieso.</vt:lpstr>
      <vt:lpstr>Presentación de PowerPoint</vt:lpstr>
      <vt:lpstr>Guía de aprendizaje Texto “Tom el niño travieso”.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Soto</dc:creator>
  <cp:lastModifiedBy>Cecilia Ximena Magaña Cabrera</cp:lastModifiedBy>
  <cp:revision>8</cp:revision>
  <dcterms:created xsi:type="dcterms:W3CDTF">2015-09-28T23:02:02Z</dcterms:created>
  <dcterms:modified xsi:type="dcterms:W3CDTF">2020-11-04T18:24:34Z</dcterms:modified>
</cp:coreProperties>
</file>