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3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ACF16-B3F2-4D5E-A244-5EEBC3660D70}" type="datetimeFigureOut">
              <a:rPr lang="es-ES" smtClean="0"/>
              <a:t>09/07/2019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035E1-65CE-4FE5-B21F-65ED269ADF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829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4A1A75-94BD-45B0-B7C0-9BA09929710D}" type="slidenum">
              <a:rPr lang="en-US" altLang="es-CL"/>
              <a:pPr/>
              <a:t>3</a:t>
            </a:fld>
            <a:endParaRPr lang="en-US" altLang="es-CL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61404D-4D04-4FAB-BD63-89D6E72B41BB}" type="datetimeFigureOut">
              <a:rPr lang="es-CL" smtClean="0"/>
              <a:pPr/>
              <a:t>09-07-2019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203EF6-F363-432C-BFE7-73F2873E918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404D-4D04-4FAB-BD63-89D6E72B41BB}" type="datetimeFigureOut">
              <a:rPr lang="es-CL" smtClean="0"/>
              <a:pPr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3EF6-F363-432C-BFE7-73F2873E918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404D-4D04-4FAB-BD63-89D6E72B41BB}" type="datetimeFigureOut">
              <a:rPr lang="es-CL" smtClean="0"/>
              <a:pPr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3EF6-F363-432C-BFE7-73F2873E918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404D-4D04-4FAB-BD63-89D6E72B41BB}" type="datetimeFigureOut">
              <a:rPr lang="es-CL" smtClean="0"/>
              <a:pPr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3EF6-F363-432C-BFE7-73F2873E918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404D-4D04-4FAB-BD63-89D6E72B41BB}" type="datetimeFigureOut">
              <a:rPr lang="es-CL" smtClean="0"/>
              <a:pPr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3EF6-F363-432C-BFE7-73F2873E918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404D-4D04-4FAB-BD63-89D6E72B41BB}" type="datetimeFigureOut">
              <a:rPr lang="es-CL" smtClean="0"/>
              <a:pPr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3EF6-F363-432C-BFE7-73F2873E918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404D-4D04-4FAB-BD63-89D6E72B41BB}" type="datetimeFigureOut">
              <a:rPr lang="es-CL" smtClean="0"/>
              <a:pPr/>
              <a:t>09-07-2019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3EF6-F363-432C-BFE7-73F2873E918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404D-4D04-4FAB-BD63-89D6E72B41BB}" type="datetimeFigureOut">
              <a:rPr lang="es-CL" smtClean="0"/>
              <a:pPr/>
              <a:t>09-07-2019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3EF6-F363-432C-BFE7-73F2873E918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1404D-4D04-4FAB-BD63-89D6E72B41BB}" type="datetimeFigureOut">
              <a:rPr lang="es-CL" smtClean="0"/>
              <a:pPr/>
              <a:t>09-07-2019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3EF6-F363-432C-BFE7-73F2873E918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61404D-4D04-4FAB-BD63-89D6E72B41BB}" type="datetimeFigureOut">
              <a:rPr lang="es-CL" smtClean="0"/>
              <a:pPr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3EF6-F363-432C-BFE7-73F2873E918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61404D-4D04-4FAB-BD63-89D6E72B41BB}" type="datetimeFigureOut">
              <a:rPr lang="es-CL" smtClean="0"/>
              <a:pPr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03EF6-F363-432C-BFE7-73F2873E918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61404D-4D04-4FAB-BD63-89D6E72B41BB}" type="datetimeFigureOut">
              <a:rPr lang="es-CL" smtClean="0"/>
              <a:pPr/>
              <a:t>09-07-2019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203EF6-F363-432C-BFE7-73F2873E918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tp.e-mineduc.cl/cursoscpeip/cursos_media/unidades_introductorias/matematicas/U4/Leccion2.pdf" TargetMode="External"/><Relationship Id="rId2" Type="http://schemas.openxmlformats.org/officeDocument/2006/relationships/hyperlink" Target="https://es.slideshare.net/Montserg93/diagrama-de-tallos-y-hojas-4172782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lideplayer.es/slide/8651637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4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jpeg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11" Type="http://schemas.openxmlformats.org/officeDocument/2006/relationships/image" Target="../media/image3.wmf"/><Relationship Id="rId5" Type="http://schemas.openxmlformats.org/officeDocument/2006/relationships/image" Target="../media/image7.png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2.bin"/><Relationship Id="rId4" Type="http://schemas.openxmlformats.org/officeDocument/2006/relationships/image" Target="../media/image6.png"/><Relationship Id="rId9" Type="http://schemas.openxmlformats.org/officeDocument/2006/relationships/image" Target="../media/image2.wmf"/><Relationship Id="rId1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Tipos de Diagramas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De árbol – Puntos – Tallos y hojas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8353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107912"/>
          </a:xfrm>
        </p:spPr>
        <p:txBody>
          <a:bodyPr/>
          <a:lstStyle/>
          <a:p>
            <a:r>
              <a:rPr lang="es-CL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s-CL" dirty="0" smtClean="0">
                <a:solidFill>
                  <a:srgbClr val="FF0000"/>
                </a:solidFill>
                <a:hlinkClick r:id="rId2"/>
              </a:rPr>
              <a:t>es.slideshare.net/Montserg93/diagrama-de-tallos-y-hojas-41727823</a:t>
            </a:r>
            <a:endParaRPr lang="es-CL" dirty="0" smtClean="0">
              <a:solidFill>
                <a:srgbClr val="FF0000"/>
              </a:solidFill>
            </a:endParaRPr>
          </a:p>
          <a:p>
            <a:endParaRPr lang="es-CL" dirty="0">
              <a:solidFill>
                <a:srgbClr val="FF0000"/>
              </a:solidFill>
            </a:endParaRPr>
          </a:p>
          <a:p>
            <a:r>
              <a:rPr lang="es-CL" dirty="0">
                <a:solidFill>
                  <a:srgbClr val="FF0000"/>
                </a:solidFill>
                <a:hlinkClick r:id="rId3"/>
              </a:rPr>
              <a:t>http://</a:t>
            </a:r>
            <a:r>
              <a:rPr lang="es-CL" dirty="0" smtClean="0">
                <a:solidFill>
                  <a:srgbClr val="FF0000"/>
                </a:solidFill>
                <a:hlinkClick r:id="rId3"/>
              </a:rPr>
              <a:t>ftp.e-mineduc.cl/cursoscpeip/cursos_media/unidades_introductorias/matematicas/U4/Leccion2.pdf</a:t>
            </a:r>
            <a:endParaRPr lang="es-CL" dirty="0" smtClean="0">
              <a:solidFill>
                <a:srgbClr val="FF0000"/>
              </a:solidFill>
            </a:endParaRPr>
          </a:p>
          <a:p>
            <a:endParaRPr lang="es-CL" dirty="0">
              <a:solidFill>
                <a:srgbClr val="FF0000"/>
              </a:solidFill>
            </a:endParaRPr>
          </a:p>
          <a:p>
            <a:r>
              <a:rPr lang="es-CL" dirty="0">
                <a:solidFill>
                  <a:srgbClr val="FF0000"/>
                </a:solidFill>
                <a:hlinkClick r:id="rId4"/>
              </a:rPr>
              <a:t>https://slideplayer.es/slide/8651637/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684213" y="476250"/>
            <a:ext cx="73437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u="sng" dirty="0"/>
              <a:t>Esta presentación fue realizada a partir de estas direcciones web: </a:t>
            </a:r>
          </a:p>
        </p:txBody>
      </p:sp>
    </p:spTree>
    <p:extLst>
      <p:ext uri="{BB962C8B-B14F-4D97-AF65-F5344CB8AC3E}">
        <p14:creationId xmlns:p14="http://schemas.microsoft.com/office/powerpoint/2010/main" val="11156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Este diagrama es una herramienta que se utiliza para determinar todos los posibles resultados de un experimento aleatorio. Se utiliza en los problemas de conteo y probabilidad.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>
                <a:solidFill>
                  <a:srgbClr val="FF0000"/>
                </a:solidFill>
              </a:rPr>
              <a:t>Diagrama de árbol</a:t>
            </a:r>
            <a:endParaRPr lang="es-E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lech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2463" y="2395538"/>
            <a:ext cx="1295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flech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2463" y="3332163"/>
            <a:ext cx="1295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flech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2463" y="4483100"/>
            <a:ext cx="1295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flech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2463" y="5491163"/>
            <a:ext cx="1295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union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2971800"/>
            <a:ext cx="1547813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union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2357430"/>
            <a:ext cx="13938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870075" y="1314450"/>
            <a:ext cx="665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altLang="es-CL" sz="4000" b="1">
                <a:latin typeface="Book Antiqua" pitchFamily="18" charset="0"/>
              </a:rPr>
              <a:t>P</a:t>
            </a:r>
            <a:r>
              <a:rPr lang="es-ES" altLang="es-CL" sz="4000" b="1" baseline="-25000">
                <a:latin typeface="Book Antiqua" pitchFamily="18" charset="0"/>
              </a:rPr>
              <a:t>1</a:t>
            </a:r>
            <a:endParaRPr lang="es-CL" altLang="es-CL" sz="4000" b="1">
              <a:latin typeface="Book Antiqua" pitchFamily="18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957638" y="1314450"/>
            <a:ext cx="646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altLang="es-CL" sz="4000" b="1">
                <a:latin typeface="Book Antiqua" pitchFamily="18" charset="0"/>
              </a:rPr>
              <a:t>P</a:t>
            </a:r>
            <a:r>
              <a:rPr lang="es-ES" altLang="es-CL" sz="3600" b="1" baseline="-25000">
                <a:latin typeface="Book Antiqua" pitchFamily="18" charset="0"/>
              </a:rPr>
              <a:t>2</a:t>
            </a:r>
            <a:endParaRPr lang="es-CL" altLang="es-CL" sz="3600" b="1">
              <a:latin typeface="Book Antiqua" pitchFamily="18" charset="0"/>
            </a:endParaRPr>
          </a:p>
        </p:txBody>
      </p:sp>
      <p:pic>
        <p:nvPicPr>
          <p:cNvPr id="11274" name="Picture 10" descr="union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2238" y="4483100"/>
            <a:ext cx="13938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15" descr="sello"/>
          <p:cNvPicPr>
            <a:picLocks noChangeAspect="1" noChangeArrowheads="1"/>
          </p:cNvPicPr>
          <p:nvPr/>
        </p:nvPicPr>
        <p:blipFill>
          <a:blip r:embed="rId6">
            <a:lum bright="34000" contrast="-30000"/>
          </a:blip>
          <a:srcRect/>
          <a:stretch>
            <a:fillRect/>
          </a:stretch>
        </p:blipFill>
        <p:spPr bwMode="auto">
          <a:xfrm>
            <a:off x="3924300" y="3033713"/>
            <a:ext cx="9540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16" descr="cara01"/>
          <p:cNvPicPr>
            <a:picLocks noChangeAspect="1" noChangeArrowheads="1"/>
          </p:cNvPicPr>
          <p:nvPr/>
        </p:nvPicPr>
        <p:blipFill>
          <a:blip r:embed="rId7">
            <a:lum bright="34000" contrast="-30000"/>
          </a:blip>
          <a:srcRect/>
          <a:stretch>
            <a:fillRect/>
          </a:stretch>
        </p:blipFill>
        <p:spPr bwMode="auto">
          <a:xfrm>
            <a:off x="3924300" y="2024063"/>
            <a:ext cx="957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17" descr="sello"/>
          <p:cNvPicPr>
            <a:picLocks noChangeAspect="1" noChangeArrowheads="1"/>
          </p:cNvPicPr>
          <p:nvPr/>
        </p:nvPicPr>
        <p:blipFill>
          <a:blip r:embed="rId6">
            <a:lum bright="34000" contrast="-30000"/>
          </a:blip>
          <a:srcRect/>
          <a:stretch>
            <a:fillRect/>
          </a:stretch>
        </p:blipFill>
        <p:spPr bwMode="auto">
          <a:xfrm>
            <a:off x="3924300" y="5194300"/>
            <a:ext cx="9540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18" descr="cara01"/>
          <p:cNvPicPr>
            <a:picLocks noChangeAspect="1" noChangeArrowheads="1"/>
          </p:cNvPicPr>
          <p:nvPr/>
        </p:nvPicPr>
        <p:blipFill>
          <a:blip r:embed="rId7">
            <a:lum bright="34000" contrast="-30000"/>
          </a:blip>
          <a:srcRect/>
          <a:stretch>
            <a:fillRect/>
          </a:stretch>
        </p:blipFill>
        <p:spPr bwMode="auto">
          <a:xfrm>
            <a:off x="3924300" y="4113213"/>
            <a:ext cx="957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19" descr="sello"/>
          <p:cNvPicPr>
            <a:picLocks noChangeAspect="1" noChangeArrowheads="1"/>
          </p:cNvPicPr>
          <p:nvPr/>
        </p:nvPicPr>
        <p:blipFill>
          <a:blip r:embed="rId6">
            <a:lum bright="34000" contrast="-30000"/>
          </a:blip>
          <a:srcRect/>
          <a:stretch>
            <a:fillRect/>
          </a:stretch>
        </p:blipFill>
        <p:spPr bwMode="auto">
          <a:xfrm>
            <a:off x="1763713" y="4616450"/>
            <a:ext cx="95408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0" name="Picture 21" descr="sell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4300" y="3033713"/>
            <a:ext cx="9540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22" descr="cara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4300" y="2024063"/>
            <a:ext cx="957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2" name="Picture 23" descr="sell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4300" y="5194300"/>
            <a:ext cx="9540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3" name="Picture 24" descr="cara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4300" y="4113213"/>
            <a:ext cx="957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25" descr="sell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63713" y="4616450"/>
            <a:ext cx="95408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6" descr="cara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00225" y="2565400"/>
            <a:ext cx="957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7" descr="cara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59450" y="1989138"/>
            <a:ext cx="957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28" descr="cara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4025" y="1989138"/>
            <a:ext cx="957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8" name="Picture 29" descr="cara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95963" y="3033713"/>
            <a:ext cx="95726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9" name="Picture 30" descr="sell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0538" y="3033713"/>
            <a:ext cx="95408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0" name="Picture 31" descr="sell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32475" y="4076700"/>
            <a:ext cx="9540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1" name="Picture 32" descr="sell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7050" y="5084763"/>
            <a:ext cx="9540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2" name="Picture 33" descr="sell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32475" y="5084763"/>
            <a:ext cx="9540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3" name="Picture 34" descr="cara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7050" y="4076700"/>
            <a:ext cx="957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403" name="Object 35"/>
          <p:cNvGraphicFramePr>
            <a:graphicFrameLocks noChangeAspect="1"/>
          </p:cNvGraphicFramePr>
          <p:nvPr/>
        </p:nvGraphicFramePr>
        <p:xfrm>
          <a:off x="7559675" y="2997200"/>
          <a:ext cx="649288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cuación" r:id="rId8" imgW="190417" imgH="710891" progId="Equation.3">
                  <p:embed/>
                </p:oleObj>
              </mc:Choice>
              <mc:Fallback>
                <p:oleObj name="Ecuación" r:id="rId8" imgW="190417" imgH="710891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9675" y="2997200"/>
                        <a:ext cx="649288" cy="216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04" name="Object 36"/>
          <p:cNvGraphicFramePr>
            <a:graphicFrameLocks noChangeAspect="1"/>
          </p:cNvGraphicFramePr>
          <p:nvPr/>
        </p:nvGraphicFramePr>
        <p:xfrm>
          <a:off x="8012113" y="2111375"/>
          <a:ext cx="8286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cuación" r:id="rId10" imgW="253670" imgH="177569" progId="Equation.3">
                  <p:embed/>
                </p:oleObj>
              </mc:Choice>
              <mc:Fallback>
                <p:oleObj name="Ecuación" r:id="rId10" imgW="253670" imgH="177569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2113" y="2111375"/>
                        <a:ext cx="8286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05" name="Object 37"/>
          <p:cNvGraphicFramePr>
            <a:graphicFrameLocks noChangeAspect="1"/>
          </p:cNvGraphicFramePr>
          <p:nvPr/>
        </p:nvGraphicFramePr>
        <p:xfrm>
          <a:off x="8074025" y="5280025"/>
          <a:ext cx="70167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cuación" r:id="rId12" imgW="215619" imgH="177569" progId="Equation.3">
                  <p:embed/>
                </p:oleObj>
              </mc:Choice>
              <mc:Fallback>
                <p:oleObj name="Ecuación" r:id="rId12" imgW="215619" imgH="17756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4025" y="5280025"/>
                        <a:ext cx="701675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06" name="Object 38"/>
          <p:cNvGraphicFramePr>
            <a:graphicFrameLocks noChangeAspect="1"/>
          </p:cNvGraphicFramePr>
          <p:nvPr/>
        </p:nvGraphicFramePr>
        <p:xfrm>
          <a:off x="8208963" y="3789363"/>
          <a:ext cx="56832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cuación" r:id="rId14" imgW="203024" imgH="164957" progId="Equation.3">
                  <p:embed/>
                </p:oleObj>
              </mc:Choice>
              <mc:Fallback>
                <p:oleObj name="Ecuación" r:id="rId14" imgW="203024" imgH="164957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8963" y="3789363"/>
                        <a:ext cx="568325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1 Título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u="sng" dirty="0" smtClean="0">
                <a:solidFill>
                  <a:srgbClr val="FF0000"/>
                </a:solidFill>
              </a:rPr>
              <a:t>Ejemplo: Lanzar dos monedas a la vez.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2643182"/>
            <a:ext cx="8229600" cy="2357454"/>
          </a:xfrm>
        </p:spPr>
        <p:txBody>
          <a:bodyPr/>
          <a:lstStyle/>
          <a:p>
            <a:r>
              <a:rPr lang="es-CL" dirty="0" smtClean="0"/>
              <a:t>Un </a:t>
            </a:r>
            <a:r>
              <a:rPr lang="es-CL" dirty="0"/>
              <a:t>gráfico de puntos que muestra la relación entre dos conjuntos de datos.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u="sng" dirty="0">
                <a:solidFill>
                  <a:srgbClr val="FF0000"/>
                </a:solidFill>
              </a:rPr>
              <a:t>Diagrama de Puntos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787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2643182"/>
            <a:ext cx="4879444" cy="40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857224" y="500042"/>
            <a:ext cx="771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En este ejemplo, cada punto representa el peso de una persona y la altura de la misma persona.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2736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Este </a:t>
            </a:r>
            <a:r>
              <a:rPr lang="es-CL" dirty="0"/>
              <a:t>diagrama </a:t>
            </a:r>
            <a:r>
              <a:rPr lang="es-CL" dirty="0" smtClean="0"/>
              <a:t>permite obtener </a:t>
            </a:r>
            <a:r>
              <a:rPr lang="es-CL" dirty="0"/>
              <a:t>simultáneamente una distribución de frecuencias de la variable y su representación gráfica. </a:t>
            </a:r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Para </a:t>
            </a:r>
            <a:r>
              <a:rPr lang="es-CL" dirty="0"/>
              <a:t>construirlo basta separar en cada dato el último dígito de la derecha (que constituye la </a:t>
            </a:r>
            <a:r>
              <a:rPr lang="es-CL" b="1" dirty="0"/>
              <a:t>hoja</a:t>
            </a:r>
            <a:r>
              <a:rPr lang="es-CL" dirty="0"/>
              <a:t>) del bloque de cifras restantes (que formará el </a:t>
            </a:r>
            <a:r>
              <a:rPr lang="es-CL" b="1" dirty="0"/>
              <a:t>tallo</a:t>
            </a:r>
            <a:r>
              <a:rPr lang="es-CL" dirty="0"/>
              <a:t>).</a:t>
            </a:r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u="sng" dirty="0">
                <a:solidFill>
                  <a:srgbClr val="FF0000"/>
                </a:solidFill>
              </a:rPr>
              <a:t>Diagrama de Tallos y Hojas</a:t>
            </a:r>
            <a:r>
              <a:rPr lang="es-CL" b="1" dirty="0"/>
              <a:t/>
            </a:r>
            <a:br>
              <a:rPr lang="es-CL" b="1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776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es-CL" dirty="0" smtClean="0"/>
              <a:t>Supongamos la siguiente distribución de frecuencias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 smtClean="0"/>
              <a:t>Ejemplo: Edad </a:t>
            </a:r>
            <a:r>
              <a:rPr lang="es-CL" b="1" dirty="0"/>
              <a:t>de 20 personas</a:t>
            </a:r>
            <a:br>
              <a:rPr lang="es-CL" b="1" dirty="0"/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3786190"/>
            <a:ext cx="7783716" cy="1739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20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>Comenzamos seleccionando los </a:t>
            </a:r>
            <a:r>
              <a:rPr lang="es-CL" b="1" dirty="0"/>
              <a:t>tallos</a:t>
            </a:r>
            <a:r>
              <a:rPr lang="es-CL" dirty="0"/>
              <a:t> que en nuestro caso son las cifras de decenas, es decir 3, 2, 4, que reordenadas son 2, 3 y 4. 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>A continuación efectuamos un recuento y vamos «añadiendo» cada </a:t>
            </a:r>
            <a:r>
              <a:rPr lang="es-CL" b="1" dirty="0"/>
              <a:t>hoja</a:t>
            </a:r>
            <a:r>
              <a:rPr lang="es-CL" dirty="0"/>
              <a:t> a su </a:t>
            </a:r>
            <a:r>
              <a:rPr lang="es-CL" b="1" dirty="0" smtClean="0"/>
              <a:t>tallo.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Explicación: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6642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 smtClean="0">
                <a:solidFill>
                  <a:srgbClr val="FF0000"/>
                </a:solidFill>
              </a:rPr>
              <a:t>Diagrama de tallo y hojas</a:t>
            </a:r>
            <a:endParaRPr lang="es-CL" b="1" u="sng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1500174"/>
            <a:ext cx="6927724" cy="213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142976" y="3714752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Por último reordenamos las </a:t>
            </a:r>
            <a:r>
              <a:rPr lang="es-CL" b="1" dirty="0" smtClean="0"/>
              <a:t>hojas</a:t>
            </a:r>
            <a:r>
              <a:rPr lang="es-CL" dirty="0" smtClean="0"/>
              <a:t> y hemos terminado el diagrama</a:t>
            </a:r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4500570"/>
            <a:ext cx="6867403" cy="17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878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169</Words>
  <Application>Microsoft Office PowerPoint</Application>
  <PresentationFormat>Presentación en pantalla (4:3)</PresentationFormat>
  <Paragraphs>27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Concurrencia</vt:lpstr>
      <vt:lpstr>Ecuación</vt:lpstr>
      <vt:lpstr>Tipos de Diagramas</vt:lpstr>
      <vt:lpstr>Diagrama de árbol</vt:lpstr>
      <vt:lpstr>Ejemplo: Lanzar dos monedas a la vez. </vt:lpstr>
      <vt:lpstr>Diagrama de Puntos </vt:lpstr>
      <vt:lpstr>Presentación de PowerPoint</vt:lpstr>
      <vt:lpstr>Diagrama de Tallos y Hojas </vt:lpstr>
      <vt:lpstr>  Ejemplo: Edad de 20 personas  </vt:lpstr>
      <vt:lpstr>Explicación: </vt:lpstr>
      <vt:lpstr>Diagrama de tallo y hojas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Gomez</dc:creator>
  <cp:lastModifiedBy>nercon10</cp:lastModifiedBy>
  <cp:revision>4</cp:revision>
  <dcterms:created xsi:type="dcterms:W3CDTF">2014-07-21T19:16:45Z</dcterms:created>
  <dcterms:modified xsi:type="dcterms:W3CDTF">2019-07-09T23:27:47Z</dcterms:modified>
</cp:coreProperties>
</file>