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76DD8-2093-4DFC-A5A1-D5BB9D079D99}" type="datetimeFigureOut">
              <a:rPr lang="es-ES" smtClean="0"/>
              <a:pPr/>
              <a:t>09/07/2019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7DC865-E7D3-4F58-8A77-DEEC9542FA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2.educarchile.cl/Userfiles/P0001/File/Tipos%20de%20gr%C3%A1ficos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ipos de grafico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5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/>
              <a:t>Columnas</a:t>
            </a: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395288" y="881063"/>
            <a:ext cx="2663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Se utilizan para mostrar la relacion entre dos o más series de datos.</a:t>
            </a:r>
          </a:p>
          <a:p>
            <a:r>
              <a:rPr lang="es-ES"/>
              <a:t>Permiten comparar valores en un instante</a:t>
            </a:r>
          </a:p>
          <a:p>
            <a:r>
              <a:rPr lang="es-ES"/>
              <a:t>determinado.</a:t>
            </a:r>
          </a:p>
          <a:p>
            <a:endParaRPr lang="es-E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33600"/>
            <a:ext cx="602615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/>
              <a:t>Combinados líneas y columnas</a:t>
            </a:r>
          </a:p>
        </p:txBody>
      </p:sp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395288" y="1484313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Permiten representar de distinta forma dos conjuntos numéricos.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81300"/>
            <a:ext cx="61372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/>
              <a:t>Áreas</a:t>
            </a:r>
          </a:p>
        </p:txBody>
      </p:sp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395288" y="981075"/>
            <a:ext cx="2663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Son muy similares a los gráficos de líneas y, en algunos casos, permiten comparar los datos y distinguir su evolución con más claridad.</a:t>
            </a:r>
          </a:p>
        </p:txBody>
      </p:sp>
      <p:pic>
        <p:nvPicPr>
          <p:cNvPr id="9220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735263"/>
            <a:ext cx="6007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765175"/>
            <a:ext cx="7772400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dirty="0" smtClean="0"/>
              <a:t>Las partes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2133600"/>
            <a:ext cx="7772400" cy="40322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dirty="0" smtClean="0"/>
              <a:t> </a:t>
            </a: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dirty="0" smtClean="0">
                <a:solidFill>
                  <a:schemeClr val="accent2"/>
                </a:solidFill>
              </a:rPr>
              <a:t/>
            </a:r>
            <a:br>
              <a:rPr lang="es-AR" dirty="0" smtClean="0">
                <a:solidFill>
                  <a:schemeClr val="accent2"/>
                </a:solidFill>
              </a:rPr>
            </a:br>
            <a:r>
              <a:rPr lang="en-US" sz="2600" b="1" i="1" dirty="0" err="1" smtClean="0">
                <a:solidFill>
                  <a:schemeClr val="accent2"/>
                </a:solidFill>
              </a:rPr>
              <a:t>Título</a:t>
            </a:r>
            <a:endParaRPr lang="en-US" sz="2600" b="1" i="1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dirty="0" smtClean="0">
                <a:solidFill>
                  <a:schemeClr val="accent2"/>
                </a:solidFill>
              </a:rPr>
              <a:t>El título del gráfico es un texto que lo encabeza.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i="1" dirty="0" err="1" smtClean="0">
                <a:solidFill>
                  <a:schemeClr val="accent2"/>
                </a:solidFill>
              </a:rPr>
              <a:t>Ejes</a:t>
            </a:r>
            <a:endParaRPr lang="en-US" sz="2600" b="1" i="1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dirty="0" smtClean="0">
                <a:solidFill>
                  <a:schemeClr val="accent2"/>
                </a:solidFill>
              </a:rPr>
              <a:t>Los ejes son unas líneas perpendiculares que marcan la referencia para el gráfico.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500" b="1" i="1" dirty="0" err="1" smtClean="0">
                <a:solidFill>
                  <a:schemeClr val="accent2"/>
                </a:solidFill>
              </a:rPr>
              <a:t>Marcas</a:t>
            </a:r>
            <a:endParaRPr lang="en-US" sz="2500" b="1" i="1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dirty="0" smtClean="0">
                <a:solidFill>
                  <a:schemeClr val="accent2"/>
                </a:solidFill>
              </a:rPr>
              <a:t> Las marcas de graduación son marcas que aparecen en los ejes  graduación y que sirven para determinar el valor del eje en cada punto del mismo.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es-CL" sz="1800" u="sng" dirty="0" smtClean="0">
                <a:latin typeface="Arial Narrow" panose="020B0606020202030204" pitchFamily="34" charset="0"/>
              </a:rPr>
              <a:t>ww2.educarchile.cl/</a:t>
            </a:r>
            <a:r>
              <a:rPr lang="es-CL" sz="1800" u="sng" dirty="0" err="1" smtClean="0">
                <a:latin typeface="Arial Narrow" panose="020B0606020202030204" pitchFamily="34" charset="0"/>
              </a:rPr>
              <a:t>Userfiles</a:t>
            </a:r>
            <a:r>
              <a:rPr lang="es-CL" sz="1800" u="sng" dirty="0" smtClean="0">
                <a:latin typeface="Arial Narrow" panose="020B0606020202030204" pitchFamily="34" charset="0"/>
              </a:rPr>
              <a:t>/P0001/File/Tipos%20de%20gráficos.ppt </a:t>
            </a:r>
          </a:p>
          <a:p>
            <a:endParaRPr lang="es-CL" sz="1800" u="sng" dirty="0" smtClean="0">
              <a:latin typeface="Arial Narrow" panose="020B0606020202030204" pitchFamily="34" charset="0"/>
            </a:endParaRPr>
          </a:p>
          <a:p>
            <a:r>
              <a:rPr lang="es-CL" sz="1800" u="sng" dirty="0" smtClean="0">
                <a:latin typeface="Arial Narrow" panose="020B0606020202030204" pitchFamily="34" charset="0"/>
              </a:rPr>
              <a:t>https</a:t>
            </a:r>
            <a:r>
              <a:rPr lang="es-CL" sz="1800" u="sng" dirty="0">
                <a:latin typeface="Arial Narrow" panose="020B0606020202030204" pitchFamily="34" charset="0"/>
              </a:rPr>
              <a:t>://www.edistribucion.es/</a:t>
            </a:r>
            <a:r>
              <a:rPr lang="es-CL" sz="1800" u="sng" dirty="0" err="1">
                <a:latin typeface="Arial Narrow" panose="020B0606020202030204" pitchFamily="34" charset="0"/>
              </a:rPr>
              <a:t>anayaeducacion</a:t>
            </a:r>
            <a:r>
              <a:rPr lang="es-CL" sz="1800" u="sng" dirty="0">
                <a:latin typeface="Arial Narrow" panose="020B0606020202030204" pitchFamily="34" charset="0"/>
              </a:rPr>
              <a:t>/8440130/recursos/.../</a:t>
            </a:r>
            <a:r>
              <a:rPr lang="es-CL" sz="1800" u="sng" dirty="0" smtClean="0">
                <a:latin typeface="Arial Narrow" panose="020B0606020202030204" pitchFamily="34" charset="0"/>
              </a:rPr>
              <a:t>223_1_tipos.ppt</a:t>
            </a:r>
          </a:p>
          <a:p>
            <a:endParaRPr lang="es-CL" sz="1800" u="sng" dirty="0">
              <a:latin typeface="Arial Narrow" panose="020B0606020202030204" pitchFamily="34" charset="0"/>
            </a:endParaRPr>
          </a:p>
          <a:p>
            <a:r>
              <a:rPr lang="es-CL" sz="1800" dirty="0" smtClean="0">
                <a:latin typeface="Arial Narrow" panose="020B0606020202030204" pitchFamily="34" charset="0"/>
              </a:rPr>
              <a:t>https</a:t>
            </a:r>
            <a:r>
              <a:rPr lang="es-CL" sz="1800" dirty="0">
                <a:latin typeface="Arial Narrow" panose="020B0606020202030204" pitchFamily="34" charset="0"/>
              </a:rPr>
              <a:t>://</a:t>
            </a:r>
            <a:r>
              <a:rPr lang="es-CL" sz="1800" dirty="0" smtClean="0">
                <a:latin typeface="Arial Narrow" panose="020B0606020202030204" pitchFamily="34" charset="0"/>
              </a:rPr>
              <a:t>es.slideshare.net/sidney_dandrea/ppt-grficos</a:t>
            </a:r>
          </a:p>
          <a:p>
            <a:pPr marL="0" indent="0">
              <a:buNone/>
            </a:pPr>
            <a:endParaRPr lang="es-CL" sz="1800" u="sng" dirty="0">
              <a:latin typeface="Arial Narrow" panose="020B0606020202030204" pitchFamily="34" charset="0"/>
              <a:hlinkClick r:id="rId2"/>
            </a:endParaRPr>
          </a:p>
          <a:p>
            <a:r>
              <a:rPr lang="es-CL" sz="1800" u="sng" dirty="0">
                <a:latin typeface="Arial Narrow" panose="020B0606020202030204" pitchFamily="34" charset="0"/>
              </a:rPr>
              <a:t>sgpwe.izt.uam.mx/files/</a:t>
            </a:r>
            <a:r>
              <a:rPr lang="es-CL" sz="1800" u="sng" dirty="0" err="1">
                <a:latin typeface="Arial Narrow" panose="020B0606020202030204" pitchFamily="34" charset="0"/>
              </a:rPr>
              <a:t>users</a:t>
            </a:r>
            <a:r>
              <a:rPr lang="es-CL" sz="1800" u="sng" dirty="0">
                <a:latin typeface="Arial Narrow" panose="020B0606020202030204" pitchFamily="34" charset="0"/>
              </a:rPr>
              <a:t>/</a:t>
            </a:r>
            <a:r>
              <a:rPr lang="es-CL" sz="1800" u="sng" dirty="0" err="1">
                <a:latin typeface="Arial Narrow" panose="020B0606020202030204" pitchFamily="34" charset="0"/>
              </a:rPr>
              <a:t>uami</a:t>
            </a:r>
            <a:r>
              <a:rPr lang="es-CL" sz="1800" u="sng" dirty="0">
                <a:latin typeface="Arial Narrow" panose="020B0606020202030204" pitchFamily="34" charset="0"/>
              </a:rPr>
              <a:t>/</a:t>
            </a:r>
            <a:r>
              <a:rPr lang="es-CL" sz="1800" u="sng" dirty="0" err="1">
                <a:latin typeface="Arial Narrow" panose="020B0606020202030204" pitchFamily="34" charset="0"/>
              </a:rPr>
              <a:t>maa</a:t>
            </a:r>
            <a:r>
              <a:rPr lang="es-CL" sz="1800" u="sng" dirty="0">
                <a:latin typeface="Arial Narrow" panose="020B0606020202030204" pitchFamily="34" charset="0"/>
              </a:rPr>
              <a:t>/</a:t>
            </a:r>
            <a:r>
              <a:rPr lang="es-CL" sz="1800" u="sng" dirty="0" err="1">
                <a:latin typeface="Arial Narrow" panose="020B0606020202030204" pitchFamily="34" charset="0"/>
              </a:rPr>
              <a:t>modelos_matemat</a:t>
            </a:r>
            <a:r>
              <a:rPr lang="es-CL" sz="1800" u="sng" dirty="0">
                <a:latin typeface="Arial Narrow" panose="020B0606020202030204" pitchFamily="34" charset="0"/>
              </a:rPr>
              <a:t>/Modelos_Graficos.ppt</a:t>
            </a:r>
          </a:p>
          <a:p>
            <a:endParaRPr lang="es-CL" sz="1800" u="sng" dirty="0" smtClean="0">
              <a:latin typeface="Arial Narrow" panose="020B0606020202030204" pitchFamily="34" charset="0"/>
            </a:endParaRPr>
          </a:p>
          <a:p>
            <a:r>
              <a:rPr lang="es-CL" sz="1800" dirty="0" smtClean="0">
                <a:latin typeface="Arial Narrow" panose="020B0606020202030204" pitchFamily="34" charset="0"/>
              </a:rPr>
              <a:t>www.icarito.cl</a:t>
            </a:r>
          </a:p>
          <a:p>
            <a:endParaRPr lang="es-CL" sz="1800" dirty="0" smtClean="0">
              <a:latin typeface="Arial Narrow" panose="020B0606020202030204" pitchFamily="34" charset="0"/>
            </a:endParaRPr>
          </a:p>
          <a:p>
            <a:r>
              <a:rPr lang="es-CL" sz="1800" dirty="0" smtClean="0">
                <a:latin typeface="Arial Narrow" panose="020B0606020202030204" pitchFamily="34" charset="0"/>
              </a:rPr>
              <a:t>www.gettyimages.com</a:t>
            </a:r>
            <a:endParaRPr lang="es-CL" sz="1800" dirty="0">
              <a:latin typeface="Arial Narrow" panose="020B0606020202030204" pitchFamily="34" charset="0"/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683568" y="476672"/>
            <a:ext cx="7343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altLang="es-CL" sz="2800" u="sng" dirty="0"/>
              <a:t>Esta presentación fue realizada a partir de estas direcciones web: </a:t>
            </a:r>
          </a:p>
        </p:txBody>
      </p:sp>
    </p:spTree>
    <p:extLst>
      <p:ext uri="{BB962C8B-B14F-4D97-AF65-F5344CB8AC3E}">
        <p14:creationId xmlns:p14="http://schemas.microsoft.com/office/powerpoint/2010/main" val="14174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5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5072066" y="3500438"/>
            <a:ext cx="3571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Resultan apropiados para comparar la totalidad de algo con cada una de </a:t>
            </a:r>
            <a:r>
              <a:rPr lang="es-ES" sz="2400" dirty="0" smtClean="0">
                <a:solidFill>
                  <a:schemeClr val="bg1"/>
                </a:solidFill>
              </a:rPr>
              <a:t>sus partes</a:t>
            </a:r>
            <a:r>
              <a:rPr lang="es-ES" sz="2400" dirty="0">
                <a:solidFill>
                  <a:schemeClr val="bg1"/>
                </a:solidFill>
              </a:rPr>
              <a:t>. En particular, son idóneos para representar porcentajes de un </a:t>
            </a:r>
            <a:r>
              <a:rPr lang="es-ES" sz="2400" dirty="0" smtClean="0">
                <a:solidFill>
                  <a:schemeClr val="bg1"/>
                </a:solidFill>
              </a:rPr>
              <a:t>total (y </a:t>
            </a:r>
            <a:r>
              <a:rPr lang="es-ES" sz="2400" dirty="0">
                <a:solidFill>
                  <a:schemeClr val="bg1"/>
                </a:solidFill>
              </a:rPr>
              <a:t>que suman, por tanto, el 100%).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85786" y="714356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chemeClr val="tx1"/>
              </a:buClr>
              <a:buSzPct val="130000"/>
              <a:buFont typeface="Wingdings" pitchFamily="2" charset="2"/>
              <a:buChar char="ð"/>
              <a:tabLst>
                <a:tab pos="228600" algn="l"/>
              </a:tabLst>
            </a:pPr>
            <a:r>
              <a:rPr lang="es-ES" altLang="es-CL" b="1" dirty="0">
                <a:solidFill>
                  <a:schemeClr val="hlink"/>
                </a:solidFill>
              </a:rPr>
              <a:t>Gráfico de torta</a:t>
            </a:r>
            <a:r>
              <a:rPr lang="es-ES" altLang="es-CL" dirty="0"/>
              <a:t>: Para armar el gráfico circular correspondiente, dividimos el círculo en sectores, según los porcentajes obtenidos</a:t>
            </a:r>
            <a:r>
              <a:rPr lang="en-US" altLang="es-CL" dirty="0"/>
              <a:t> 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71472" y="1214422"/>
          <a:ext cx="3671888" cy="30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áfico" r:id="rId3" imgW="2819400" imgH="2390851" progId="MSGraph.Chart.8">
                  <p:embed followColorScheme="full"/>
                </p:oleObj>
              </mc:Choice>
              <mc:Fallback>
                <p:oleObj name="Gráfico" r:id="rId3" imgW="2819400" imgH="239085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214422"/>
                        <a:ext cx="3671888" cy="309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143372" y="1643050"/>
            <a:ext cx="42148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s-CO" altLang="es-CL" dirty="0"/>
              <a:t>Al círculo, que representa el 100 %, le corresponde un ángulo central de 360°. </a:t>
            </a:r>
          </a:p>
          <a:p>
            <a:pPr algn="just"/>
            <a:r>
              <a:rPr lang="es-CO" altLang="es-CL" dirty="0"/>
              <a:t>Por lo tanto, para hallar la amplitud del ángulo correspondiente a un sector que representa un 30%, por ejemplo, hacemos:</a:t>
            </a:r>
          </a:p>
          <a:p>
            <a:pPr algn="just"/>
            <a:endParaRPr lang="es-CO" altLang="es-CL" dirty="0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CL"/>
          </a:p>
        </p:txBody>
      </p:sp>
      <p:graphicFrame>
        <p:nvGraphicFramePr>
          <p:cNvPr id="17415" name="Object 9"/>
          <p:cNvGraphicFramePr>
            <a:graphicFrameLocks noChangeAspect="1"/>
          </p:cNvGraphicFramePr>
          <p:nvPr/>
        </p:nvGraphicFramePr>
        <p:xfrm>
          <a:off x="1928794" y="4572008"/>
          <a:ext cx="4460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cuación" r:id="rId5" imgW="3174840" imgH="927000" progId="Equation.3">
                  <p:embed/>
                </p:oleObj>
              </mc:Choice>
              <mc:Fallback>
                <p:oleObj name="Ecuación" r:id="rId5" imgW="3174840" imgH="92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572008"/>
                        <a:ext cx="44608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4213" y="1557338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Clr>
                <a:schemeClr val="tx1"/>
              </a:buClr>
              <a:buSzPct val="130000"/>
              <a:buFont typeface="Wingdings" pitchFamily="2" charset="2"/>
              <a:buChar char="ð"/>
              <a:tabLst>
                <a:tab pos="228600" algn="l"/>
              </a:tabLst>
            </a:pPr>
            <a:r>
              <a:rPr lang="en-US" altLang="es-CL" b="1">
                <a:solidFill>
                  <a:schemeClr val="hlink"/>
                </a:solidFill>
              </a:rPr>
              <a:t>Histogramas y polígono de frecuencia</a:t>
            </a:r>
            <a:endParaRPr lang="es-ES" altLang="es-CL">
              <a:solidFill>
                <a:schemeClr val="hlink"/>
              </a:solidFill>
            </a:endParaRPr>
          </a:p>
          <a:p>
            <a:pPr algn="just">
              <a:tabLst>
                <a:tab pos="228600" algn="l"/>
              </a:tabLst>
            </a:pPr>
            <a:r>
              <a:rPr lang="es-ES" altLang="es-CL"/>
              <a:t>Para el ejemplo de los pesos de las adolescentes tenemos:</a:t>
            </a:r>
            <a:r>
              <a:rPr lang="en-US" altLang="es-CL"/>
              <a:t> 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900113" y="2205038"/>
            <a:ext cx="6913562" cy="3498850"/>
            <a:chOff x="557" y="1480"/>
            <a:chExt cx="4355" cy="2204"/>
          </a:xfrm>
        </p:grpSpPr>
        <p:graphicFrame>
          <p:nvGraphicFramePr>
            <p:cNvPr id="19460" name="Object 5"/>
            <p:cNvGraphicFramePr>
              <a:graphicFrameLocks noChangeAspect="1"/>
            </p:cNvGraphicFramePr>
            <p:nvPr/>
          </p:nvGraphicFramePr>
          <p:xfrm>
            <a:off x="657" y="1480"/>
            <a:ext cx="4037" cy="2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Gráfico" r:id="rId3" imgW="6096000" imgH="4076700" progId="MSGraph.Chart.8">
                    <p:embed followColorScheme="full"/>
                  </p:oleObj>
                </mc:Choice>
                <mc:Fallback>
                  <p:oleObj name="Gráfico" r:id="rId3" imgW="6096000" imgH="4076700" progId="MSGraph.Chart.8">
                    <p:embed followColorScheme="full"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480"/>
                          <a:ext cx="4037" cy="20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557" y="1489"/>
              <a:ext cx="4355" cy="2195"/>
              <a:chOff x="441" y="1435"/>
              <a:chExt cx="2575" cy="1695"/>
            </a:xfrm>
          </p:grpSpPr>
          <p:sp>
            <p:nvSpPr>
              <p:cNvPr id="19462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441" y="1435"/>
                <a:ext cx="2575" cy="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3" name="Line 10"/>
              <p:cNvSpPr>
                <a:spLocks noChangeShapeType="1"/>
              </p:cNvSpPr>
              <p:nvPr/>
            </p:nvSpPr>
            <p:spPr bwMode="auto">
              <a:xfrm>
                <a:off x="657" y="1532"/>
                <a:ext cx="1" cy="13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4" name="Line 11"/>
              <p:cNvSpPr>
                <a:spLocks noChangeShapeType="1"/>
              </p:cNvSpPr>
              <p:nvPr/>
            </p:nvSpPr>
            <p:spPr bwMode="auto">
              <a:xfrm>
                <a:off x="642" y="2862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5" name="Line 12"/>
              <p:cNvSpPr>
                <a:spLocks noChangeShapeType="1"/>
              </p:cNvSpPr>
              <p:nvPr/>
            </p:nvSpPr>
            <p:spPr bwMode="auto">
              <a:xfrm>
                <a:off x="642" y="2642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6" name="Line 13"/>
              <p:cNvSpPr>
                <a:spLocks noChangeShapeType="1"/>
              </p:cNvSpPr>
              <p:nvPr/>
            </p:nvSpPr>
            <p:spPr bwMode="auto">
              <a:xfrm>
                <a:off x="642" y="2418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7" name="Line 14"/>
              <p:cNvSpPr>
                <a:spLocks noChangeShapeType="1"/>
              </p:cNvSpPr>
              <p:nvPr/>
            </p:nvSpPr>
            <p:spPr bwMode="auto">
              <a:xfrm>
                <a:off x="642" y="2197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>
                <a:off x="642" y="1977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69" name="Line 16"/>
              <p:cNvSpPr>
                <a:spLocks noChangeShapeType="1"/>
              </p:cNvSpPr>
              <p:nvPr/>
            </p:nvSpPr>
            <p:spPr bwMode="auto">
              <a:xfrm>
                <a:off x="642" y="1753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0" name="Line 17"/>
              <p:cNvSpPr>
                <a:spLocks noChangeShapeType="1"/>
              </p:cNvSpPr>
              <p:nvPr/>
            </p:nvSpPr>
            <p:spPr bwMode="auto">
              <a:xfrm>
                <a:off x="642" y="1532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1" name="Line 18"/>
              <p:cNvSpPr>
                <a:spLocks noChangeShapeType="1"/>
              </p:cNvSpPr>
              <p:nvPr/>
            </p:nvSpPr>
            <p:spPr bwMode="auto">
              <a:xfrm>
                <a:off x="657" y="2862"/>
                <a:ext cx="21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2" name="Line 19"/>
              <p:cNvSpPr>
                <a:spLocks noChangeShapeType="1"/>
              </p:cNvSpPr>
              <p:nvPr/>
            </p:nvSpPr>
            <p:spPr bwMode="auto">
              <a:xfrm flipV="1">
                <a:off x="657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3" name="Line 20"/>
              <p:cNvSpPr>
                <a:spLocks noChangeShapeType="1"/>
              </p:cNvSpPr>
              <p:nvPr/>
            </p:nvSpPr>
            <p:spPr bwMode="auto">
              <a:xfrm flipV="1">
                <a:off x="966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4" name="Line 21"/>
              <p:cNvSpPr>
                <a:spLocks noChangeShapeType="1"/>
              </p:cNvSpPr>
              <p:nvPr/>
            </p:nvSpPr>
            <p:spPr bwMode="auto">
              <a:xfrm flipV="1">
                <a:off x="1279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5" name="Line 22"/>
              <p:cNvSpPr>
                <a:spLocks noChangeShapeType="1"/>
              </p:cNvSpPr>
              <p:nvPr/>
            </p:nvSpPr>
            <p:spPr bwMode="auto">
              <a:xfrm flipV="1">
                <a:off x="1589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6" name="Line 23"/>
              <p:cNvSpPr>
                <a:spLocks noChangeShapeType="1"/>
              </p:cNvSpPr>
              <p:nvPr/>
            </p:nvSpPr>
            <p:spPr bwMode="auto">
              <a:xfrm flipV="1">
                <a:off x="1902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7" name="Line 24"/>
              <p:cNvSpPr>
                <a:spLocks noChangeShapeType="1"/>
              </p:cNvSpPr>
              <p:nvPr/>
            </p:nvSpPr>
            <p:spPr bwMode="auto">
              <a:xfrm flipV="1">
                <a:off x="2211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8" name="Line 25"/>
              <p:cNvSpPr>
                <a:spLocks noChangeShapeType="1"/>
              </p:cNvSpPr>
              <p:nvPr/>
            </p:nvSpPr>
            <p:spPr bwMode="auto">
              <a:xfrm flipV="1">
                <a:off x="2525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79" name="Line 26"/>
              <p:cNvSpPr>
                <a:spLocks noChangeShapeType="1"/>
              </p:cNvSpPr>
              <p:nvPr/>
            </p:nvSpPr>
            <p:spPr bwMode="auto">
              <a:xfrm flipV="1">
                <a:off x="2834" y="284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0" name="Freeform 27"/>
              <p:cNvSpPr>
                <a:spLocks/>
              </p:cNvSpPr>
              <p:nvPr/>
            </p:nvSpPr>
            <p:spPr bwMode="auto">
              <a:xfrm>
                <a:off x="813" y="1532"/>
                <a:ext cx="1864" cy="665"/>
              </a:xfrm>
              <a:custGeom>
                <a:avLst/>
                <a:gdLst>
                  <a:gd name="T0" fmla="*/ 0 w 500"/>
                  <a:gd name="T1" fmla="*/ 445 h 178"/>
                  <a:gd name="T2" fmla="*/ 309 w 500"/>
                  <a:gd name="T3" fmla="*/ 220 h 178"/>
                  <a:gd name="T4" fmla="*/ 623 w 500"/>
                  <a:gd name="T5" fmla="*/ 0 h 178"/>
                  <a:gd name="T6" fmla="*/ 932 w 500"/>
                  <a:gd name="T7" fmla="*/ 333 h 178"/>
                  <a:gd name="T8" fmla="*/ 1241 w 500"/>
                  <a:gd name="T9" fmla="*/ 665 h 178"/>
                  <a:gd name="T10" fmla="*/ 1555 w 500"/>
                  <a:gd name="T11" fmla="*/ 333 h 178"/>
                  <a:gd name="T12" fmla="*/ 1864 w 500"/>
                  <a:gd name="T13" fmla="*/ 665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178">
                    <a:moveTo>
                      <a:pt x="0" y="119"/>
                    </a:moveTo>
                    <a:lnTo>
                      <a:pt x="83" y="59"/>
                    </a:lnTo>
                    <a:lnTo>
                      <a:pt x="167" y="0"/>
                    </a:lnTo>
                    <a:lnTo>
                      <a:pt x="250" y="89"/>
                    </a:lnTo>
                    <a:lnTo>
                      <a:pt x="333" y="178"/>
                    </a:lnTo>
                    <a:lnTo>
                      <a:pt x="417" y="89"/>
                    </a:lnTo>
                    <a:lnTo>
                      <a:pt x="500" y="178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1" name="Rectangle 28"/>
              <p:cNvSpPr>
                <a:spLocks noChangeArrowheads="1"/>
              </p:cNvSpPr>
              <p:nvPr/>
            </p:nvSpPr>
            <p:spPr bwMode="auto">
              <a:xfrm>
                <a:off x="795" y="1958"/>
                <a:ext cx="41" cy="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482" name="Line 29"/>
              <p:cNvSpPr>
                <a:spLocks noChangeShapeType="1"/>
              </p:cNvSpPr>
              <p:nvPr/>
            </p:nvSpPr>
            <p:spPr bwMode="auto">
              <a:xfrm flipH="1" flipV="1">
                <a:off x="795" y="1958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3" name="Line 30"/>
              <p:cNvSpPr>
                <a:spLocks noChangeShapeType="1"/>
              </p:cNvSpPr>
              <p:nvPr/>
            </p:nvSpPr>
            <p:spPr bwMode="auto">
              <a:xfrm>
                <a:off x="813" y="1977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4" name="Line 31"/>
              <p:cNvSpPr>
                <a:spLocks noChangeShapeType="1"/>
              </p:cNvSpPr>
              <p:nvPr/>
            </p:nvSpPr>
            <p:spPr bwMode="auto">
              <a:xfrm flipH="1">
                <a:off x="795" y="1977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5" name="Line 32"/>
              <p:cNvSpPr>
                <a:spLocks noChangeShapeType="1"/>
              </p:cNvSpPr>
              <p:nvPr/>
            </p:nvSpPr>
            <p:spPr bwMode="auto">
              <a:xfrm flipV="1">
                <a:off x="813" y="1958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6" name="Rectangle 33"/>
              <p:cNvSpPr>
                <a:spLocks noChangeArrowheads="1"/>
              </p:cNvSpPr>
              <p:nvPr/>
            </p:nvSpPr>
            <p:spPr bwMode="auto">
              <a:xfrm>
                <a:off x="1104" y="1734"/>
                <a:ext cx="41" cy="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487" name="Line 34"/>
              <p:cNvSpPr>
                <a:spLocks noChangeShapeType="1"/>
              </p:cNvSpPr>
              <p:nvPr/>
            </p:nvSpPr>
            <p:spPr bwMode="auto">
              <a:xfrm flipH="1" flipV="1">
                <a:off x="1104" y="1734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8" name="Line 35"/>
              <p:cNvSpPr>
                <a:spLocks noChangeShapeType="1"/>
              </p:cNvSpPr>
              <p:nvPr/>
            </p:nvSpPr>
            <p:spPr bwMode="auto">
              <a:xfrm>
                <a:off x="1123" y="1753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89" name="Line 36"/>
              <p:cNvSpPr>
                <a:spLocks noChangeShapeType="1"/>
              </p:cNvSpPr>
              <p:nvPr/>
            </p:nvSpPr>
            <p:spPr bwMode="auto">
              <a:xfrm flipH="1">
                <a:off x="1104" y="1753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0" name="Line 37"/>
              <p:cNvSpPr>
                <a:spLocks noChangeShapeType="1"/>
              </p:cNvSpPr>
              <p:nvPr/>
            </p:nvSpPr>
            <p:spPr bwMode="auto">
              <a:xfrm flipV="1">
                <a:off x="1123" y="1734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1" name="Rectangle 38"/>
              <p:cNvSpPr>
                <a:spLocks noChangeArrowheads="1"/>
              </p:cNvSpPr>
              <p:nvPr/>
            </p:nvSpPr>
            <p:spPr bwMode="auto">
              <a:xfrm>
                <a:off x="1417" y="1513"/>
                <a:ext cx="41" cy="4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492" name="Line 39"/>
              <p:cNvSpPr>
                <a:spLocks noChangeShapeType="1"/>
              </p:cNvSpPr>
              <p:nvPr/>
            </p:nvSpPr>
            <p:spPr bwMode="auto">
              <a:xfrm flipH="1" flipV="1">
                <a:off x="1417" y="1513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3" name="Line 40"/>
              <p:cNvSpPr>
                <a:spLocks noChangeShapeType="1"/>
              </p:cNvSpPr>
              <p:nvPr/>
            </p:nvSpPr>
            <p:spPr bwMode="auto">
              <a:xfrm>
                <a:off x="1436" y="1532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4" name="Line 41"/>
              <p:cNvSpPr>
                <a:spLocks noChangeShapeType="1"/>
              </p:cNvSpPr>
              <p:nvPr/>
            </p:nvSpPr>
            <p:spPr bwMode="auto">
              <a:xfrm flipH="1">
                <a:off x="1417" y="1532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5" name="Line 42"/>
              <p:cNvSpPr>
                <a:spLocks noChangeShapeType="1"/>
              </p:cNvSpPr>
              <p:nvPr/>
            </p:nvSpPr>
            <p:spPr bwMode="auto">
              <a:xfrm flipV="1">
                <a:off x="1436" y="1513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6" name="Rectangle 43"/>
              <p:cNvSpPr>
                <a:spLocks noChangeArrowheads="1"/>
              </p:cNvSpPr>
              <p:nvPr/>
            </p:nvSpPr>
            <p:spPr bwMode="auto">
              <a:xfrm>
                <a:off x="1727" y="1846"/>
                <a:ext cx="41" cy="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497" name="Line 44"/>
              <p:cNvSpPr>
                <a:spLocks noChangeShapeType="1"/>
              </p:cNvSpPr>
              <p:nvPr/>
            </p:nvSpPr>
            <p:spPr bwMode="auto">
              <a:xfrm flipH="1" flipV="1">
                <a:off x="1727" y="1846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8" name="Line 45"/>
              <p:cNvSpPr>
                <a:spLocks noChangeShapeType="1"/>
              </p:cNvSpPr>
              <p:nvPr/>
            </p:nvSpPr>
            <p:spPr bwMode="auto">
              <a:xfrm>
                <a:off x="1745" y="1865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99" name="Line 46"/>
              <p:cNvSpPr>
                <a:spLocks noChangeShapeType="1"/>
              </p:cNvSpPr>
              <p:nvPr/>
            </p:nvSpPr>
            <p:spPr bwMode="auto">
              <a:xfrm flipH="1">
                <a:off x="1727" y="1865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0" name="Line 47"/>
              <p:cNvSpPr>
                <a:spLocks noChangeShapeType="1"/>
              </p:cNvSpPr>
              <p:nvPr/>
            </p:nvSpPr>
            <p:spPr bwMode="auto">
              <a:xfrm flipV="1">
                <a:off x="1745" y="1846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1" name="Rectangle 48"/>
              <p:cNvSpPr>
                <a:spLocks noChangeArrowheads="1"/>
              </p:cNvSpPr>
              <p:nvPr/>
            </p:nvSpPr>
            <p:spPr bwMode="auto">
              <a:xfrm>
                <a:off x="2036" y="2178"/>
                <a:ext cx="41" cy="4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502" name="Line 49"/>
              <p:cNvSpPr>
                <a:spLocks noChangeShapeType="1"/>
              </p:cNvSpPr>
              <p:nvPr/>
            </p:nvSpPr>
            <p:spPr bwMode="auto">
              <a:xfrm flipH="1" flipV="1">
                <a:off x="2036" y="2178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3" name="Line 50"/>
              <p:cNvSpPr>
                <a:spLocks noChangeShapeType="1"/>
              </p:cNvSpPr>
              <p:nvPr/>
            </p:nvSpPr>
            <p:spPr bwMode="auto">
              <a:xfrm>
                <a:off x="2055" y="2197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4" name="Line 51"/>
              <p:cNvSpPr>
                <a:spLocks noChangeShapeType="1"/>
              </p:cNvSpPr>
              <p:nvPr/>
            </p:nvSpPr>
            <p:spPr bwMode="auto">
              <a:xfrm flipH="1">
                <a:off x="2036" y="2197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5" name="Line 52"/>
              <p:cNvSpPr>
                <a:spLocks noChangeShapeType="1"/>
              </p:cNvSpPr>
              <p:nvPr/>
            </p:nvSpPr>
            <p:spPr bwMode="auto">
              <a:xfrm flipV="1">
                <a:off x="2055" y="2178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6" name="Rectangle 53"/>
              <p:cNvSpPr>
                <a:spLocks noChangeArrowheads="1"/>
              </p:cNvSpPr>
              <p:nvPr/>
            </p:nvSpPr>
            <p:spPr bwMode="auto">
              <a:xfrm>
                <a:off x="2349" y="1846"/>
                <a:ext cx="41" cy="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507" name="Line 54"/>
              <p:cNvSpPr>
                <a:spLocks noChangeShapeType="1"/>
              </p:cNvSpPr>
              <p:nvPr/>
            </p:nvSpPr>
            <p:spPr bwMode="auto">
              <a:xfrm flipH="1" flipV="1">
                <a:off x="2349" y="1846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8" name="Line 55"/>
              <p:cNvSpPr>
                <a:spLocks noChangeShapeType="1"/>
              </p:cNvSpPr>
              <p:nvPr/>
            </p:nvSpPr>
            <p:spPr bwMode="auto">
              <a:xfrm>
                <a:off x="2368" y="1865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09" name="Line 56"/>
              <p:cNvSpPr>
                <a:spLocks noChangeShapeType="1"/>
              </p:cNvSpPr>
              <p:nvPr/>
            </p:nvSpPr>
            <p:spPr bwMode="auto">
              <a:xfrm flipH="1">
                <a:off x="2349" y="1865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0" name="Line 57"/>
              <p:cNvSpPr>
                <a:spLocks noChangeShapeType="1"/>
              </p:cNvSpPr>
              <p:nvPr/>
            </p:nvSpPr>
            <p:spPr bwMode="auto">
              <a:xfrm flipV="1">
                <a:off x="2368" y="1846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1" name="Rectangle 58"/>
              <p:cNvSpPr>
                <a:spLocks noChangeArrowheads="1"/>
              </p:cNvSpPr>
              <p:nvPr/>
            </p:nvSpPr>
            <p:spPr bwMode="auto">
              <a:xfrm>
                <a:off x="2659" y="2178"/>
                <a:ext cx="41" cy="4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512" name="Line 59"/>
              <p:cNvSpPr>
                <a:spLocks noChangeShapeType="1"/>
              </p:cNvSpPr>
              <p:nvPr/>
            </p:nvSpPr>
            <p:spPr bwMode="auto">
              <a:xfrm flipH="1" flipV="1">
                <a:off x="2659" y="2178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3" name="Line 60"/>
              <p:cNvSpPr>
                <a:spLocks noChangeShapeType="1"/>
              </p:cNvSpPr>
              <p:nvPr/>
            </p:nvSpPr>
            <p:spPr bwMode="auto">
              <a:xfrm>
                <a:off x="2677" y="2197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4" name="Line 61"/>
              <p:cNvSpPr>
                <a:spLocks noChangeShapeType="1"/>
              </p:cNvSpPr>
              <p:nvPr/>
            </p:nvSpPr>
            <p:spPr bwMode="auto">
              <a:xfrm flipH="1">
                <a:off x="2659" y="2197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5" name="Line 62"/>
              <p:cNvSpPr>
                <a:spLocks noChangeShapeType="1"/>
              </p:cNvSpPr>
              <p:nvPr/>
            </p:nvSpPr>
            <p:spPr bwMode="auto">
              <a:xfrm flipV="1">
                <a:off x="2677" y="2178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16" name="Rectangle 63"/>
              <p:cNvSpPr>
                <a:spLocks noChangeArrowheads="1"/>
              </p:cNvSpPr>
              <p:nvPr/>
            </p:nvSpPr>
            <p:spPr bwMode="auto">
              <a:xfrm>
                <a:off x="593" y="2832"/>
                <a:ext cx="1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0</a:t>
                </a:r>
                <a:endParaRPr lang="es-ES" altLang="es-CL"/>
              </a:p>
            </p:txBody>
          </p:sp>
          <p:sp>
            <p:nvSpPr>
              <p:cNvPr id="19517" name="Rectangle 64"/>
              <p:cNvSpPr>
                <a:spLocks noChangeArrowheads="1"/>
              </p:cNvSpPr>
              <p:nvPr/>
            </p:nvSpPr>
            <p:spPr bwMode="auto">
              <a:xfrm>
                <a:off x="593" y="2612"/>
                <a:ext cx="1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2</a:t>
                </a:r>
                <a:endParaRPr lang="es-ES" altLang="es-CL"/>
              </a:p>
            </p:txBody>
          </p:sp>
          <p:sp>
            <p:nvSpPr>
              <p:cNvPr id="19518" name="Rectangle 65"/>
              <p:cNvSpPr>
                <a:spLocks noChangeArrowheads="1"/>
              </p:cNvSpPr>
              <p:nvPr/>
            </p:nvSpPr>
            <p:spPr bwMode="auto">
              <a:xfrm>
                <a:off x="593" y="2388"/>
                <a:ext cx="1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4</a:t>
                </a:r>
                <a:endParaRPr lang="es-ES" altLang="es-CL"/>
              </a:p>
            </p:txBody>
          </p:sp>
          <p:sp>
            <p:nvSpPr>
              <p:cNvPr id="19519" name="Rectangle 66"/>
              <p:cNvSpPr>
                <a:spLocks noChangeArrowheads="1"/>
              </p:cNvSpPr>
              <p:nvPr/>
            </p:nvSpPr>
            <p:spPr bwMode="auto">
              <a:xfrm>
                <a:off x="593" y="2167"/>
                <a:ext cx="1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6</a:t>
                </a:r>
                <a:endParaRPr lang="es-ES" altLang="es-CL"/>
              </a:p>
            </p:txBody>
          </p:sp>
          <p:sp>
            <p:nvSpPr>
              <p:cNvPr id="19520" name="Rectangle 67"/>
              <p:cNvSpPr>
                <a:spLocks noChangeArrowheads="1"/>
              </p:cNvSpPr>
              <p:nvPr/>
            </p:nvSpPr>
            <p:spPr bwMode="auto">
              <a:xfrm>
                <a:off x="593" y="1947"/>
                <a:ext cx="1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8</a:t>
                </a:r>
                <a:endParaRPr lang="es-ES" altLang="es-CL"/>
              </a:p>
            </p:txBody>
          </p:sp>
          <p:sp>
            <p:nvSpPr>
              <p:cNvPr id="19521" name="Rectangle 68"/>
              <p:cNvSpPr>
                <a:spLocks noChangeArrowheads="1"/>
              </p:cNvSpPr>
              <p:nvPr/>
            </p:nvSpPr>
            <p:spPr bwMode="auto">
              <a:xfrm>
                <a:off x="567" y="1723"/>
                <a:ext cx="32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10</a:t>
                </a:r>
                <a:endParaRPr lang="es-ES" altLang="es-CL"/>
              </a:p>
            </p:txBody>
          </p:sp>
          <p:sp>
            <p:nvSpPr>
              <p:cNvPr id="19522" name="Rectangle 69"/>
              <p:cNvSpPr>
                <a:spLocks noChangeArrowheads="1"/>
              </p:cNvSpPr>
              <p:nvPr/>
            </p:nvSpPr>
            <p:spPr bwMode="auto">
              <a:xfrm>
                <a:off x="567" y="1502"/>
                <a:ext cx="3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12</a:t>
                </a:r>
                <a:endParaRPr lang="es-ES" altLang="es-CL"/>
              </a:p>
            </p:txBody>
          </p:sp>
          <p:sp>
            <p:nvSpPr>
              <p:cNvPr id="19523" name="Rectangle 70"/>
              <p:cNvSpPr>
                <a:spLocks noChangeArrowheads="1"/>
              </p:cNvSpPr>
              <p:nvPr/>
            </p:nvSpPr>
            <p:spPr bwMode="auto">
              <a:xfrm>
                <a:off x="739" y="2903"/>
                <a:ext cx="88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45 - 48</a:t>
                </a:r>
                <a:endParaRPr lang="es-ES" altLang="es-CL"/>
              </a:p>
            </p:txBody>
          </p:sp>
          <p:sp>
            <p:nvSpPr>
              <p:cNvPr id="19524" name="Rectangle 71"/>
              <p:cNvSpPr>
                <a:spLocks noChangeArrowheads="1"/>
              </p:cNvSpPr>
              <p:nvPr/>
            </p:nvSpPr>
            <p:spPr bwMode="auto">
              <a:xfrm>
                <a:off x="1048" y="2903"/>
                <a:ext cx="89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48 - 51</a:t>
                </a:r>
                <a:endParaRPr lang="es-ES" altLang="es-CL"/>
              </a:p>
            </p:txBody>
          </p:sp>
          <p:sp>
            <p:nvSpPr>
              <p:cNvPr id="19525" name="Rectangle 72"/>
              <p:cNvSpPr>
                <a:spLocks noChangeArrowheads="1"/>
              </p:cNvSpPr>
              <p:nvPr/>
            </p:nvSpPr>
            <p:spPr bwMode="auto">
              <a:xfrm>
                <a:off x="1361" y="2903"/>
                <a:ext cx="88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51 - 54</a:t>
                </a:r>
                <a:endParaRPr lang="es-ES" altLang="es-CL"/>
              </a:p>
            </p:txBody>
          </p:sp>
          <p:sp>
            <p:nvSpPr>
              <p:cNvPr id="19526" name="Rectangle 73"/>
              <p:cNvSpPr>
                <a:spLocks noChangeArrowheads="1"/>
              </p:cNvSpPr>
              <p:nvPr/>
            </p:nvSpPr>
            <p:spPr bwMode="auto">
              <a:xfrm>
                <a:off x="1671" y="2903"/>
                <a:ext cx="88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54 - 57</a:t>
                </a:r>
                <a:endParaRPr lang="es-ES" altLang="es-CL"/>
              </a:p>
            </p:txBody>
          </p:sp>
          <p:sp>
            <p:nvSpPr>
              <p:cNvPr id="19527" name="Rectangle 74"/>
              <p:cNvSpPr>
                <a:spLocks noChangeArrowheads="1"/>
              </p:cNvSpPr>
              <p:nvPr/>
            </p:nvSpPr>
            <p:spPr bwMode="auto">
              <a:xfrm>
                <a:off x="1980" y="2903"/>
                <a:ext cx="88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57 - 61</a:t>
                </a:r>
                <a:endParaRPr lang="es-ES" altLang="es-CL"/>
              </a:p>
            </p:txBody>
          </p:sp>
          <p:sp>
            <p:nvSpPr>
              <p:cNvPr id="19528" name="Rectangle 75"/>
              <p:cNvSpPr>
                <a:spLocks noChangeArrowheads="1"/>
              </p:cNvSpPr>
              <p:nvPr/>
            </p:nvSpPr>
            <p:spPr bwMode="auto">
              <a:xfrm>
                <a:off x="2294" y="2903"/>
                <a:ext cx="88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54 - 57</a:t>
                </a:r>
                <a:endParaRPr lang="es-ES" altLang="es-CL"/>
              </a:p>
            </p:txBody>
          </p:sp>
          <p:sp>
            <p:nvSpPr>
              <p:cNvPr id="19529" name="Rectangle 76"/>
              <p:cNvSpPr>
                <a:spLocks noChangeArrowheads="1"/>
              </p:cNvSpPr>
              <p:nvPr/>
            </p:nvSpPr>
            <p:spPr bwMode="auto">
              <a:xfrm>
                <a:off x="2603" y="2903"/>
                <a:ext cx="89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CL" sz="600">
                    <a:solidFill>
                      <a:srgbClr val="000000"/>
                    </a:solidFill>
                  </a:rPr>
                  <a:t>57 - 61</a:t>
                </a:r>
                <a:endParaRPr lang="es-ES" altLang="es-C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</TotalTime>
  <Words>230</Words>
  <Application>Microsoft Office PowerPoint</Application>
  <PresentationFormat>Presentación en pantalla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Aspecto</vt:lpstr>
      <vt:lpstr>Gráfico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partes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nercon10</cp:lastModifiedBy>
  <cp:revision>6</cp:revision>
  <dcterms:created xsi:type="dcterms:W3CDTF">2004-03-15T01:45:56Z</dcterms:created>
  <dcterms:modified xsi:type="dcterms:W3CDTF">2019-07-09T20:06:35Z</dcterms:modified>
</cp:coreProperties>
</file>