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package.core-properties+xml" PartName="/docProps/core.xml"/>
  <Override ContentType="application/vnd.openxmlformats-officedocument.extended-properties+xml" PartName="/docProps/app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68" r:id="rId4"/>
    <p:sldId id="275" r:id="rId5"/>
    <p:sldId id="276" r:id="rId6"/>
    <p:sldId id="263" r:id="rId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6395" autoAdjust="0"/>
  </p:normalViewPr>
  <p:slideViewPr>
    <p:cSldViewPr snapToGrid="0">
      <p:cViewPr varScale="1">
        <p:scale>
          <a:sx n="53" d="100"/>
          <a:sy n="53" d="100"/>
        </p:scale>
        <p:origin x="114" y="4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2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558A6B77-4CD0-4837-888F-5450ED07382F}" type="datetime1">
              <a:rPr lang="es-ES" smtClean="0"/>
              <a:t>23/11/2020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57E03411-58E2-43FD-AE1D-AD77DFF8CB20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EFBF568D-E0C5-4F7A-80C1-F7598EC89943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C8DC57A8-AE18-4654-B6AF-04B3577165BE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927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665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0180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4030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1109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9583395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65611" y="1752600"/>
            <a:ext cx="6858002" cy="1828800"/>
          </a:xfrm>
        </p:spPr>
        <p:txBody>
          <a:bodyPr rtlCol="0" anchor="b">
            <a:noAutofit/>
          </a:bodyPr>
          <a:lstStyle>
            <a:lvl1pPr algn="l" rtl="0">
              <a:defRPr sz="48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65610" y="3733800"/>
            <a:ext cx="6858002" cy="9144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8120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imágenes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 rtlCol="0">
            <a:noAutofit/>
          </a:bodyPr>
          <a:lstStyle>
            <a:lvl1pPr algn="l" rtl="0">
              <a:defRPr sz="2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84" name="Grupo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4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97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98" name="Grupo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11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112" name="Grupo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5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6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7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8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25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26" name="Marcador de posición de texto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rtlCol="0" anchor="t" anchorCtr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fech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629BEB8-9E7D-46F8-9D38-0DF867B65F6C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11732" y="1330347"/>
            <a:ext cx="3840480" cy="2103120"/>
          </a:xfrm>
        </p:spPr>
        <p:txBody>
          <a:bodyPr rtlCol="0" anchor="b">
            <a:normAutofit/>
          </a:bodyPr>
          <a:lstStyle>
            <a:lvl1pPr algn="l" rtl="0"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836613" y="914400"/>
            <a:ext cx="6172201" cy="5029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511732" y="3555523"/>
            <a:ext cx="3840480" cy="2388077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65213" y="6019801"/>
            <a:ext cx="762000" cy="228600"/>
          </a:xfrm>
        </p:spPr>
        <p:txBody>
          <a:bodyPr rtlCol="0"/>
          <a:lstStyle>
            <a:lvl1pPr algn="l" rtl="0">
              <a:defRPr/>
            </a:lvl1pPr>
          </a:lstStyle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8075611" y="6019801"/>
            <a:ext cx="1396260" cy="228600"/>
          </a:xfrm>
        </p:spPr>
        <p:txBody>
          <a:bodyPr rtlCol="0"/>
          <a:lstStyle>
            <a:lvl1pPr>
              <a:defRPr/>
            </a:lvl1pPr>
          </a:lstStyle>
          <a:p>
            <a:fld id="{8C5E9C56-EA05-4307-85E4-BF6C05199383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3976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2891" y="1330347"/>
            <a:ext cx="3840480" cy="2103120"/>
          </a:xfrm>
        </p:spPr>
        <p:txBody>
          <a:bodyPr rtlCol="0" anchor="b">
            <a:normAutofit/>
          </a:bodyPr>
          <a:lstStyle>
            <a:lvl1pPr algn="l" rtl="0"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8" name="Grupo 7"/>
          <p:cNvGrpSpPr/>
          <p:nvPr/>
        </p:nvGrpSpPr>
        <p:grpSpPr>
          <a:xfrm>
            <a:off x="595546" y="781398"/>
            <a:ext cx="6433398" cy="5053665"/>
            <a:chOff x="5162444" y="781398"/>
            <a:chExt cx="6433398" cy="5053665"/>
          </a:xfrm>
        </p:grpSpPr>
        <p:sp>
          <p:nvSpPr>
            <p:cNvPr id="9" name="Forma libre 42"/>
            <p:cNvSpPr>
              <a:spLocks/>
            </p:cNvSpPr>
            <p:nvPr/>
          </p:nvSpPr>
          <p:spPr bwMode="auto">
            <a:xfrm rot="16200000" flipV="1">
              <a:off x="3342557" y="3275021"/>
              <a:ext cx="3827994" cy="17568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 43"/>
            <p:cNvSpPr>
              <a:spLocks/>
            </p:cNvSpPr>
            <p:nvPr/>
          </p:nvSpPr>
          <p:spPr bwMode="auto">
            <a:xfrm rot="16200000" flipV="1">
              <a:off x="9565728" y="3299447"/>
              <a:ext cx="3836876" cy="17568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5814205" y="859113"/>
              <a:ext cx="5129146" cy="4880471"/>
              <a:chOff x="7856559" y="859113"/>
              <a:chExt cx="3086791" cy="4880471"/>
            </a:xfrm>
          </p:grpSpPr>
          <p:sp>
            <p:nvSpPr>
              <p:cNvPr id="20" name="Forma libre 41"/>
              <p:cNvSpPr>
                <a:spLocks/>
              </p:cNvSpPr>
              <p:nvPr/>
            </p:nvSpPr>
            <p:spPr bwMode="auto">
              <a:xfrm rot="16200000" flipV="1">
                <a:off x="9392183" y="4188416"/>
                <a:ext cx="15544" cy="3086791"/>
              </a:xfrm>
              <a:custGeom>
                <a:avLst/>
                <a:gdLst>
                  <a:gd name="T0" fmla="*/ 3 w 5"/>
                  <a:gd name="T1" fmla="*/ 0 h 868"/>
                  <a:gd name="T2" fmla="*/ 4 w 5"/>
                  <a:gd name="T3" fmla="*/ 217 h 868"/>
                  <a:gd name="T4" fmla="*/ 3 w 5"/>
                  <a:gd name="T5" fmla="*/ 326 h 868"/>
                  <a:gd name="T6" fmla="*/ 4 w 5"/>
                  <a:gd name="T7" fmla="*/ 434 h 868"/>
                  <a:gd name="T8" fmla="*/ 4 w 5"/>
                  <a:gd name="T9" fmla="*/ 651 h 868"/>
                  <a:gd name="T10" fmla="*/ 4 w 5"/>
                  <a:gd name="T11" fmla="*/ 760 h 868"/>
                  <a:gd name="T12" fmla="*/ 3 w 5"/>
                  <a:gd name="T13" fmla="*/ 868 h 868"/>
                  <a:gd name="T14" fmla="*/ 2 w 5"/>
                  <a:gd name="T15" fmla="*/ 868 h 868"/>
                  <a:gd name="T16" fmla="*/ 1 w 5"/>
                  <a:gd name="T17" fmla="*/ 760 h 868"/>
                  <a:gd name="T18" fmla="*/ 0 w 5"/>
                  <a:gd name="T19" fmla="*/ 651 h 868"/>
                  <a:gd name="T20" fmla="*/ 1 w 5"/>
                  <a:gd name="T21" fmla="*/ 434 h 868"/>
                  <a:gd name="T22" fmla="*/ 2 w 5"/>
                  <a:gd name="T23" fmla="*/ 326 h 868"/>
                  <a:gd name="T24" fmla="*/ 1 w 5"/>
                  <a:gd name="T25" fmla="*/ 217 h 868"/>
                  <a:gd name="T26" fmla="*/ 2 w 5"/>
                  <a:gd name="T27" fmla="*/ 0 h 868"/>
                  <a:gd name="T28" fmla="*/ 3 w 5"/>
                  <a:gd name="T29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868">
                    <a:moveTo>
                      <a:pt x="3" y="0"/>
                    </a:moveTo>
                    <a:cubicBezTo>
                      <a:pt x="4" y="73"/>
                      <a:pt x="4" y="145"/>
                      <a:pt x="4" y="217"/>
                    </a:cubicBezTo>
                    <a:cubicBezTo>
                      <a:pt x="4" y="253"/>
                      <a:pt x="3" y="290"/>
                      <a:pt x="3" y="326"/>
                    </a:cubicBezTo>
                    <a:cubicBezTo>
                      <a:pt x="3" y="362"/>
                      <a:pt x="3" y="398"/>
                      <a:pt x="4" y="434"/>
                    </a:cubicBezTo>
                    <a:cubicBezTo>
                      <a:pt x="4" y="507"/>
                      <a:pt x="5" y="579"/>
                      <a:pt x="4" y="651"/>
                    </a:cubicBezTo>
                    <a:cubicBezTo>
                      <a:pt x="5" y="687"/>
                      <a:pt x="4" y="724"/>
                      <a:pt x="4" y="760"/>
                    </a:cubicBezTo>
                    <a:cubicBezTo>
                      <a:pt x="4" y="796"/>
                      <a:pt x="3" y="832"/>
                      <a:pt x="3" y="868"/>
                    </a:cubicBezTo>
                    <a:cubicBezTo>
                      <a:pt x="2" y="868"/>
                      <a:pt x="2" y="868"/>
                      <a:pt x="2" y="868"/>
                    </a:cubicBezTo>
                    <a:cubicBezTo>
                      <a:pt x="2" y="832"/>
                      <a:pt x="1" y="796"/>
                      <a:pt x="1" y="760"/>
                    </a:cubicBezTo>
                    <a:cubicBezTo>
                      <a:pt x="1" y="724"/>
                      <a:pt x="0" y="687"/>
                      <a:pt x="0" y="651"/>
                    </a:cubicBezTo>
                    <a:cubicBezTo>
                      <a:pt x="0" y="579"/>
                      <a:pt x="1" y="507"/>
                      <a:pt x="1" y="434"/>
                    </a:cubicBezTo>
                    <a:cubicBezTo>
                      <a:pt x="2" y="398"/>
                      <a:pt x="2" y="362"/>
                      <a:pt x="2" y="326"/>
                    </a:cubicBezTo>
                    <a:cubicBezTo>
                      <a:pt x="2" y="290"/>
                      <a:pt x="1" y="253"/>
                      <a:pt x="1" y="217"/>
                    </a:cubicBezTo>
                    <a:cubicBezTo>
                      <a:pt x="0" y="145"/>
                      <a:pt x="1" y="73"/>
                      <a:pt x="2" y="0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1" name="Forma libre 44"/>
              <p:cNvSpPr>
                <a:spLocks/>
              </p:cNvSpPr>
              <p:nvPr/>
            </p:nvSpPr>
            <p:spPr bwMode="auto">
              <a:xfrm rot="16200000" flipV="1">
                <a:off x="9366943" y="-651271"/>
                <a:ext cx="13322" cy="3034090"/>
              </a:xfrm>
              <a:custGeom>
                <a:avLst/>
                <a:gdLst>
                  <a:gd name="T0" fmla="*/ 2 w 4"/>
                  <a:gd name="T1" fmla="*/ 853 h 853"/>
                  <a:gd name="T2" fmla="*/ 0 w 4"/>
                  <a:gd name="T3" fmla="*/ 640 h 853"/>
                  <a:gd name="T4" fmla="*/ 1 w 4"/>
                  <a:gd name="T5" fmla="*/ 533 h 853"/>
                  <a:gd name="T6" fmla="*/ 1 w 4"/>
                  <a:gd name="T7" fmla="*/ 427 h 853"/>
                  <a:gd name="T8" fmla="*/ 0 w 4"/>
                  <a:gd name="T9" fmla="*/ 213 h 853"/>
                  <a:gd name="T10" fmla="*/ 0 w 4"/>
                  <a:gd name="T11" fmla="*/ 107 h 853"/>
                  <a:gd name="T12" fmla="*/ 2 w 4"/>
                  <a:gd name="T13" fmla="*/ 0 h 853"/>
                  <a:gd name="T14" fmla="*/ 2 w 4"/>
                  <a:gd name="T15" fmla="*/ 0 h 853"/>
                  <a:gd name="T16" fmla="*/ 3 w 4"/>
                  <a:gd name="T17" fmla="*/ 107 h 853"/>
                  <a:gd name="T18" fmla="*/ 4 w 4"/>
                  <a:gd name="T19" fmla="*/ 213 h 853"/>
                  <a:gd name="T20" fmla="*/ 3 w 4"/>
                  <a:gd name="T21" fmla="*/ 427 h 853"/>
                  <a:gd name="T22" fmla="*/ 2 w 4"/>
                  <a:gd name="T23" fmla="*/ 533 h 853"/>
                  <a:gd name="T24" fmla="*/ 3 w 4"/>
                  <a:gd name="T25" fmla="*/ 640 h 853"/>
                  <a:gd name="T26" fmla="*/ 2 w 4"/>
                  <a:gd name="T27" fmla="*/ 853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853">
                    <a:moveTo>
                      <a:pt x="2" y="853"/>
                    </a:moveTo>
                    <a:cubicBezTo>
                      <a:pt x="0" y="782"/>
                      <a:pt x="0" y="711"/>
                      <a:pt x="0" y="640"/>
                    </a:cubicBezTo>
                    <a:cubicBezTo>
                      <a:pt x="0" y="604"/>
                      <a:pt x="1" y="569"/>
                      <a:pt x="1" y="533"/>
                    </a:cubicBezTo>
                    <a:cubicBezTo>
                      <a:pt x="1" y="498"/>
                      <a:pt x="1" y="462"/>
                      <a:pt x="1" y="427"/>
                    </a:cubicBezTo>
                    <a:cubicBezTo>
                      <a:pt x="0" y="356"/>
                      <a:pt x="0" y="284"/>
                      <a:pt x="0" y="213"/>
                    </a:cubicBezTo>
                    <a:cubicBezTo>
                      <a:pt x="0" y="178"/>
                      <a:pt x="0" y="142"/>
                      <a:pt x="0" y="107"/>
                    </a:cubicBezTo>
                    <a:cubicBezTo>
                      <a:pt x="1" y="71"/>
                      <a:pt x="1" y="36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36"/>
                      <a:pt x="3" y="71"/>
                      <a:pt x="3" y="107"/>
                    </a:cubicBezTo>
                    <a:cubicBezTo>
                      <a:pt x="4" y="142"/>
                      <a:pt x="4" y="178"/>
                      <a:pt x="4" y="213"/>
                    </a:cubicBezTo>
                    <a:cubicBezTo>
                      <a:pt x="4" y="284"/>
                      <a:pt x="3" y="356"/>
                      <a:pt x="3" y="427"/>
                    </a:cubicBezTo>
                    <a:cubicBezTo>
                      <a:pt x="3" y="462"/>
                      <a:pt x="2" y="498"/>
                      <a:pt x="2" y="533"/>
                    </a:cubicBezTo>
                    <a:cubicBezTo>
                      <a:pt x="3" y="569"/>
                      <a:pt x="3" y="604"/>
                      <a:pt x="3" y="640"/>
                    </a:cubicBezTo>
                    <a:cubicBezTo>
                      <a:pt x="4" y="711"/>
                      <a:pt x="3" y="782"/>
                      <a:pt x="2" y="85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12" name="Forma libre 45"/>
            <p:cNvSpPr>
              <a:spLocks noEditPoints="1"/>
            </p:cNvSpPr>
            <p:nvPr/>
          </p:nvSpPr>
          <p:spPr bwMode="auto">
            <a:xfrm rot="16200000" flipV="1">
              <a:off x="5186001" y="5323012"/>
              <a:ext cx="477390" cy="524504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6"/>
            <p:cNvSpPr>
              <a:spLocks noEditPoints="1"/>
            </p:cNvSpPr>
            <p:nvPr/>
          </p:nvSpPr>
          <p:spPr bwMode="auto">
            <a:xfrm rot="16200000" flipV="1">
              <a:off x="5197295" y="5324846"/>
              <a:ext cx="477390" cy="511956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7"/>
            <p:cNvSpPr>
              <a:spLocks noEditPoints="1"/>
            </p:cNvSpPr>
            <p:nvPr/>
          </p:nvSpPr>
          <p:spPr bwMode="auto">
            <a:xfrm rot="16200000" flipV="1">
              <a:off x="11076843" y="5321082"/>
              <a:ext cx="508476" cy="519485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48"/>
            <p:cNvSpPr>
              <a:spLocks noEditPoints="1"/>
            </p:cNvSpPr>
            <p:nvPr/>
          </p:nvSpPr>
          <p:spPr bwMode="auto">
            <a:xfrm rot="16200000" flipV="1">
              <a:off x="11093207" y="5321324"/>
              <a:ext cx="470728" cy="534543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49"/>
            <p:cNvSpPr>
              <a:spLocks noEditPoints="1"/>
            </p:cNvSpPr>
            <p:nvPr/>
          </p:nvSpPr>
          <p:spPr bwMode="auto">
            <a:xfrm rot="16200000" flipV="1">
              <a:off x="11051654" y="771453"/>
              <a:ext cx="468508" cy="519485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50"/>
            <p:cNvSpPr>
              <a:spLocks noEditPoints="1"/>
            </p:cNvSpPr>
            <p:nvPr/>
          </p:nvSpPr>
          <p:spPr bwMode="auto">
            <a:xfrm rot="16200000" flipV="1">
              <a:off x="11044126" y="786511"/>
              <a:ext cx="468508" cy="489370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51"/>
            <p:cNvSpPr>
              <a:spLocks noEditPoints="1"/>
            </p:cNvSpPr>
            <p:nvPr/>
          </p:nvSpPr>
          <p:spPr bwMode="auto">
            <a:xfrm rot="16200000" flipV="1">
              <a:off x="5232723" y="721157"/>
              <a:ext cx="424100" cy="544581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52"/>
            <p:cNvSpPr>
              <a:spLocks noEditPoints="1"/>
            </p:cNvSpPr>
            <p:nvPr/>
          </p:nvSpPr>
          <p:spPr bwMode="auto">
            <a:xfrm rot="16200000" flipV="1">
              <a:off x="5241796" y="749729"/>
              <a:ext cx="428541" cy="491879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836613" y="1031195"/>
            <a:ext cx="5943600" cy="4572000"/>
          </a:xfr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492891" y="3555521"/>
            <a:ext cx="3840480" cy="2168517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5E4B513-C016-45E9-9D12-97C0FE834FFB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5957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C08D2A3-9C84-40EA-B90D-CE0CB003F11C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479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624268" y="304800"/>
            <a:ext cx="1729531" cy="5676900"/>
          </a:xfrm>
        </p:spPr>
        <p:txBody>
          <a:bodyPr vert="eaVert" rtlCol="0"/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04800"/>
            <a:ext cx="8633671" cy="56769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D3FC754-5105-4120-96BF-E066A80C9168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0580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B84E01D-FE59-4730-AF0E-FE450E404B97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963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5613" y="1828800"/>
            <a:ext cx="6858002" cy="1828800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4265610" y="3733800"/>
            <a:ext cx="6858002" cy="9144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292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065212" y="1825625"/>
            <a:ext cx="4954588" cy="4187952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951414" cy="4187952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A6A526C-96C5-4D92-AB97-D8ADC29D42FE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727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069848" y="1681163"/>
            <a:ext cx="4956048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069848" y="2505075"/>
            <a:ext cx="4956048" cy="3476625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56048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56048" cy="3476625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9D8706A-82CB-4CEF-A1F3-DFFE07174E7B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1857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A8843A6-40B9-4C41-B2F4-377E2A54BFAD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1281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3ECB6EA-8F6B-4084-8E83-2F4BA16ACF8E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4787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imágenes con ley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9" name="Grupo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6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39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22" name="Grupo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7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0" name="Marcador de posición de texto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fech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7458E2-43B4-47F5-9309-6BEE53513121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imágenes con ley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52" name="Grupo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1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2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79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81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84" name="Grupo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4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78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82" name="Marcador de posición de texto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97" name="Grupo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9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80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83" name="Marcador de posición de texto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fech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F776D7C-62EF-4BA7-B64B-98976BFFC620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065214" y="1752600"/>
            <a:ext cx="1005840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65213" y="6019801"/>
            <a:ext cx="762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979613" y="6019801"/>
            <a:ext cx="594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fld id="{6DF62A26-CBD6-46C0-96AB-9CE431FD79E9}" type="datetime1">
              <a:rPr lang="es-ES" noProof="0" smtClean="0"/>
              <a:pPr/>
              <a:t>23/11/2020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063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3464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1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 ?><Relationships xmlns="http://schemas.openxmlformats.org/package/2006/relationships"><Relationship Id="rId8" Target="../media/image12.jpeg" Type="http://schemas.openxmlformats.org/officeDocument/2006/relationships/image"/><Relationship Id="rId3" Target="../media/image7.jpg" Type="http://schemas.openxmlformats.org/officeDocument/2006/relationships/image"/><Relationship Id="rId7" Target="../media/image11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10.jpeg" Type="http://schemas.openxmlformats.org/officeDocument/2006/relationships/image"/><Relationship Id="rId5" Target="../media/image9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/>
              <a:t>Creación y Uso de Actividades Virtuales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36985" y="6038850"/>
            <a:ext cx="4316415" cy="914400"/>
          </a:xfrm>
        </p:spPr>
        <p:txBody>
          <a:bodyPr rtlCol="0"/>
          <a:lstStyle/>
          <a:p>
            <a:pPr rtl="0"/>
            <a:r>
              <a:rPr lang="es-ES" dirty="0"/>
              <a:t>Camila Villalobos Meneses</a:t>
            </a:r>
          </a:p>
          <a:p>
            <a:pPr rtl="0"/>
            <a:r>
              <a:rPr lang="es-ES" dirty="0"/>
              <a:t>Profesora e Investigadora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2891" y="1330347"/>
            <a:ext cx="3840480" cy="3783074"/>
          </a:xfrm>
        </p:spPr>
        <p:txBody>
          <a:bodyPr rtlCol="0">
            <a:normAutofit fontScale="90000"/>
          </a:bodyPr>
          <a:lstStyle/>
          <a:p>
            <a:pPr algn="r" rtl="0"/>
            <a:r>
              <a:rPr lang="es-ES" dirty="0"/>
              <a:t>¿Qué tipo de actividades virtuales debo buscar para que sean acordes a las necesidades de mis estudiantes?</a:t>
            </a:r>
          </a:p>
        </p:txBody>
      </p:sp>
      <p:pic>
        <p:nvPicPr>
          <p:cNvPr id="10" name="Marcador de posición de imagen 9">
            <a:extLst>
              <a:ext uri="{FF2B5EF4-FFF2-40B4-BE49-F238E27FC236}">
                <a16:creationId xmlns:a16="http://schemas.microsoft.com/office/drawing/2014/main" id="{4F9AC4CA-01B3-4766-8BC9-5D1775F2783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0530" b="20530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¿Qué beneficios nos entrega crear nuestras propias actividades virtuales?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3ACE943-8D0D-46D3-801C-5F1B745A3A64}"/>
              </a:ext>
            </a:extLst>
          </p:cNvPr>
          <p:cNvSpPr/>
          <p:nvPr/>
        </p:nvSpPr>
        <p:spPr>
          <a:xfrm>
            <a:off x="1291940" y="2062460"/>
            <a:ext cx="2654894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Diseñamos en</a:t>
            </a:r>
          </a:p>
          <a:p>
            <a:pPr algn="ctr"/>
            <a:r>
              <a:rPr lang="es-E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base a</a:t>
            </a:r>
          </a:p>
          <a:p>
            <a:pPr algn="ctr"/>
            <a:r>
              <a:rPr lang="es-E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nuestro </a:t>
            </a:r>
          </a:p>
          <a:p>
            <a:pPr algn="ctr"/>
            <a:r>
              <a:rPr lang="es-E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contexto </a:t>
            </a:r>
          </a:p>
          <a:p>
            <a:pPr algn="ctr"/>
            <a:r>
              <a:rPr lang="es-E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Educativo.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F55C89E-A3C5-4D83-B882-4538F81CFC42}"/>
              </a:ext>
            </a:extLst>
          </p:cNvPr>
          <p:cNvSpPr/>
          <p:nvPr/>
        </p:nvSpPr>
        <p:spPr>
          <a:xfrm>
            <a:off x="4558575" y="2401014"/>
            <a:ext cx="30716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Optimizamos </a:t>
            </a:r>
          </a:p>
          <a:p>
            <a:pPr algn="ctr"/>
            <a:r>
              <a:rPr lang="es-E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Nuestro</a:t>
            </a:r>
          </a:p>
          <a:p>
            <a:pPr algn="ctr"/>
            <a:r>
              <a:rPr lang="es-E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tiempo.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7F199F6-2A7F-4540-A7DA-7ADD91C914B7}"/>
              </a:ext>
            </a:extLst>
          </p:cNvPr>
          <p:cNvSpPr/>
          <p:nvPr/>
        </p:nvSpPr>
        <p:spPr>
          <a:xfrm>
            <a:off x="8061557" y="2216348"/>
            <a:ext cx="3062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Generamos un</a:t>
            </a:r>
          </a:p>
          <a:p>
            <a:pPr algn="ctr"/>
            <a:r>
              <a:rPr lang="es-E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banco de actividades </a:t>
            </a:r>
          </a:p>
          <a:p>
            <a:pPr algn="ctr"/>
            <a:r>
              <a:rPr lang="es-E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 va en aumento</a:t>
            </a:r>
          </a:p>
          <a:p>
            <a:pPr algn="ctr"/>
            <a:r>
              <a:rPr lang="es-E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medida que vamos </a:t>
            </a:r>
          </a:p>
          <a:p>
            <a:pPr algn="ctr"/>
            <a:r>
              <a:rPr lang="es-E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generando nuevas</a:t>
            </a:r>
          </a:p>
          <a:p>
            <a:pPr algn="ctr"/>
            <a:r>
              <a:rPr lang="es-E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actividades.</a:t>
            </a:r>
          </a:p>
        </p:txBody>
      </p:sp>
      <p:pic>
        <p:nvPicPr>
          <p:cNvPr id="6" name="Imagen 5" descr="Abeja, choca los cinco">
            <a:extLst>
              <a:ext uri="{FF2B5EF4-FFF2-40B4-BE49-F238E27FC236}">
                <a16:creationId xmlns:a16="http://schemas.microsoft.com/office/drawing/2014/main" id="{FD30D072-1EB1-4175-BF6B-8C380900C9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30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Nubes de papel">
            <a:extLst>
              <a:ext uri="{FF2B5EF4-FFF2-40B4-BE49-F238E27FC236}">
                <a16:creationId xmlns:a16="http://schemas.microsoft.com/office/drawing/2014/main" id="{282C891A-C73D-4F45-A74F-11F7E1C94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71648CF-CEC2-45BC-B793-A9A49FC9D46A}"/>
              </a:ext>
            </a:extLst>
          </p:cNvPr>
          <p:cNvSpPr/>
          <p:nvPr/>
        </p:nvSpPr>
        <p:spPr>
          <a:xfrm>
            <a:off x="1786918" y="319385"/>
            <a:ext cx="8465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Actividades virtuales para crear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26C7E3B-D547-4350-A1EA-FDA7C21D5B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121" y="2418635"/>
            <a:ext cx="2095500" cy="146685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2D6C62D-063A-4912-BBF2-B535FDB9B4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2100" y="4800600"/>
            <a:ext cx="2857500" cy="16002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B96AFBA-4920-426F-ADBB-63BD50D38D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3892" y="2105025"/>
            <a:ext cx="3209925" cy="142875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4FAAAE8-F6FE-42F5-BDC8-5590F4CD46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3675" y="4980145"/>
            <a:ext cx="2857500" cy="16002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0D3274E-4FD4-4CA6-AD62-248488312A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4859" y="3233023"/>
            <a:ext cx="34956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0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ápices de color sobre un fondo de madera">
            <a:extLst>
              <a:ext uri="{FF2B5EF4-FFF2-40B4-BE49-F238E27FC236}">
                <a16:creationId xmlns:a16="http://schemas.microsoft.com/office/drawing/2014/main" id="{9A7EF7FF-B038-415E-8464-D7FAE9A1A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F9E51F6-2465-4A69-B3FC-77C307A8796A}"/>
              </a:ext>
            </a:extLst>
          </p:cNvPr>
          <p:cNvSpPr/>
          <p:nvPr/>
        </p:nvSpPr>
        <p:spPr>
          <a:xfrm>
            <a:off x="1572966" y="462260"/>
            <a:ext cx="9046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</a:rPr>
              <a:t>¡</a:t>
            </a:r>
            <a:r>
              <a:rPr lang="es-E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Juguemos a ser curiosos!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CF996E0-0F94-47A8-84EA-CAC1CD6464D1}"/>
              </a:ext>
            </a:extLst>
          </p:cNvPr>
          <p:cNvSpPr txBox="1"/>
          <p:nvPr/>
        </p:nvSpPr>
        <p:spPr>
          <a:xfrm>
            <a:off x="1343025" y="1781175"/>
            <a:ext cx="9744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chemeClr val="bg1"/>
                </a:solidFill>
              </a:rPr>
              <a:t>Dediquémosle 10 minutos a cada web de actividades para ver de qué se trata y cómo le puedo dar uso para crear mis propias actividades. Queridos maestros, recordemos que de la curiosidad nace el aprendizaje.</a:t>
            </a:r>
          </a:p>
        </p:txBody>
      </p:sp>
    </p:spTree>
    <p:extLst>
      <p:ext uri="{BB962C8B-B14F-4D97-AF65-F5344CB8AC3E}">
        <p14:creationId xmlns:p14="http://schemas.microsoft.com/office/powerpoint/2010/main" val="300720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1525" y="2705099"/>
            <a:ext cx="7866065" cy="2867025"/>
          </a:xfrm>
        </p:spPr>
        <p:txBody>
          <a:bodyPr rtlCol="0">
            <a:normAutofit fontScale="90000"/>
          </a:bodyPr>
          <a:lstStyle/>
          <a:p>
            <a:pPr rtl="0">
              <a:lnSpc>
                <a:spcPct val="100000"/>
              </a:lnSpc>
            </a:pPr>
            <a:r>
              <a:rPr lang="es-ES" dirty="0"/>
              <a:t>ACTIVIDAD DE CIERRE</a:t>
            </a:r>
            <a:br>
              <a:rPr lang="es-ES" dirty="0"/>
            </a:br>
            <a:br>
              <a:rPr lang="es-ES" dirty="0"/>
            </a:br>
            <a:r>
              <a:rPr lang="es-ES" sz="3100" dirty="0"/>
              <a:t>.- Crea una actividad con cualquiera de las web de actividades vistas a través de esta unidad.</a:t>
            </a:r>
            <a:br>
              <a:rPr lang="es-ES" sz="3100" dirty="0"/>
            </a:br>
            <a:r>
              <a:rPr lang="es-ES" sz="3100" dirty="0"/>
              <a:t>.- El curso y la asignatura es a elección del profesor.</a:t>
            </a:r>
            <a:br>
              <a:rPr lang="es-ES" sz="3100" dirty="0"/>
            </a:br>
            <a:r>
              <a:rPr lang="es-ES" sz="3100" dirty="0"/>
              <a:t>.- Compártela con los demás docentes para generar trabajo entre pares que enriquezca tu práctica pedagógica.</a:t>
            </a:r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Ilustración de naturaleza 16x9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663_TF03431377_TF03431377.potx" id="{173A8E5F-E093-4109-A5F4-14D2A0DC49D0}" vid="{EB6DDEBC-A3DA-4194-A0FB-2A77B1D3F949}"/>
    </a:ext>
  </a:extLst>
</a:theme>
</file>

<file path=ppt/theme/theme2.xml><?xml version="1.0" encoding="utf-8"?>
<a:theme xmlns:a="http://schemas.openxmlformats.org/drawingml/2006/main" name="Tema de Offic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naturaleza, diseño ilustrado con un paisaje (pantalla panorámica)</Template>
  <TotalTime>3245</TotalTime>
  <Words>185</Words>
  <Application>Microsoft Office PowerPoint</Application>
  <PresentationFormat>Panorámica</PresentationFormat>
  <Paragraphs>29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Segoe Print</vt:lpstr>
      <vt:lpstr>Ilustración de naturaleza 16x9</vt:lpstr>
      <vt:lpstr>Creación y Uso de Actividades Virtuales</vt:lpstr>
      <vt:lpstr>¿Qué tipo de actividades virtuales debo buscar para que sean acordes a las necesidades de mis estudiantes?</vt:lpstr>
      <vt:lpstr>¿Qué beneficios nos entrega crear nuestras propias actividades virtuales?</vt:lpstr>
      <vt:lpstr>Presentación de PowerPoint</vt:lpstr>
      <vt:lpstr>Presentación de PowerPoint</vt:lpstr>
      <vt:lpstr>ACTIVIDAD DE CIERRE  .- Crea una actividad con cualquiera de las web de actividades vistas a través de esta unidad. .- El curso y la asignatura es a elección del profesor. .- Compártela con los demás docentes para generar trabajo entre pares que enriquezca tu práctica pedagógica.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Creación y Uso de Actividades Virtuales</dc:title>
  <dc:creator>camila villalobos</dc:creator>
  <cp:lastModifiedBy>camila villalobos</cp:lastModifiedBy>
  <cp:revision>20</cp:revision>
  <dcterms:created xsi:type="dcterms:W3CDTF">2020-11-13T19:34:54Z</dcterms:created>
  <dcterms:modified xsi:type="dcterms:W3CDTF">2020-11-24T01:16:46Z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796331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