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08" r:id="rId1"/>
  </p:sldMasterIdLst>
  <p:sldIdLst>
    <p:sldId id="256" r:id="rId2"/>
    <p:sldId id="258" r:id="rId3"/>
    <p:sldId id="257" r:id="rId4"/>
    <p:sldId id="267" r:id="rId5"/>
    <p:sldId id="268" r:id="rId6"/>
    <p:sldId id="269" r:id="rId7"/>
    <p:sldId id="270" r:id="rId8"/>
    <p:sldId id="261" r:id="rId9"/>
    <p:sldId id="263" r:id="rId10"/>
    <p:sldId id="262" r:id="rId11"/>
    <p:sldId id="271" r:id="rId12"/>
    <p:sldId id="281" r:id="rId13"/>
    <p:sldId id="273" r:id="rId14"/>
    <p:sldId id="264" r:id="rId15"/>
    <p:sldId id="279" r:id="rId16"/>
    <p:sldId id="277" r:id="rId17"/>
    <p:sldId id="278" r:id="rId18"/>
    <p:sldId id="282" r:id="rId19"/>
    <p:sldId id="280" r:id="rId20"/>
    <p:sldId id="276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66FF"/>
    <a:srgbClr val="8BE594"/>
    <a:srgbClr val="97FF97"/>
    <a:srgbClr val="33CC33"/>
    <a:srgbClr val="FFAD75"/>
    <a:srgbClr val="FF8D3F"/>
    <a:srgbClr val="F8F8F8"/>
    <a:srgbClr val="EAEAEA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Estilo oscuro 2 - Énfasis 1/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5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109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02FBB-2814-428F-A052-13BB2F1D0BAF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233C4-41FF-4672-BC4E-B1BE0F9FF7EC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02FBB-2814-428F-A052-13BB2F1D0BAF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233C4-41FF-4672-BC4E-B1BE0F9FF7E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02FBB-2814-428F-A052-13BB2F1D0BAF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233C4-41FF-4672-BC4E-B1BE0F9FF7E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02FBB-2814-428F-A052-13BB2F1D0BAF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233C4-41FF-4672-BC4E-B1BE0F9FF7E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02FBB-2814-428F-A052-13BB2F1D0BAF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233C4-41FF-4672-BC4E-B1BE0F9FF7EC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02FBB-2814-428F-A052-13BB2F1D0BAF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233C4-41FF-4672-BC4E-B1BE0F9FF7E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02FBB-2814-428F-A052-13BB2F1D0BAF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233C4-41FF-4672-BC4E-B1BE0F9FF7E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02FBB-2814-428F-A052-13BB2F1D0BAF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233C4-41FF-4672-BC4E-B1BE0F9FF7E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02FBB-2814-428F-A052-13BB2F1D0BAF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233C4-41FF-4672-BC4E-B1BE0F9FF7EC}" type="slidenum">
              <a:rPr lang="es-CL" smtClean="0"/>
              <a:t>‹Nº›</a:t>
            </a:fld>
            <a:endParaRPr lang="es-CL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02FBB-2814-428F-A052-13BB2F1D0BAF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233C4-41FF-4672-BC4E-B1BE0F9FF7EC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D02FBB-2814-428F-A052-13BB2F1D0BAF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2233C4-41FF-4672-BC4E-B1BE0F9FF7EC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BD02FBB-2814-428F-A052-13BB2F1D0BAF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C2233C4-41FF-4672-BC4E-B1BE0F9FF7EC}" type="slidenum">
              <a:rPr lang="es-CL" smtClean="0"/>
              <a:t>‹Nº›</a:t>
            </a:fld>
            <a:endParaRPr lang="es-CL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09" r:id="rId1"/>
    <p:sldLayoutId id="2147484610" r:id="rId2"/>
    <p:sldLayoutId id="2147484611" r:id="rId3"/>
    <p:sldLayoutId id="2147484612" r:id="rId4"/>
    <p:sldLayoutId id="2147484613" r:id="rId5"/>
    <p:sldLayoutId id="2147484614" r:id="rId6"/>
    <p:sldLayoutId id="2147484615" r:id="rId7"/>
    <p:sldLayoutId id="2147484616" r:id="rId8"/>
    <p:sldLayoutId id="2147484617" r:id="rId9"/>
    <p:sldLayoutId id="2147484618" r:id="rId10"/>
    <p:sldLayoutId id="21474846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1063109" y="3356992"/>
            <a:ext cx="7704856" cy="107721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L" sz="3200" b="1" dirty="0" smtClean="0">
                <a:solidFill>
                  <a:schemeClr val="tx1"/>
                </a:solidFill>
              </a:rPr>
              <a:t>Aprendizaje Basado en Proyectos  (ABP)</a:t>
            </a:r>
            <a:endParaRPr lang="es-CL" sz="3200" b="1" dirty="0">
              <a:solidFill>
                <a:schemeClr val="tx1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403648" y="5095311"/>
            <a:ext cx="73448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dirty="0" smtClean="0"/>
              <a:t>Prof. Mª Cristina Chandía Irribarra.</a:t>
            </a:r>
          </a:p>
          <a:p>
            <a:pPr algn="ctr"/>
            <a:r>
              <a:rPr lang="es-CL" sz="2400" dirty="0" smtClean="0"/>
              <a:t>Marzo 2020.</a:t>
            </a:r>
            <a:endParaRPr lang="es-CL" sz="2400" dirty="0"/>
          </a:p>
        </p:txBody>
      </p:sp>
      <p:pic>
        <p:nvPicPr>
          <p:cNvPr id="1026" name="Picture 2" descr="NUEVO CONCURSO EN EL FORO : DÍA DEL MEDIO AMBIENTE — Big Farm - Foru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9483" y="146847"/>
            <a:ext cx="3272108" cy="3176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265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Plazos y fases del proyecto</a:t>
            </a:r>
            <a:endParaRPr lang="es-CL" dirty="0"/>
          </a:p>
        </p:txBody>
      </p:sp>
      <p:graphicFrame>
        <p:nvGraphicFramePr>
          <p:cNvPr id="13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841128"/>
              </p:ext>
            </p:extLst>
          </p:nvPr>
        </p:nvGraphicFramePr>
        <p:xfrm>
          <a:off x="1259632" y="1700808"/>
          <a:ext cx="7632848" cy="50299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"/>
                <a:gridCol w="5256584"/>
                <a:gridCol w="1512168"/>
                <a:gridCol w="504056"/>
              </a:tblGrid>
              <a:tr h="1008112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Semana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Actividades.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Registro/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Observación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Sí/No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38760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1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Presentar del Proyecto a la Dirección del establecimiento con la finalidad de autorizar la iniciativa y poder vincular autoridades y/o organizaciones locales y </a:t>
                      </a:r>
                      <a:r>
                        <a:rPr lang="es-CL" sz="1800" dirty="0" smtClean="0">
                          <a:effectLst/>
                        </a:rPr>
                        <a:t>coordinar </a:t>
                      </a:r>
                      <a:r>
                        <a:rPr lang="es-CL" sz="1800" dirty="0">
                          <a:effectLst/>
                        </a:rPr>
                        <a:t>su presentación final. 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25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Socialización del proyecto con estudiantes, planteando</a:t>
                      </a:r>
                      <a:r>
                        <a:rPr lang="es-CL" sz="1800" baseline="0" dirty="0" smtClean="0">
                          <a:effectLst/>
                        </a:rPr>
                        <a:t> preguntas para explorar y responder.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986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Los estudiantes forman duplas de trabajo. 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875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u="sng" dirty="0" smtClean="0">
                          <a:effectLst/>
                        </a:rPr>
                        <a:t>Lenguaje:</a:t>
                      </a:r>
                      <a:r>
                        <a:rPr lang="es-CL" sz="1800" b="0" u="none" baseline="0" dirty="0" smtClean="0">
                          <a:effectLst/>
                        </a:rPr>
                        <a:t> </a:t>
                      </a:r>
                      <a:r>
                        <a:rPr lang="es-CL" sz="1800" b="0" u="none" dirty="0" smtClean="0">
                          <a:effectLst/>
                        </a:rPr>
                        <a:t>Recordar</a:t>
                      </a:r>
                      <a:r>
                        <a:rPr lang="es-CL" sz="1800" dirty="0" smtClean="0">
                          <a:effectLst/>
                        </a:rPr>
                        <a:t> </a:t>
                      </a:r>
                      <a:r>
                        <a:rPr lang="es-CL" sz="1800" dirty="0">
                          <a:effectLst/>
                        </a:rPr>
                        <a:t>la estructura del cuento y practican su producción.  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592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u="sng" dirty="0">
                          <a:effectLst/>
                        </a:rPr>
                        <a:t>Ciencias:</a:t>
                      </a:r>
                      <a:r>
                        <a:rPr lang="es-CL" sz="1800" dirty="0">
                          <a:effectLst/>
                        </a:rPr>
                        <a:t> Conocer y analizar tipos de contaminación proponiendo acciones de solución para minimizar el daño. 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471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Plazos y fases del proyecto</a:t>
            </a:r>
            <a:endParaRPr lang="es-CL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338262"/>
              </p:ext>
            </p:extLst>
          </p:nvPr>
        </p:nvGraphicFramePr>
        <p:xfrm>
          <a:off x="1115616" y="1556792"/>
          <a:ext cx="7848873" cy="4829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032"/>
                <a:gridCol w="6192688"/>
                <a:gridCol w="1006951"/>
                <a:gridCol w="361202"/>
              </a:tblGrid>
              <a:tr h="720080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Semana</a:t>
                      </a: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Actividades.</a:t>
                      </a: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Registro/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Observación</a:t>
                      </a: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200" dirty="0">
                          <a:effectLst/>
                        </a:rPr>
                        <a:t>Sí/No</a:t>
                      </a:r>
                      <a:endParaRPr lang="es-C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</a:tr>
              <a:tr h="98410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2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u="sng" dirty="0">
                          <a:effectLst/>
                        </a:rPr>
                        <a:t>Ciencias</a:t>
                      </a:r>
                      <a:r>
                        <a:rPr lang="es-CL" sz="1400" dirty="0">
                          <a:effectLst/>
                        </a:rPr>
                        <a:t>: Conocer y analizar tipos de contaminación local proponiendo acciones de solución para minimizar el daño.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En parejas seleccionan una problemática de contaminación (puede ser local o global, pero que impacte a su realidad) determinando una posible solución viable para personas de su localidad.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dirty="0">
                          <a:effectLst/>
                        </a:rPr>
                        <a:t>A partir de esto tienen el soporte o problematización para planificar la escritura de un cuento en la signatura de Lenguaje, empleando para el crecimiento de ideas como estrategia “La estrella”. 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</a:tr>
              <a:tr h="43204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u="sng" dirty="0">
                          <a:effectLst/>
                        </a:rPr>
                        <a:t>Lenguaje:</a:t>
                      </a:r>
                      <a:r>
                        <a:rPr lang="es-CL" sz="1400" dirty="0">
                          <a:effectLst/>
                        </a:rPr>
                        <a:t> Reunidos en parejas, y partir de una tabla para el proceso de redacción, los estudiantes planifican la escritura de un cuento basada en la problemática seleccionada. 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</a:tr>
              <a:tr h="432048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u="sng" dirty="0">
                          <a:effectLst/>
                        </a:rPr>
                        <a:t>Ed</a:t>
                      </a:r>
                      <a:r>
                        <a:rPr lang="es-CL" sz="1400" b="0" u="none" dirty="0">
                          <a:effectLst/>
                        </a:rPr>
                        <a:t>.</a:t>
                      </a:r>
                      <a:r>
                        <a:rPr lang="es-CL" sz="1400" b="1" u="sng" dirty="0">
                          <a:effectLst/>
                        </a:rPr>
                        <a:t> </a:t>
                      </a:r>
                      <a:r>
                        <a:rPr lang="es-CL" sz="1400" b="1" u="sng" dirty="0" smtClean="0">
                          <a:effectLst/>
                        </a:rPr>
                        <a:t>Tecnológica</a:t>
                      </a:r>
                      <a:r>
                        <a:rPr lang="es-CL" sz="1400" b="0" u="none" dirty="0" smtClean="0">
                          <a:effectLst/>
                        </a:rPr>
                        <a:t>:</a:t>
                      </a:r>
                      <a:r>
                        <a:rPr lang="es-CL" sz="1400" b="0" u="none" baseline="0" dirty="0" smtClean="0">
                          <a:effectLst/>
                        </a:rPr>
                        <a:t> </a:t>
                      </a:r>
                      <a:r>
                        <a:rPr lang="es-CL" sz="1400" b="0" u="none" dirty="0" smtClean="0">
                          <a:effectLst/>
                        </a:rPr>
                        <a:t>En</a:t>
                      </a:r>
                      <a:r>
                        <a:rPr lang="es-CL" sz="1400" dirty="0" smtClean="0">
                          <a:effectLst/>
                        </a:rPr>
                        <a:t> </a:t>
                      </a:r>
                      <a:r>
                        <a:rPr lang="es-CL" sz="1400" dirty="0">
                          <a:effectLst/>
                        </a:rPr>
                        <a:t>parejas y en el laboratorio de computación realizan un tríptico sobre el tipo de contaminación que seleccionaron, indicando el daño para el medio ambiente y las personas, señalando medidas y acciones concretas de realizar en su localidad. 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</a:tr>
              <a:tr h="288032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400" b="1" u="sng" dirty="0">
                          <a:effectLst/>
                        </a:rPr>
                        <a:t>Artes Visuales</a:t>
                      </a:r>
                      <a:r>
                        <a:rPr lang="es-CL" sz="1400" dirty="0">
                          <a:effectLst/>
                        </a:rPr>
                        <a:t>: En parejas realizan carteles o afiches para presentar y promover la participación de la comunidad. </a:t>
                      </a:r>
                      <a:endParaRPr lang="es-CL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>
                          <a:effectLst/>
                        </a:rPr>
                        <a:t> </a:t>
                      </a:r>
                      <a:endParaRPr lang="es-CL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 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3366" marR="5336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39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Plazos y fases del proyecto</a:t>
            </a:r>
            <a:endParaRPr lang="es-CL" dirty="0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050321"/>
              </p:ext>
            </p:extLst>
          </p:nvPr>
        </p:nvGraphicFramePr>
        <p:xfrm>
          <a:off x="1115616" y="1772816"/>
          <a:ext cx="7776864" cy="47480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"/>
                <a:gridCol w="6048672"/>
                <a:gridCol w="1010265"/>
                <a:gridCol w="357887"/>
              </a:tblGrid>
              <a:tr h="691140"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Semana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Actividades.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Registro/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Observación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Sí/No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2730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3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u="sng" dirty="0">
                          <a:effectLst/>
                        </a:rPr>
                        <a:t>Lenguaje</a:t>
                      </a:r>
                      <a:r>
                        <a:rPr lang="es-CL" sz="1800" dirty="0">
                          <a:effectLst/>
                        </a:rPr>
                        <a:t>: Los estudiantes redactan, revisan y editan el cuento </a:t>
                      </a:r>
                      <a:r>
                        <a:rPr lang="es-CL" sz="1800" dirty="0" smtClean="0">
                          <a:effectLst/>
                        </a:rPr>
                        <a:t> </a:t>
                      </a:r>
                      <a:r>
                        <a:rPr lang="es-CL" sz="1800" dirty="0">
                          <a:effectLst/>
                        </a:rPr>
                        <a:t>para finalizarlo. </a:t>
                      </a:r>
                      <a:endParaRPr lang="es-CL" sz="1800" dirty="0" smtClean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Cada pareja expone su cuento a sus compañeros/as.  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383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800" b="1" u="sng" dirty="0">
                          <a:effectLst/>
                        </a:rPr>
                        <a:t>Ciencias</a:t>
                      </a:r>
                      <a:r>
                        <a:rPr lang="es-CL" sz="1800" dirty="0" smtClean="0">
                          <a:effectLst/>
                        </a:rPr>
                        <a:t>: </a:t>
                      </a:r>
                      <a:r>
                        <a:rPr kumimoji="0"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</a:t>
                      </a:r>
                      <a:r>
                        <a:rPr kumimoji="0" lang="es-MX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parejas </a:t>
                      </a:r>
                      <a:r>
                        <a:rPr kumimoji="0" lang="es-MX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construyen un aparato simple que permita reciclar,</a:t>
                      </a:r>
                      <a:r>
                        <a:rPr kumimoji="0" lang="es-MX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reutilizar o reducir. </a:t>
                      </a:r>
                      <a:endParaRPr lang="es-MX" sz="1800" dirty="0" smtClean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591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b="1" u="sng" dirty="0">
                          <a:effectLst/>
                        </a:rPr>
                        <a:t>Ed. Tecnológica</a:t>
                      </a:r>
                      <a:r>
                        <a:rPr lang="es-CL" sz="1800" dirty="0">
                          <a:effectLst/>
                        </a:rPr>
                        <a:t>: Concluyen elaboración de tríptico y copian su cuento en Word para luego imprimirlo y confeccionar el libro. 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7165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4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Se finalizan detalles finales. 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91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>
                          <a:effectLst/>
                        </a:rPr>
                        <a:t>Impresión de libros y trípticos. 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915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Presentación</a:t>
                      </a:r>
                      <a:r>
                        <a:rPr lang="es-CL" sz="1800" baseline="0" dirty="0" smtClean="0">
                          <a:effectLst/>
                        </a:rPr>
                        <a:t> </a:t>
                      </a:r>
                      <a:r>
                        <a:rPr lang="es-CL" sz="1800" dirty="0" smtClean="0">
                          <a:effectLst/>
                        </a:rPr>
                        <a:t>final </a:t>
                      </a:r>
                      <a:r>
                        <a:rPr lang="es-CL" sz="1800" dirty="0">
                          <a:effectLst/>
                        </a:rPr>
                        <a:t>en el centro de la comunidad y en la radio </a:t>
                      </a:r>
                      <a:r>
                        <a:rPr lang="es-CL" sz="1800" dirty="0" smtClean="0">
                          <a:effectLst/>
                        </a:rPr>
                        <a:t>local, invitando a personas</a:t>
                      </a:r>
                      <a:r>
                        <a:rPr lang="es-CL" sz="1800" baseline="0" dirty="0" smtClean="0">
                          <a:effectLst/>
                        </a:rPr>
                        <a:t> u organizaciones locales vinculadas a temáticas medioambientales</a:t>
                      </a:r>
                      <a:r>
                        <a:rPr lang="es-CL" sz="1800" dirty="0" smtClean="0">
                          <a:effectLst/>
                        </a:rPr>
                        <a:t>. </a:t>
                      </a:r>
                      <a:endParaRPr lang="es-CL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>
                          <a:effectLst/>
                        </a:rPr>
                        <a:t> </a:t>
                      </a:r>
                      <a:endParaRPr lang="es-CL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L" sz="11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76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Producto final</a:t>
            </a:r>
            <a:endParaRPr lang="es-CL" dirty="0"/>
          </a:p>
        </p:txBody>
      </p:sp>
      <p:sp>
        <p:nvSpPr>
          <p:cNvPr id="5" name="4 Rectángulo redondeado"/>
          <p:cNvSpPr/>
          <p:nvPr/>
        </p:nvSpPr>
        <p:spPr>
          <a:xfrm>
            <a:off x="3707904" y="1986995"/>
            <a:ext cx="274835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Libro de cuentos.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3710283" y="2996952"/>
            <a:ext cx="274835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Trípticos.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3707904" y="4077072"/>
            <a:ext cx="274835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Afiches o letreros.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3672925" y="5085184"/>
            <a:ext cx="274835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Objeto RRR.</a:t>
            </a:r>
          </a:p>
        </p:txBody>
      </p:sp>
    </p:spTree>
    <p:extLst>
      <p:ext uri="{BB962C8B-B14F-4D97-AF65-F5344CB8AC3E}">
        <p14:creationId xmlns:p14="http://schemas.microsoft.com/office/powerpoint/2010/main" val="234127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Evaluación </a:t>
            </a:r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041679"/>
              </p:ext>
            </p:extLst>
          </p:nvPr>
        </p:nvGraphicFramePr>
        <p:xfrm>
          <a:off x="1187624" y="2636912"/>
          <a:ext cx="7704856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360040"/>
                <a:gridCol w="288032"/>
                <a:gridCol w="360040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Aspectos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Observación</a:t>
                      </a:r>
                      <a:r>
                        <a:rPr lang="es-CL" baseline="0" dirty="0" smtClean="0"/>
                        <a:t> 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Presenta</a:t>
                      </a:r>
                      <a:r>
                        <a:rPr lang="es-CL" baseline="0" dirty="0" smtClean="0"/>
                        <a:t> una problemática medio ambiental.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Explicita</a:t>
                      </a:r>
                      <a:r>
                        <a:rPr lang="es-CL" baseline="0" dirty="0" smtClean="0"/>
                        <a:t> solución concreta y viable para dicha problemática ambiental.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Estructura:</a:t>
                      </a:r>
                      <a:r>
                        <a:rPr lang="es-CL" baseline="0" dirty="0" smtClean="0"/>
                        <a:t> inicio, desarrollo y desenlace.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Creatividad.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Coherencia y cohesión.</a:t>
                      </a:r>
                      <a:r>
                        <a:rPr lang="es-CL" baseline="0" dirty="0" smtClean="0"/>
                        <a:t>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Ortografía.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Colaboración: trabajo en equipo.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Concluyen en el tiempo dado.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403648" y="198884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Escala de </a:t>
            </a:r>
            <a:r>
              <a:rPr lang="es-CL" dirty="0"/>
              <a:t>E</a:t>
            </a:r>
            <a:r>
              <a:rPr lang="es-CL" dirty="0" smtClean="0"/>
              <a:t>stimación Numérica para evaluar producción de texto.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40547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Evaluación </a:t>
            </a:r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813375"/>
              </p:ext>
            </p:extLst>
          </p:nvPr>
        </p:nvGraphicFramePr>
        <p:xfrm>
          <a:off x="1187624" y="2636912"/>
          <a:ext cx="7704856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360040"/>
                <a:gridCol w="288032"/>
                <a:gridCol w="360040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Aspectos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Observación</a:t>
                      </a:r>
                      <a:r>
                        <a:rPr lang="es-CL" baseline="0" dirty="0" smtClean="0"/>
                        <a:t> 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Saludan</a:t>
                      </a:r>
                      <a:r>
                        <a:rPr lang="es-CL" baseline="0" dirty="0" smtClean="0"/>
                        <a:t> y se presentan a sus compañeros.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Presentan tono de voz apropiado, pudiendo ser escuchados</a:t>
                      </a:r>
                      <a:r>
                        <a:rPr lang="es-CL" baseline="0" dirty="0" smtClean="0"/>
                        <a:t> por sus compañeros/as.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Demuestran</a:t>
                      </a:r>
                      <a:r>
                        <a:rPr lang="es-CL" baseline="0" dirty="0" smtClean="0"/>
                        <a:t> s</a:t>
                      </a:r>
                      <a:r>
                        <a:rPr lang="es-CL" dirty="0" smtClean="0"/>
                        <a:t>eguridad en la exposición</a:t>
                      </a:r>
                      <a:r>
                        <a:rPr lang="es-CL" baseline="0" dirty="0" smtClean="0"/>
                        <a:t> del cuento, dominando completamente el tema.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Presentan</a:t>
                      </a:r>
                      <a:r>
                        <a:rPr lang="es-CL" baseline="0" dirty="0" smtClean="0"/>
                        <a:t> b</a:t>
                      </a:r>
                      <a:r>
                        <a:rPr lang="es-CL" dirty="0" smtClean="0"/>
                        <a:t>uena posición corporal.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Responden</a:t>
                      </a:r>
                      <a:r>
                        <a:rPr lang="es-CL" baseline="0" dirty="0" smtClean="0"/>
                        <a:t> preguntas.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Mantienen</a:t>
                      </a:r>
                      <a:r>
                        <a:rPr lang="es-CL" baseline="0" dirty="0" smtClean="0"/>
                        <a:t> </a:t>
                      </a:r>
                      <a:r>
                        <a:rPr lang="es-CL" dirty="0" smtClean="0"/>
                        <a:t>actitud de respeto.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398356" y="1844824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Escala de </a:t>
            </a:r>
            <a:r>
              <a:rPr lang="es-CL" dirty="0"/>
              <a:t>E</a:t>
            </a:r>
            <a:r>
              <a:rPr lang="es-CL" dirty="0" smtClean="0"/>
              <a:t>stimación Numérica para evaluar Disertación del cuento a sus compañeros.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848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Evaluación </a:t>
            </a: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1403648" y="165830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Escala de Estimación Numérica para evaluar Tríptico. </a:t>
            </a:r>
            <a:endParaRPr lang="es-CL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947567"/>
              </p:ext>
            </p:extLst>
          </p:nvPr>
        </p:nvGraphicFramePr>
        <p:xfrm>
          <a:off x="1043607" y="1988840"/>
          <a:ext cx="7848873" cy="470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2649"/>
                <a:gridCol w="219052"/>
                <a:gridCol w="220062"/>
                <a:gridCol w="220062"/>
                <a:gridCol w="13570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Aspectos 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200" dirty="0" smtClean="0"/>
                        <a:t>1 </a:t>
                      </a:r>
                      <a:endParaRPr lang="es-C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2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3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Observación</a:t>
                      </a:r>
                      <a:r>
                        <a:rPr lang="es-CL" sz="1400" baseline="0" dirty="0" smtClean="0"/>
                        <a:t> </a:t>
                      </a:r>
                      <a:endParaRPr lang="es-C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Portada: logo institucional, integrantes,</a:t>
                      </a:r>
                      <a:r>
                        <a:rPr lang="es-CL" baseline="0" dirty="0" smtClean="0"/>
                        <a:t> </a:t>
                      </a:r>
                      <a:r>
                        <a:rPr lang="es-CL" dirty="0" smtClean="0"/>
                        <a:t>curso, fecha.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Breve</a:t>
                      </a:r>
                      <a:r>
                        <a:rPr lang="es-CL" baseline="0" dirty="0" smtClean="0"/>
                        <a:t> p</a:t>
                      </a:r>
                      <a:r>
                        <a:rPr lang="es-CL" dirty="0" smtClean="0"/>
                        <a:t>resentación de la problemática medio ambiental.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Acciones </a:t>
                      </a:r>
                      <a:r>
                        <a:rPr lang="es-MX" dirty="0" smtClean="0"/>
                        <a:t>concretas y viables que pueden realizar la</a:t>
                      </a:r>
                      <a:r>
                        <a:rPr lang="es-MX" baseline="0" dirty="0" smtClean="0"/>
                        <a:t> población </a:t>
                      </a:r>
                      <a:r>
                        <a:rPr lang="es-MX" dirty="0" smtClean="0"/>
                        <a:t>para solucionar dicha problemática ambiental.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Acciones viables</a:t>
                      </a:r>
                      <a:r>
                        <a:rPr lang="es-CL" baseline="0" dirty="0" smtClean="0"/>
                        <a:t> que pueden realizar autoridades locales y/o nacionales </a:t>
                      </a:r>
                      <a:r>
                        <a:rPr lang="es-MX" baseline="0" dirty="0" smtClean="0"/>
                        <a:t>para solucionar dicha problemática ambiental.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Presentación de imágenes.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Creatividad.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Ortografía.</a:t>
                      </a:r>
                      <a:r>
                        <a:rPr lang="es-CL" baseline="0" dirty="0" smtClean="0"/>
                        <a:t> y tamaño de la letra.</a:t>
                      </a:r>
                      <a:r>
                        <a:rPr lang="es-CL" dirty="0" smtClean="0"/>
                        <a:t>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Uso del espacio.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Colaboración: trabajo en equipo.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Concluyen en el tiempo asignado.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Evaluación </a:t>
            </a: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1403648" y="149356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Escala de </a:t>
            </a:r>
            <a:r>
              <a:rPr lang="es-CL" dirty="0"/>
              <a:t>E</a:t>
            </a:r>
            <a:r>
              <a:rPr lang="es-CL" dirty="0" smtClean="0"/>
              <a:t>stimación Numérica para evaluar afiches y/o letreros. </a:t>
            </a:r>
            <a:endParaRPr lang="es-CL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917318"/>
              </p:ext>
            </p:extLst>
          </p:nvPr>
        </p:nvGraphicFramePr>
        <p:xfrm>
          <a:off x="1193486" y="1786633"/>
          <a:ext cx="7704856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2628"/>
                <a:gridCol w="288032"/>
                <a:gridCol w="216024"/>
                <a:gridCol w="216024"/>
                <a:gridCol w="133214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Aspectos 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1 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2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3</a:t>
                      </a:r>
                      <a:endParaRPr lang="es-CL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400" dirty="0" smtClean="0"/>
                        <a:t>Observación</a:t>
                      </a:r>
                      <a:r>
                        <a:rPr lang="es-CL" sz="1400" baseline="0" dirty="0" smtClean="0"/>
                        <a:t> </a:t>
                      </a:r>
                      <a:endParaRPr lang="es-CL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Nombre</a:t>
                      </a:r>
                      <a:r>
                        <a:rPr lang="es-CL" baseline="0" dirty="0" smtClean="0"/>
                        <a:t> de </a:t>
                      </a:r>
                      <a:r>
                        <a:rPr lang="es-CL" dirty="0" smtClean="0"/>
                        <a:t>integrantes,</a:t>
                      </a:r>
                      <a:r>
                        <a:rPr lang="es-CL" baseline="0" dirty="0" smtClean="0"/>
                        <a:t> </a:t>
                      </a:r>
                      <a:r>
                        <a:rPr lang="es-CL" dirty="0" smtClean="0"/>
                        <a:t>curso, fecha.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Breve</a:t>
                      </a:r>
                      <a:r>
                        <a:rPr lang="es-CL" baseline="0" dirty="0" smtClean="0"/>
                        <a:t> p</a:t>
                      </a:r>
                      <a:r>
                        <a:rPr lang="es-CL" dirty="0" smtClean="0"/>
                        <a:t>resentación de la problemática medio ambiental.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Frase con acción </a:t>
                      </a:r>
                      <a:r>
                        <a:rPr lang="es-MX" dirty="0" smtClean="0"/>
                        <a:t>concreta y viable que pueden realizar la</a:t>
                      </a:r>
                      <a:r>
                        <a:rPr lang="es-MX" baseline="0" dirty="0" smtClean="0"/>
                        <a:t> población </a:t>
                      </a:r>
                      <a:r>
                        <a:rPr lang="es-MX" dirty="0" smtClean="0"/>
                        <a:t>para solucionar dicha problemática ambiental.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Frase</a:t>
                      </a:r>
                      <a:r>
                        <a:rPr lang="es-CL" baseline="0" dirty="0" smtClean="0"/>
                        <a:t> con a</a:t>
                      </a:r>
                      <a:r>
                        <a:rPr lang="es-CL" dirty="0" smtClean="0"/>
                        <a:t>cción</a:t>
                      </a:r>
                      <a:r>
                        <a:rPr lang="es-CL" baseline="0" dirty="0" smtClean="0"/>
                        <a:t> </a:t>
                      </a:r>
                      <a:r>
                        <a:rPr lang="es-CL" dirty="0" smtClean="0"/>
                        <a:t>viable</a:t>
                      </a:r>
                      <a:r>
                        <a:rPr lang="es-CL" baseline="0" dirty="0" smtClean="0"/>
                        <a:t> que pueden realizar autoridades locales y/o nacionales </a:t>
                      </a:r>
                      <a:r>
                        <a:rPr lang="es-MX" baseline="0" dirty="0" smtClean="0"/>
                        <a:t>para solucionar dicha problemática ambiental.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Presentación de imágenes.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Creatividad.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Ortografía.</a:t>
                      </a:r>
                      <a:r>
                        <a:rPr lang="es-CL" baseline="0" dirty="0" smtClean="0"/>
                        <a:t> y tamaño de la letra.</a:t>
                      </a:r>
                      <a:r>
                        <a:rPr lang="es-CL" dirty="0" smtClean="0"/>
                        <a:t>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Uso del espacio.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Colaboración: trabajo en equipo.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Concluyen en el tiempo asignado.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2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Evaluación </a:t>
            </a:r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6374522"/>
              </p:ext>
            </p:extLst>
          </p:nvPr>
        </p:nvGraphicFramePr>
        <p:xfrm>
          <a:off x="1187624" y="2636912"/>
          <a:ext cx="770485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360040"/>
                <a:gridCol w="288032"/>
                <a:gridCol w="360040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Aspectos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Observación</a:t>
                      </a:r>
                      <a:r>
                        <a:rPr lang="es-CL" baseline="0" dirty="0" smtClean="0"/>
                        <a:t> 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Utilizan</a:t>
                      </a:r>
                      <a:r>
                        <a:rPr lang="es-CL" baseline="0" dirty="0" smtClean="0"/>
                        <a:t> </a:t>
                      </a:r>
                      <a:r>
                        <a:rPr lang="es-CL" dirty="0" smtClean="0"/>
                        <a:t>material reciclado.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baseline="0" dirty="0" smtClean="0"/>
                        <a:t>Autonomía.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Creatividad.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Colaboración: trabajo en equipo.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Mantienen</a:t>
                      </a:r>
                      <a:r>
                        <a:rPr lang="es-CL" baseline="0" dirty="0" smtClean="0"/>
                        <a:t> actitud de esfuerzo y perseverancia.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Concluyen en el tiempo</a:t>
                      </a:r>
                      <a:r>
                        <a:rPr lang="es-CL" baseline="0" dirty="0" smtClean="0"/>
                        <a:t> asignado.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398356" y="1844824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Escala de </a:t>
            </a:r>
            <a:r>
              <a:rPr lang="es-CL" dirty="0"/>
              <a:t>E</a:t>
            </a:r>
            <a:r>
              <a:rPr lang="es-CL" dirty="0" smtClean="0"/>
              <a:t>stimación Numérica para evaluar Objeto RRR.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7257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Evaluación </a:t>
            </a:r>
            <a:endParaRPr lang="es-CL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126457"/>
              </p:ext>
            </p:extLst>
          </p:nvPr>
        </p:nvGraphicFramePr>
        <p:xfrm>
          <a:off x="1187624" y="2636912"/>
          <a:ext cx="770485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/>
                <a:gridCol w="360040"/>
                <a:gridCol w="288032"/>
                <a:gridCol w="360040"/>
                <a:gridCol w="165618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Aspectos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1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2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Observación</a:t>
                      </a:r>
                      <a:r>
                        <a:rPr lang="es-CL" baseline="0" dirty="0" smtClean="0"/>
                        <a:t> 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Saludan a quiénes</a:t>
                      </a:r>
                      <a:r>
                        <a:rPr lang="es-CL" baseline="0" dirty="0" smtClean="0"/>
                        <a:t> visitan el stand.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Invitan</a:t>
                      </a:r>
                      <a:r>
                        <a:rPr lang="es-CL" baseline="0" dirty="0" smtClean="0"/>
                        <a:t> a quiénes visitan el stand a escuchar las propuestas medio ambientales.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 smtClean="0"/>
                        <a:t>Invitan</a:t>
                      </a:r>
                      <a:r>
                        <a:rPr lang="es-CL" baseline="0" dirty="0" smtClean="0"/>
                        <a:t> a quiénes visitan el stand a tomar conciencia sobre el cuidado del medio ambiente. </a:t>
                      </a:r>
                      <a:endParaRPr lang="es-CL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Explican con seguridad</a:t>
                      </a:r>
                      <a:r>
                        <a:rPr lang="es-CL" baseline="0" dirty="0" smtClean="0"/>
                        <a:t> y dominio del tema.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Se muestran proactivos/as.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Presentación:</a:t>
                      </a:r>
                      <a:r>
                        <a:rPr lang="es-CL" baseline="0" dirty="0" smtClean="0"/>
                        <a:t> uniforme institucional.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CL" dirty="0" smtClean="0"/>
                        <a:t>Muestran una actitud de</a:t>
                      </a:r>
                      <a:r>
                        <a:rPr lang="es-CL" baseline="0" dirty="0" smtClean="0"/>
                        <a:t> buena convivencia. 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403648" y="1988840"/>
            <a:ext cx="748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Escala de </a:t>
            </a:r>
            <a:r>
              <a:rPr lang="es-CL" dirty="0"/>
              <a:t>E</a:t>
            </a:r>
            <a:r>
              <a:rPr lang="es-CL" dirty="0" smtClean="0"/>
              <a:t>stimación Numérica para evaluar Exposición a la comunidad. 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848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Identificación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3648" y="1844824"/>
            <a:ext cx="7498080" cy="2880320"/>
          </a:xfrm>
        </p:spPr>
        <p:txBody>
          <a:bodyPr>
            <a:normAutofit/>
          </a:bodyPr>
          <a:lstStyle/>
          <a:p>
            <a:pPr algn="just"/>
            <a:r>
              <a:rPr lang="es-CL" sz="2400" dirty="0" smtClean="0"/>
              <a:t>Nombre del proyecto: “Conciencia medioambiental”. </a:t>
            </a:r>
          </a:p>
          <a:p>
            <a:pPr algn="just"/>
            <a:r>
              <a:rPr lang="es-CL" sz="2400" dirty="0" smtClean="0"/>
              <a:t>Curso: 4º Básico.</a:t>
            </a:r>
          </a:p>
          <a:p>
            <a:pPr algn="just"/>
            <a:r>
              <a:rPr lang="es-CL" sz="2400" dirty="0" smtClean="0"/>
              <a:t>Periodo: Un mes. </a:t>
            </a:r>
          </a:p>
          <a:p>
            <a:pPr algn="just"/>
            <a:r>
              <a:rPr lang="es-CL" sz="2400" dirty="0" smtClean="0"/>
              <a:t>Modalidad de trabajo: En parejas.</a:t>
            </a:r>
          </a:p>
          <a:p>
            <a:pPr algn="just"/>
            <a:r>
              <a:rPr lang="es-CL" sz="2400" dirty="0" smtClean="0"/>
              <a:t>Interdisciplinario: Lenguaje, Ciencias Naturales, Ed. Tecnológica y Artes Visuales.  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24623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Fuentes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Programa de estudio. </a:t>
            </a:r>
          </a:p>
          <a:p>
            <a:r>
              <a:rPr lang="es-CL" dirty="0" smtClean="0"/>
              <a:t>curriculumnacional.mineduc.cl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6926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Preguntas  </a:t>
            </a:r>
            <a:endParaRPr lang="es-CL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331640" y="1700808"/>
            <a:ext cx="7627912" cy="901080"/>
          </a:xfrm>
          <a:solidFill>
            <a:schemeClr val="accent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es-CL" sz="2400" dirty="0" smtClean="0"/>
              <a:t>¿Cómo podemos generar conciencia en las personas de nuestra localidad sobre el cuidado del medio ambiente?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187624" y="55172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sp>
        <p:nvSpPr>
          <p:cNvPr id="8" name="7 CuadroTexto"/>
          <p:cNvSpPr txBox="1"/>
          <p:nvPr/>
        </p:nvSpPr>
        <p:spPr>
          <a:xfrm>
            <a:off x="1331640" y="5286399"/>
            <a:ext cx="7627912" cy="1200329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65760" lvl="0" indent="-283464" algn="just">
              <a:spcBef>
                <a:spcPts val="600"/>
              </a:spcBef>
              <a:buClr>
                <a:srgbClr val="838D9B"/>
              </a:buClr>
              <a:buSzPct val="80000"/>
              <a:buFont typeface="Wingdings 2"/>
              <a:buChar char=""/>
            </a:pPr>
            <a:r>
              <a:rPr lang="es-CL" sz="2400" dirty="0">
                <a:solidFill>
                  <a:srgbClr val="000000"/>
                </a:solidFill>
              </a:rPr>
              <a:t>¿De qué forma las autoridades y/o organizaciones locales pueden contribuir al cuidado del medio </a:t>
            </a:r>
            <a:r>
              <a:rPr lang="es-CL" sz="2400" dirty="0" smtClean="0">
                <a:solidFill>
                  <a:srgbClr val="000000"/>
                </a:solidFill>
              </a:rPr>
              <a:t>de nuestra comunidad y </a:t>
            </a:r>
            <a:r>
              <a:rPr lang="es-CL" sz="2400" dirty="0">
                <a:solidFill>
                  <a:srgbClr val="000000"/>
                </a:solidFill>
              </a:rPr>
              <a:t>a sensibilizar la población local?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1331641" y="4221088"/>
            <a:ext cx="7627912" cy="830997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65760" lvl="0" indent="-283464" algn="just">
              <a:spcBef>
                <a:spcPts val="600"/>
              </a:spcBef>
              <a:buClr>
                <a:srgbClr val="838D9B"/>
              </a:buClr>
              <a:buSzPct val="80000"/>
              <a:buFont typeface="Wingdings 2"/>
              <a:buChar char=""/>
            </a:pPr>
            <a:r>
              <a:rPr lang="es-CL" sz="2400" dirty="0">
                <a:solidFill>
                  <a:srgbClr val="000000"/>
                </a:solidFill>
              </a:rPr>
              <a:t>¿Qué medidas viables pueden adoptar las personas de nuestra localidad para cuidar el medio ambiente?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1331640" y="2863489"/>
            <a:ext cx="7627912" cy="1200329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65760" lvl="0" indent="-283464" algn="just">
              <a:spcBef>
                <a:spcPts val="600"/>
              </a:spcBef>
              <a:buClr>
                <a:srgbClr val="838D9B"/>
              </a:buClr>
              <a:buSzPct val="80000"/>
              <a:buFont typeface="Wingdings 2"/>
              <a:buChar char=""/>
            </a:pPr>
            <a:r>
              <a:rPr lang="es-CL" sz="2400" dirty="0">
                <a:solidFill>
                  <a:srgbClr val="000000"/>
                </a:solidFill>
              </a:rPr>
              <a:t>¿Qué podemos hacer para que las personas conozcan realmente la problemática ambiental de nuestra localidad y del mundo?</a:t>
            </a:r>
          </a:p>
        </p:txBody>
      </p:sp>
    </p:spTree>
    <p:extLst>
      <p:ext uri="{BB962C8B-B14F-4D97-AF65-F5344CB8AC3E}">
        <p14:creationId xmlns:p14="http://schemas.microsoft.com/office/powerpoint/2010/main" val="3524341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Objetivos 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726415"/>
              </p:ext>
            </p:extLst>
          </p:nvPr>
        </p:nvGraphicFramePr>
        <p:xfrm>
          <a:off x="1259632" y="2564904"/>
          <a:ext cx="7499350" cy="238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1800" dirty="0" smtClean="0"/>
                        <a:t>Objetivo </a:t>
                      </a:r>
                      <a:endParaRPr lang="es-CL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1800" dirty="0" smtClean="0"/>
                        <a:t>Indicador</a:t>
                      </a:r>
                      <a:r>
                        <a:rPr lang="es-CL" sz="1800" baseline="0" dirty="0" smtClean="0"/>
                        <a:t> </a:t>
                      </a:r>
                      <a:endParaRPr lang="es-CL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es-MX" sz="1800" dirty="0" smtClean="0"/>
                        <a:t>OA4 Analizar los efectos de la actividad humana en ecosistemas de Chile, proponiendo medidas para protegerlos (parques nacionales y vedas, entre otras).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 smtClean="0"/>
                        <a:t>Reconocer la importancia del entorno natural y sus recursos, desarrollando conductas de cuidado y protección del ambiente.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kumimoji="0" lang="es-MX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Crean y construyen un aparato simple que permita reciclar,</a:t>
                      </a:r>
                      <a:r>
                        <a:rPr kumimoji="0" lang="es-MX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reutilizar o reducir. </a:t>
                      </a:r>
                      <a:endParaRPr lang="es-MX" sz="18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259632" y="1696452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/>
              <a:t>Ciencias Naturales.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88228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Objetivos 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8485879"/>
              </p:ext>
            </p:extLst>
          </p:nvPr>
        </p:nvGraphicFramePr>
        <p:xfrm>
          <a:off x="1259632" y="2348880"/>
          <a:ext cx="7499350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Objetivo 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Indicador</a:t>
                      </a:r>
                      <a:r>
                        <a:rPr lang="es-CL" sz="2000" baseline="0" dirty="0" smtClean="0"/>
                        <a:t> </a:t>
                      </a:r>
                      <a:endParaRPr lang="es-C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OA17 Escribir, revisar y editar sus textos para satisfacer un propósito y transmitir sus ideas con claridad. Durante este proceso: organizan las ideas en párrafos separados con punto aparte; utilizan conectores apropiados; emplean un vocabulario preciso y variado; adecuan el registro al propósito del texto y al destinatario; mejoran la redacción del texto a partir de sugerencias de los pares y el docente; corrigen la ortografía y la presentación.</a:t>
                      </a:r>
                      <a:endParaRPr lang="es-MX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kumimoji="0"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Incluyen la información registrada en la organización previa.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kumimoji="0" lang="es-MX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Incorporan adecuadamente palabras que aparecen en las fuentes consultadas.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s-MX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Reescriben sus textos, corrigiendo la ortografía literal, acentual y puntual.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es-MX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Adecuan el formato al propósito del texto para publicarlo.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 smtClean="0"/>
                        <a:t>Agregan ilustraciones y dan un formato atractivo para sus lectores.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259632" y="1696452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/>
              <a:t>Lenguaje y Comunicación.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66039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Objetivos 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4276894"/>
              </p:ext>
            </p:extLst>
          </p:nvPr>
        </p:nvGraphicFramePr>
        <p:xfrm>
          <a:off x="1259632" y="2348880"/>
          <a:ext cx="749935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Objetivo 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Indicador</a:t>
                      </a:r>
                      <a:r>
                        <a:rPr lang="es-CL" sz="2000" baseline="0" dirty="0" smtClean="0"/>
                        <a:t> </a:t>
                      </a:r>
                      <a:endParaRPr lang="es-C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OA6</a:t>
                      </a:r>
                      <a:r>
                        <a:rPr kumimoji="0" lang="es-MX" sz="1800" b="0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Usar procesador de textos para crear, editar, dar formato, incorporar elementos de diseño y guardar un documento.</a:t>
                      </a:r>
                    </a:p>
                    <a:p>
                      <a:pPr algn="just"/>
                      <a:endParaRPr kumimoji="0"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kumimoji="0"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kumimoji="0"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kumimoji="0"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kumimoji="0"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endParaRPr kumimoji="0" lang="es-MX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kumimoji="0"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OA7 Usar internet y buscadores para localizar, extraer, evaluar y almacenar información, considerando la seguridad de la fuente.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 smtClean="0"/>
                        <a:t>Aplican formatos de página para establecer el diseño general de un documento (tamaños de página, márgenes, orientación).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 smtClean="0"/>
                        <a:t>Insertan imágenes y formas en diferentes documentos.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 smtClean="0"/>
                        <a:t>Abren y guardan archivos de textos en espacios físicos del computador.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endParaRPr lang="es-MX" sz="1800" dirty="0" smtClean="0"/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 smtClean="0"/>
                        <a:t>Usan buscadores de internet para diferentes fines específicos (como buscar imágenes, documentos, videos, entre otros).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259632" y="1696452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/>
              <a:t>Educación tecnológica.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78694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>
                <a:solidFill>
                  <a:schemeClr val="bg1"/>
                </a:solidFill>
              </a:rPr>
              <a:t>Objetivos </a:t>
            </a:r>
            <a:endParaRPr lang="es-CL" dirty="0">
              <a:solidFill>
                <a:schemeClr val="bg1"/>
              </a:solidFill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3263961"/>
              </p:ext>
            </p:extLst>
          </p:nvPr>
        </p:nvGraphicFramePr>
        <p:xfrm>
          <a:off x="1259632" y="2348880"/>
          <a:ext cx="7499350" cy="432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Objetivo 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/>
                        <a:t>Indicador</a:t>
                      </a:r>
                      <a:r>
                        <a:rPr lang="es-CL" sz="2000" baseline="0" dirty="0" smtClean="0"/>
                        <a:t> </a:t>
                      </a:r>
                      <a:endParaRPr lang="es-C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kumimoji="0"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OA3 Crear trabajos de arte a partir de experiencias, intereses y temas del entorno natural, cultural y artístico, demostrando manejo de: materiales de modelado, de reciclaje, naturales, papeles, cartones, pegamentos, lápices, pinturas, textiles e imágenes digitales; herramientas para dibujar, pintar, cortar, unir, modelar y tecnológicas (pincel, tijera, mirete, computador, cámara fotográfica, entre otras); procedimientos de dibujo, pintura, grabado, escultura, técnicas mixtas, artesanía, fotografía, entre otros.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MX" sz="1800" dirty="0" smtClean="0"/>
                        <a:t>Seleccionan y usan adecuadamente materiales, herramientas y procedimientos técnicos, explicando sus preferencias (por ejemplo: pasteles grasos, plumones, lápices </a:t>
                      </a:r>
                      <a:r>
                        <a:rPr lang="es-MX" sz="1800" dirty="0" err="1" smtClean="0"/>
                        <a:t>acuarelables</a:t>
                      </a:r>
                      <a:r>
                        <a:rPr lang="es-MX" sz="1800" dirty="0" smtClean="0"/>
                        <a:t>, témpera, acuarela, tintas, materiales naturales y de reciclaje, entre otros).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259632" y="1696452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/>
              <a:t>Artes visuales. 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37781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Habilidades del siglo XXI</a:t>
            </a:r>
            <a:endParaRPr lang="es-CL" dirty="0"/>
          </a:p>
        </p:txBody>
      </p:sp>
      <p:sp>
        <p:nvSpPr>
          <p:cNvPr id="4" name="3 Rectángulo redondeado"/>
          <p:cNvSpPr/>
          <p:nvPr/>
        </p:nvSpPr>
        <p:spPr>
          <a:xfrm>
            <a:off x="1751642" y="1986995"/>
            <a:ext cx="2142135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Creatividad.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1768054" y="4221088"/>
            <a:ext cx="2168953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Comunicación.</a:t>
            </a:r>
          </a:p>
        </p:txBody>
      </p:sp>
      <p:sp>
        <p:nvSpPr>
          <p:cNvPr id="6" name="5 Rectángulo redondeado"/>
          <p:cNvSpPr/>
          <p:nvPr/>
        </p:nvSpPr>
        <p:spPr>
          <a:xfrm>
            <a:off x="4240058" y="4228193"/>
            <a:ext cx="2168953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Colaboración. 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1791959" y="3068960"/>
            <a:ext cx="2168953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Uso de información. 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1769898" y="5373216"/>
            <a:ext cx="222603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Ciudadanía</a:t>
            </a:r>
            <a:r>
              <a:rPr lang="es-CL" dirty="0" smtClean="0"/>
              <a:t> </a:t>
            </a:r>
            <a:r>
              <a:rPr lang="es-CL" dirty="0" smtClean="0">
                <a:solidFill>
                  <a:srgbClr val="000000"/>
                </a:solidFill>
              </a:rPr>
              <a:t>local.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4226087" y="1979890"/>
            <a:ext cx="2164133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Pensamiento crítico. 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6588224" y="1979890"/>
            <a:ext cx="2164133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Metacognición.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4278530" y="5384723"/>
            <a:ext cx="2168953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Responsabilidad personal y social.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4257004" y="3068960"/>
            <a:ext cx="2168953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Alfabetización digital. </a:t>
            </a:r>
          </a:p>
        </p:txBody>
      </p:sp>
      <p:sp>
        <p:nvSpPr>
          <p:cNvPr id="14" name="13 Elipse"/>
          <p:cNvSpPr/>
          <p:nvPr/>
        </p:nvSpPr>
        <p:spPr>
          <a:xfrm>
            <a:off x="1071534" y="1979890"/>
            <a:ext cx="604335" cy="655177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15" name="14 Elipse"/>
          <p:cNvSpPr/>
          <p:nvPr/>
        </p:nvSpPr>
        <p:spPr>
          <a:xfrm>
            <a:off x="1087489" y="3061855"/>
            <a:ext cx="604335" cy="655177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2</a:t>
            </a:r>
            <a:endParaRPr lang="es-CL" dirty="0">
              <a:solidFill>
                <a:srgbClr val="000000"/>
              </a:solidFill>
            </a:endParaRPr>
          </a:p>
        </p:txBody>
      </p:sp>
      <p:sp>
        <p:nvSpPr>
          <p:cNvPr id="16" name="15 Elipse"/>
          <p:cNvSpPr/>
          <p:nvPr/>
        </p:nvSpPr>
        <p:spPr>
          <a:xfrm>
            <a:off x="1071533" y="4221088"/>
            <a:ext cx="604335" cy="655177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>
                <a:solidFill>
                  <a:srgbClr val="000000"/>
                </a:solidFill>
              </a:rPr>
              <a:t>3</a:t>
            </a:r>
            <a:endParaRPr lang="es-CL" dirty="0">
              <a:solidFill>
                <a:srgbClr val="000000"/>
              </a:solidFill>
            </a:endParaRPr>
          </a:p>
        </p:txBody>
      </p:sp>
      <p:sp>
        <p:nvSpPr>
          <p:cNvPr id="17" name="16 Elipse"/>
          <p:cNvSpPr/>
          <p:nvPr/>
        </p:nvSpPr>
        <p:spPr>
          <a:xfrm>
            <a:off x="1071534" y="5373216"/>
            <a:ext cx="604335" cy="655177"/>
          </a:xfrm>
          <a:prstGeom prst="ellipse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>
                <a:solidFill>
                  <a:srgbClr val="00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62867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CL" dirty="0" smtClean="0"/>
              <a:t>Metas de aprendizaje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s-MX" sz="2800" dirty="0"/>
              <a:t>Producción de texto </a:t>
            </a:r>
            <a:r>
              <a:rPr lang="es-MX" sz="2800" dirty="0" smtClean="0"/>
              <a:t>narrativo.</a:t>
            </a:r>
            <a:endParaRPr lang="es-MX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es-MX" sz="2800" dirty="0"/>
              <a:t>Generar conciencia del cuidado y preservación del medio </a:t>
            </a:r>
            <a:r>
              <a:rPr lang="es-MX" sz="2800" dirty="0" smtClean="0"/>
              <a:t>ambiente.</a:t>
            </a:r>
            <a:endParaRPr lang="es-MX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es-MX" sz="2800" dirty="0"/>
              <a:t>Desarrollar conductas del cuidado del medio </a:t>
            </a:r>
            <a:r>
              <a:rPr lang="es-MX" sz="2800" dirty="0" smtClean="0"/>
              <a:t>ambiente.</a:t>
            </a:r>
            <a:endParaRPr lang="es-MX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es-MX" sz="2800" dirty="0"/>
              <a:t>Aplicación de reglas </a:t>
            </a:r>
            <a:r>
              <a:rPr lang="es-MX" sz="2800" dirty="0" smtClean="0"/>
              <a:t>ortográficas.</a:t>
            </a:r>
            <a:endParaRPr lang="es-MX" sz="2800" dirty="0"/>
          </a:p>
          <a:p>
            <a:pPr>
              <a:buFont typeface="Wingdings" panose="05000000000000000000" pitchFamily="2" charset="2"/>
              <a:buChar char="v"/>
            </a:pPr>
            <a:r>
              <a:rPr lang="es-MX" sz="2800" dirty="0" smtClean="0"/>
              <a:t>Fortalecer </a:t>
            </a:r>
            <a:r>
              <a:rPr lang="es-MX" sz="2800" dirty="0"/>
              <a:t>el trabajo </a:t>
            </a:r>
            <a:r>
              <a:rPr lang="es-MX" sz="2800" dirty="0" smtClean="0"/>
              <a:t>colaborativo.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181142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Personalizado 25">
      <a:dk1>
        <a:sysClr val="windowText" lastClr="000000"/>
      </a:dk1>
      <a:lt1>
        <a:sysClr val="window" lastClr="FFFFFF"/>
      </a:lt1>
      <a:dk2>
        <a:srgbClr val="303030"/>
      </a:dk2>
      <a:lt2>
        <a:srgbClr val="A9D975"/>
      </a:lt2>
      <a:accent1>
        <a:srgbClr val="76D16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628</TotalTime>
  <Words>1514</Words>
  <Application>Microsoft Office PowerPoint</Application>
  <PresentationFormat>Presentación en pantalla (4:3)</PresentationFormat>
  <Paragraphs>241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Solsticio</vt:lpstr>
      <vt:lpstr>Presentación de PowerPoint</vt:lpstr>
      <vt:lpstr>Identificación</vt:lpstr>
      <vt:lpstr>Preguntas  </vt:lpstr>
      <vt:lpstr>Objetivos </vt:lpstr>
      <vt:lpstr>Objetivos </vt:lpstr>
      <vt:lpstr>Objetivos </vt:lpstr>
      <vt:lpstr>Objetivos </vt:lpstr>
      <vt:lpstr>Habilidades del siglo XXI</vt:lpstr>
      <vt:lpstr>Metas de aprendizaje</vt:lpstr>
      <vt:lpstr>Plazos y fases del proyecto</vt:lpstr>
      <vt:lpstr>Plazos y fases del proyecto</vt:lpstr>
      <vt:lpstr>Plazos y fases del proyecto</vt:lpstr>
      <vt:lpstr>Producto final</vt:lpstr>
      <vt:lpstr>Evaluación </vt:lpstr>
      <vt:lpstr>Evaluación </vt:lpstr>
      <vt:lpstr>Evaluación </vt:lpstr>
      <vt:lpstr>Evaluación </vt:lpstr>
      <vt:lpstr>Evaluación </vt:lpstr>
      <vt:lpstr>Evaluación </vt:lpstr>
      <vt:lpstr>Fuentes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Aprendizaje Basado en Proyecto (ABP)</dc:title>
  <dc:creator>HP</dc:creator>
  <cp:lastModifiedBy>HP</cp:lastModifiedBy>
  <cp:revision>45</cp:revision>
  <dcterms:created xsi:type="dcterms:W3CDTF">2020-03-23T19:04:38Z</dcterms:created>
  <dcterms:modified xsi:type="dcterms:W3CDTF">2020-04-02T03:27:21Z</dcterms:modified>
</cp:coreProperties>
</file>