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74" r:id="rId3"/>
    <p:sldId id="257" r:id="rId4"/>
    <p:sldId id="267" r:id="rId5"/>
    <p:sldId id="268" r:id="rId6"/>
    <p:sldId id="269" r:id="rId7"/>
    <p:sldId id="270" r:id="rId8"/>
    <p:sldId id="272" r:id="rId9"/>
    <p:sldId id="273" r:id="rId10"/>
    <p:sldId id="266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May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8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4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0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May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0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76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7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Sunday, May 30, 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9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9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1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Sunday, May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9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Sunday, May 30,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00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2AC66D-DE5F-491B-876A-52E60B4F1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62400"/>
            <a:ext cx="11293200" cy="1000800"/>
          </a:xfrm>
        </p:spPr>
        <p:txBody>
          <a:bodyPr anchor="ctr">
            <a:noAutofit/>
          </a:bodyPr>
          <a:lstStyle/>
          <a:p>
            <a:pPr algn="ctr"/>
            <a:r>
              <a:rPr lang="es-MX" sz="8000" b="1" dirty="0"/>
              <a:t>División en la vida cotidiana</a:t>
            </a:r>
            <a:endParaRPr lang="es-CL" sz="80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B305EA-8F08-4FBC-9AA7-AF129B2FC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" y="1652400"/>
            <a:ext cx="11293200" cy="984885"/>
          </a:xfrm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es-MX" sz="2800" b="1" dirty="0">
                <a:solidFill>
                  <a:schemeClr val="bg1">
                    <a:alpha val="55000"/>
                  </a:schemeClr>
                </a:solidFill>
              </a:rPr>
              <a:t>Profesora Graciela Peña </a:t>
            </a:r>
          </a:p>
          <a:p>
            <a:pPr algn="ctr"/>
            <a:r>
              <a:rPr lang="es-MX" sz="2800" b="1" dirty="0">
                <a:solidFill>
                  <a:schemeClr val="bg1">
                    <a:alpha val="55000"/>
                  </a:schemeClr>
                </a:solidFill>
              </a:rPr>
              <a:t>3° BÁSICO</a:t>
            </a:r>
            <a:endParaRPr lang="es-CL" sz="2800" b="1" dirty="0">
              <a:solidFill>
                <a:schemeClr val="bg1">
                  <a:alpha val="55000"/>
                </a:schemeClr>
              </a:solidFill>
            </a:endParaRPr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 descr="Números de plástico de juguete">
            <a:extLst>
              <a:ext uri="{FF2B5EF4-FFF2-40B4-BE49-F238E27FC236}">
                <a16:creationId xmlns:a16="http://schemas.microsoft.com/office/drawing/2014/main" id="{4FE243E9-73D5-4400-A5CE-1A67BFF07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561" b="24531"/>
          <a:stretch/>
        </p:blipFill>
        <p:spPr>
          <a:xfrm>
            <a:off x="20" y="2959198"/>
            <a:ext cx="12191980" cy="389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5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7B743-F7E9-4D00-A697-F6B2E4B8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pPr algn="ctr"/>
            <a:r>
              <a:rPr lang="es-MX" sz="9600" b="1" dirty="0">
                <a:solidFill>
                  <a:schemeClr val="tx1"/>
                </a:solidFill>
              </a:rPr>
              <a:t>¡BUEN TRABAJO!</a:t>
            </a:r>
            <a:endParaRPr lang="es-CL" sz="9600" b="1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889E5-D8F7-43E1-B33B-AA0E2F889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9409" y="4286250"/>
            <a:ext cx="6268278" cy="2386013"/>
          </a:xfrm>
        </p:spPr>
        <p:txBody>
          <a:bodyPr>
            <a:normAutofit fontScale="55000" lnSpcReduction="20000"/>
          </a:bodyPr>
          <a:lstStyle/>
          <a:p>
            <a:endParaRPr lang="es-MX" sz="1700" dirty="0"/>
          </a:p>
          <a:p>
            <a:pPr algn="ctr"/>
            <a:r>
              <a:rPr lang="es-MX" sz="3600" b="1" dirty="0">
                <a:solidFill>
                  <a:schemeClr val="tx1">
                    <a:alpha val="55000"/>
                  </a:schemeClr>
                </a:solidFill>
              </a:rPr>
              <a:t>3° básico</a:t>
            </a:r>
          </a:p>
          <a:p>
            <a:pPr algn="ctr"/>
            <a:r>
              <a:rPr lang="es-MX" sz="3600" b="1" dirty="0">
                <a:solidFill>
                  <a:schemeClr val="tx1">
                    <a:alpha val="55000"/>
                  </a:schemeClr>
                </a:solidFill>
              </a:rPr>
              <a:t>Colegio Joaquín Edwards Bello</a:t>
            </a:r>
          </a:p>
          <a:p>
            <a:pPr algn="ctr"/>
            <a:r>
              <a:rPr lang="es-MX" sz="3600" b="1" dirty="0">
                <a:solidFill>
                  <a:schemeClr val="tx1">
                    <a:alpha val="55000"/>
                  </a:schemeClr>
                </a:solidFill>
              </a:rPr>
              <a:t>Programa de Integración Escolar </a:t>
            </a:r>
          </a:p>
          <a:p>
            <a:pPr algn="ctr"/>
            <a:endParaRPr lang="es-MX" sz="3600" b="1" dirty="0">
              <a:solidFill>
                <a:schemeClr val="tx1">
                  <a:alpha val="55000"/>
                </a:schemeClr>
              </a:solidFill>
            </a:endParaRPr>
          </a:p>
          <a:p>
            <a:pPr algn="ctr"/>
            <a:r>
              <a:rPr lang="es-MX" sz="3600" b="1" dirty="0">
                <a:solidFill>
                  <a:schemeClr val="tx1">
                    <a:alpha val="55000"/>
                  </a:schemeClr>
                </a:solidFill>
              </a:rPr>
              <a:t>Profesora Graciela Peña </a:t>
            </a:r>
            <a:endParaRPr lang="es-CL" sz="3600" b="1" dirty="0">
              <a:solidFill>
                <a:schemeClr val="tx1">
                  <a:alpha val="55000"/>
                </a:schemeClr>
              </a:solidFill>
            </a:endParaRPr>
          </a:p>
        </p:txBody>
      </p:sp>
      <p:pic>
        <p:nvPicPr>
          <p:cNvPr id="4" name="Imagen 3" descr="Vista desde lo alto de un edificio&#10;&#10;Descripción generada automáticamente">
            <a:extLst>
              <a:ext uri="{FF2B5EF4-FFF2-40B4-BE49-F238E27FC236}">
                <a16:creationId xmlns:a16="http://schemas.microsoft.com/office/drawing/2014/main" id="{F65F0602-6224-43CF-B632-92B2BFAF94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0" r="-1" b="-1"/>
          <a:stretch/>
        </p:blipFill>
        <p:spPr>
          <a:xfrm>
            <a:off x="662354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906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43D97-531A-44AE-A576-9B9A48616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b="1" i="0" u="sng" dirty="0"/>
              <a:t>Objetivo de aprendizaje</a:t>
            </a:r>
            <a:endParaRPr lang="es-CL" sz="5400" b="1" i="0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8EAE4E-6900-4743-81C7-B759BE17A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944" indent="0" algn="just">
              <a:buNone/>
            </a:pPr>
            <a:r>
              <a:rPr lang="es-MX" sz="3600" b="1" dirty="0">
                <a:solidFill>
                  <a:schemeClr val="bg1">
                    <a:alpha val="55000"/>
                  </a:schemeClr>
                </a:solidFill>
              </a:rPr>
              <a:t>OA6: Demostrar que comprenden la división con dividendos de dos dígitos y divisores de un dígito: </a:t>
            </a:r>
          </a:p>
          <a:p>
            <a:pPr marL="1944" indent="0" algn="just">
              <a:buNone/>
            </a:pPr>
            <a:r>
              <a:rPr lang="es-MX" sz="3600" b="1" dirty="0">
                <a:solidFill>
                  <a:schemeClr val="bg1">
                    <a:alpha val="55000"/>
                  </a:schemeClr>
                </a:solidFill>
              </a:rPr>
              <a:t>-&gt; usando estrategias para dividir, con o sin material concreto.</a:t>
            </a:r>
            <a:endParaRPr lang="es-CL" sz="3600" b="1" dirty="0">
              <a:solidFill>
                <a:schemeClr val="bg1">
                  <a:alpha val="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8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9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503583"/>
            <a:ext cx="11293200" cy="5014631"/>
          </a:xfrm>
        </p:spPr>
        <p:txBody>
          <a:bodyPr>
            <a:normAutofit/>
          </a:bodyPr>
          <a:lstStyle/>
          <a:p>
            <a:pPr marL="1944" indent="0" algn="ctr">
              <a:buNone/>
            </a:pPr>
            <a:r>
              <a:rPr lang="es-MX" sz="4000" b="1" dirty="0"/>
              <a:t>A-. En la casa hay 12 manzanas. Las comeremos con mis primos. Somos 3 ¿Cuántas manzanas come cada uno?</a:t>
            </a:r>
            <a:endParaRPr lang="es-CL" sz="20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ED99E1E-B734-4AC0-A9C4-E1E79FD12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1" y="3300413"/>
            <a:ext cx="694372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503583"/>
            <a:ext cx="11293200" cy="5014631"/>
          </a:xfrm>
        </p:spPr>
        <p:txBody>
          <a:bodyPr>
            <a:normAutofit/>
          </a:bodyPr>
          <a:lstStyle/>
          <a:p>
            <a:pPr marL="1944" indent="0" algn="ctr">
              <a:buNone/>
            </a:pPr>
            <a:r>
              <a:rPr lang="es-MX" sz="6000" b="1" u="sng" dirty="0"/>
              <a:t>Estrategias</a:t>
            </a:r>
            <a:endParaRPr lang="es-CL" sz="6000" b="1" u="sng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C51529-268C-4F64-B5F2-1B37E675E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34" y="201227"/>
            <a:ext cx="2247519" cy="224751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3479422-87EC-4D76-AA6F-28FC36589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6232" y="1658732"/>
            <a:ext cx="4864464" cy="324297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69B1A2C-F26D-4C43-A338-27D9EDBFB1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828" t="19707" r="23170" b="17126"/>
          <a:stretch/>
        </p:blipFill>
        <p:spPr>
          <a:xfrm>
            <a:off x="88267" y="5248475"/>
            <a:ext cx="1368279" cy="140959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4B4DB22-2D2B-4EAF-AB28-EC910528A7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6679" y="5252861"/>
            <a:ext cx="1365622" cy="140829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D316538-8303-4C22-9951-EC2331A346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23" y="5237012"/>
            <a:ext cx="1365622" cy="140829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8D31C8F-B4D7-4869-AEDB-0A27466DB7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3821" y="5237012"/>
            <a:ext cx="1365622" cy="140829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696132C-77AC-4DCF-ACDE-B1496BA567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6016" y="5248475"/>
            <a:ext cx="1365622" cy="140829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3BD6C60-86CB-4560-8100-AAEB7BB85A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4587" y="5259177"/>
            <a:ext cx="1365622" cy="140829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B84E277-309F-446B-BD99-B365C1592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8614" y="5259177"/>
            <a:ext cx="1365622" cy="140829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2B52020-4A4B-490D-8F56-D206E1F169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5237" y="3688999"/>
            <a:ext cx="1365622" cy="140829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543780E9-7EF8-4BAE-94F9-AFE33417F0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79816" y="3677536"/>
            <a:ext cx="1365622" cy="140829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164BFE5-9DCC-4F4D-A9D7-64E71EF887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534" y="3688999"/>
            <a:ext cx="1365622" cy="140829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EC2930E4-FAE1-41A7-A98B-00E16F659A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9374" y="3688999"/>
            <a:ext cx="1365622" cy="140829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99ECF559-2963-4E5C-AC78-45306385E9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7548" y="5248475"/>
            <a:ext cx="1365622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68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503583"/>
            <a:ext cx="11293200" cy="5014631"/>
          </a:xfrm>
        </p:spPr>
        <p:txBody>
          <a:bodyPr>
            <a:normAutofit/>
          </a:bodyPr>
          <a:lstStyle/>
          <a:p>
            <a:pPr marL="1944" indent="0" algn="ctr">
              <a:buNone/>
            </a:pPr>
            <a:r>
              <a:rPr lang="es-MX" sz="5400" b="1" u="sng" dirty="0"/>
              <a:t>Estrategia 1: REPARTIR</a:t>
            </a:r>
            <a:endParaRPr lang="es-CL" sz="5400" b="1" u="sng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C51529-268C-4F64-B5F2-1B37E675E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34" y="201227"/>
            <a:ext cx="2247519" cy="224751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69B1A2C-F26D-4C43-A338-27D9EDBFB1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28" t="19707" r="23170" b="17126"/>
          <a:stretch/>
        </p:blipFill>
        <p:spPr>
          <a:xfrm>
            <a:off x="643158" y="4427541"/>
            <a:ext cx="1008490" cy="103893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53CD3D5-A384-4068-A114-DE8A128C26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430" r="13891"/>
          <a:stretch/>
        </p:blipFill>
        <p:spPr>
          <a:xfrm>
            <a:off x="923186" y="2605087"/>
            <a:ext cx="1675278" cy="164782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175F965C-31C2-421B-992A-6E1AE8E157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5522" y="4441004"/>
            <a:ext cx="1005927" cy="103641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9FF7DBC4-9342-41C0-9667-89CB517144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721" y="5620363"/>
            <a:ext cx="1005927" cy="103641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615D96A-0AF9-4113-B3FF-0EAB56FADF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1332" y="4441004"/>
            <a:ext cx="1005927" cy="103641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37212CE-E337-4E4F-B7CB-9EC071EDE6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9377" y="5665088"/>
            <a:ext cx="1005927" cy="1036410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BBD46EC-7CB7-45AC-9B73-30EF1757CF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865" y="4430070"/>
            <a:ext cx="1005927" cy="1036410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86CAABFB-B025-44BE-993D-F2DB45E123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5909" y="4427541"/>
            <a:ext cx="1005927" cy="1036410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376D70DD-8519-486F-A637-4CACC0244B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9304" y="5649170"/>
            <a:ext cx="1005927" cy="1036410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2BCE3F4D-F639-4EEF-B7A5-FB9D489208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5710" y="4441004"/>
            <a:ext cx="1005927" cy="103641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8E819836-A142-4B2A-AE4F-90198475E5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0129" y="5620363"/>
            <a:ext cx="1005927" cy="103641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754E19AE-77F0-4103-9CCF-759A4676FF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866" y="5665088"/>
            <a:ext cx="1005927" cy="1036410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2AB798A7-4320-4D0D-B37F-2FF8975070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14793" y="5665088"/>
            <a:ext cx="1005927" cy="103641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6E98C6D0-6EA9-416E-897E-78ED266BA9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85053" y="2498494"/>
            <a:ext cx="1683761" cy="1692212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A4671D62-BE99-4DCB-91D2-F273D99C29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2705" y="2498494"/>
            <a:ext cx="1683761" cy="1595028"/>
          </a:xfrm>
          <a:prstGeom prst="rect">
            <a:avLst/>
          </a:prstGeom>
        </p:spPr>
      </p:pic>
      <p:sp>
        <p:nvSpPr>
          <p:cNvPr id="33" name="Elipse 32">
            <a:extLst>
              <a:ext uri="{FF2B5EF4-FFF2-40B4-BE49-F238E27FC236}">
                <a16:creationId xmlns:a16="http://schemas.microsoft.com/office/drawing/2014/main" id="{9588E1B2-3E36-4AE1-988E-6770A5B77AF2}"/>
              </a:ext>
            </a:extLst>
          </p:cNvPr>
          <p:cNvSpPr/>
          <p:nvPr/>
        </p:nvSpPr>
        <p:spPr>
          <a:xfrm>
            <a:off x="298534" y="4252912"/>
            <a:ext cx="3116179" cy="2538032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FB3DE3BA-6444-434D-8042-992F247B16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1173" y="4156245"/>
            <a:ext cx="3194581" cy="2615411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D66EFA9B-7BE2-4F68-AEC2-17B62EDE6B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07940" y="4280874"/>
            <a:ext cx="3194581" cy="261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0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33" y="201227"/>
            <a:ext cx="11731541" cy="6455546"/>
          </a:xfrm>
        </p:spPr>
        <p:txBody>
          <a:bodyPr>
            <a:normAutofit/>
          </a:bodyPr>
          <a:lstStyle/>
          <a:p>
            <a:pPr marL="1944" indent="0" algn="ctr">
              <a:buNone/>
            </a:pPr>
            <a:r>
              <a:rPr lang="es-MX" sz="5400" b="1" u="sng" dirty="0"/>
              <a:t>Estrategia 2: DIVIDIR</a:t>
            </a:r>
            <a:endParaRPr lang="es-CL" sz="5400" b="1" u="sng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C51529-268C-4F64-B5F2-1B37E675E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34" y="201227"/>
            <a:ext cx="2247519" cy="224751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9134BE7-67E5-4CF0-A638-DD9322A60D93}"/>
              </a:ext>
            </a:extLst>
          </p:cNvPr>
          <p:cNvSpPr/>
          <p:nvPr/>
        </p:nvSpPr>
        <p:spPr>
          <a:xfrm>
            <a:off x="1642369" y="2596933"/>
            <a:ext cx="2247519" cy="121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/>
              <a:t>12</a:t>
            </a:r>
            <a:endParaRPr lang="es-CL" sz="11500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11EE805-1A64-445F-BB0E-E8A82F330CDC}"/>
              </a:ext>
            </a:extLst>
          </p:cNvPr>
          <p:cNvSpPr/>
          <p:nvPr/>
        </p:nvSpPr>
        <p:spPr>
          <a:xfrm>
            <a:off x="4348720" y="2492407"/>
            <a:ext cx="1042988" cy="1427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Signo de división 6">
            <a:extLst>
              <a:ext uri="{FF2B5EF4-FFF2-40B4-BE49-F238E27FC236}">
                <a16:creationId xmlns:a16="http://schemas.microsoft.com/office/drawing/2014/main" id="{91EF52EF-A9E1-4C63-9B9D-9C0E1E2569C9}"/>
              </a:ext>
            </a:extLst>
          </p:cNvPr>
          <p:cNvSpPr/>
          <p:nvPr/>
        </p:nvSpPr>
        <p:spPr>
          <a:xfrm>
            <a:off x="4452432" y="2544245"/>
            <a:ext cx="800861" cy="1218202"/>
          </a:xfrm>
          <a:prstGeom prst="mathDivide">
            <a:avLst>
              <a:gd name="adj1" fmla="val 23520"/>
              <a:gd name="adj2" fmla="val 5880"/>
              <a:gd name="adj3" fmla="val 1249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E1DCC15-E541-4DA9-8971-1186BEF9B1A9}"/>
              </a:ext>
            </a:extLst>
          </p:cNvPr>
          <p:cNvSpPr/>
          <p:nvPr/>
        </p:nvSpPr>
        <p:spPr>
          <a:xfrm>
            <a:off x="5727334" y="2544245"/>
            <a:ext cx="1097759" cy="1322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/>
              <a:t>3</a:t>
            </a:r>
            <a:endParaRPr lang="es-CL" sz="115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1433D1-9F83-4D61-B054-E72EED94C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202" y="2492407"/>
            <a:ext cx="1054699" cy="1438781"/>
          </a:xfrm>
          <a:prstGeom prst="rect">
            <a:avLst/>
          </a:prstGeom>
        </p:spPr>
      </p:pic>
      <p:sp>
        <p:nvSpPr>
          <p:cNvPr id="11" name="Es igual a 10">
            <a:extLst>
              <a:ext uri="{FF2B5EF4-FFF2-40B4-BE49-F238E27FC236}">
                <a16:creationId xmlns:a16="http://schemas.microsoft.com/office/drawing/2014/main" id="{3ADDEA6F-6ECD-48B6-B50C-95A106461AE4}"/>
              </a:ext>
            </a:extLst>
          </p:cNvPr>
          <p:cNvSpPr/>
          <p:nvPr/>
        </p:nvSpPr>
        <p:spPr>
          <a:xfrm>
            <a:off x="7312344" y="2344131"/>
            <a:ext cx="956413" cy="1722956"/>
          </a:xfrm>
          <a:prstGeom prst="mathEqual">
            <a:avLst>
              <a:gd name="adj1" fmla="val 2352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BB6A86D-481C-42B0-96FC-107628DBEDC6}"/>
              </a:ext>
            </a:extLst>
          </p:cNvPr>
          <p:cNvSpPr/>
          <p:nvPr/>
        </p:nvSpPr>
        <p:spPr>
          <a:xfrm>
            <a:off x="8745729" y="2544245"/>
            <a:ext cx="1928813" cy="1322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/>
              <a:t>4</a:t>
            </a:r>
            <a:endParaRPr lang="es-CL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FA34954-D19F-48CA-AB57-062DE863EB9F}"/>
              </a:ext>
            </a:extLst>
          </p:cNvPr>
          <p:cNvSpPr/>
          <p:nvPr/>
        </p:nvSpPr>
        <p:spPr>
          <a:xfrm>
            <a:off x="5001006" y="4343400"/>
            <a:ext cx="2550413" cy="2461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/>
              <a:t>3 X 1 = 3</a:t>
            </a:r>
          </a:p>
          <a:p>
            <a:pPr algn="ctr"/>
            <a:r>
              <a:rPr lang="es-MX" sz="4000" dirty="0"/>
              <a:t>3 X 2 = 6</a:t>
            </a:r>
          </a:p>
          <a:p>
            <a:pPr algn="ctr"/>
            <a:r>
              <a:rPr lang="es-MX" sz="4000" dirty="0"/>
              <a:t>3 X 3 = 9</a:t>
            </a:r>
          </a:p>
          <a:p>
            <a:pPr algn="ctr"/>
            <a:r>
              <a:rPr lang="es-MX" sz="4000" dirty="0"/>
              <a:t> 3 X 4 = 12</a:t>
            </a:r>
            <a:endParaRPr lang="es-CL" dirty="0"/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D8101622-78C4-426E-BDA6-C1EA1464A9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95969" y="6134369"/>
            <a:ext cx="3194581" cy="69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40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1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503583"/>
            <a:ext cx="11293200" cy="5014631"/>
          </a:xfrm>
        </p:spPr>
        <p:txBody>
          <a:bodyPr/>
          <a:lstStyle/>
          <a:p>
            <a:pPr marL="1944" indent="0" algn="ctr">
              <a:buNone/>
            </a:pPr>
            <a:r>
              <a:rPr lang="es-MX" sz="3600" b="1" dirty="0"/>
              <a:t>B-. En la casa tenemos 50 lápices de colores. </a:t>
            </a:r>
          </a:p>
          <a:p>
            <a:pPr marL="1944" indent="0" algn="ctr">
              <a:buNone/>
            </a:pPr>
            <a:r>
              <a:rPr lang="es-MX" sz="3600" b="1" dirty="0"/>
              <a:t>Somos 5 hermanos. ¿Cuántos lápices tendrá cada uno?</a:t>
            </a:r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A0BB793-5546-4BB5-9371-F397468E6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819"/>
          <a:stretch/>
        </p:blipFill>
        <p:spPr>
          <a:xfrm>
            <a:off x="619126" y="2540895"/>
            <a:ext cx="4972050" cy="381352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2450F91-1E0D-4DB3-91B2-25619C1EB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2540895"/>
            <a:ext cx="4972050" cy="381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35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400" y="503582"/>
            <a:ext cx="11293200" cy="5014631"/>
          </a:xfrm>
        </p:spPr>
        <p:txBody>
          <a:bodyPr>
            <a:normAutofit/>
          </a:bodyPr>
          <a:lstStyle/>
          <a:p>
            <a:pPr marL="1944" indent="0" algn="r">
              <a:buNone/>
            </a:pPr>
            <a:r>
              <a:rPr lang="es-MX" sz="5400" b="1" u="sng" dirty="0"/>
              <a:t>Estrategia 1:REPARTIR</a:t>
            </a:r>
            <a:endParaRPr lang="es-CL" sz="5400" b="1" u="sng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D16D4815-3FFA-4247-9E79-DCE16F72B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78" y="63446"/>
            <a:ext cx="3306108" cy="279195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F85AC16-9114-4911-9751-24235E3A04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734" r="16583" b="8120"/>
          <a:stretch/>
        </p:blipFill>
        <p:spPr>
          <a:xfrm>
            <a:off x="209513" y="4778274"/>
            <a:ext cx="2031033" cy="1783271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DDDA60A6-459D-46CA-A248-BE21DDAAA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7283" y="4775261"/>
            <a:ext cx="2036240" cy="178628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DA25A02-76D3-4EDA-AB28-80E4E8C40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597" y="4791679"/>
            <a:ext cx="2036240" cy="178628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1F76D5A-CA2D-411B-A3BF-7DCA2DBD2B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8477" y="4785815"/>
            <a:ext cx="2036240" cy="178628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ED7AAEC-FC8F-4DEF-B85C-424A845C85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6148" y="4775261"/>
            <a:ext cx="2036240" cy="178628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E677AFB-CCC2-4AC7-9BEF-0884C6E043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484" y="3142056"/>
            <a:ext cx="1480733" cy="1320936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85A15AF7-0ABB-4AA9-BFA8-3FD5C306CE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12616" y="3103773"/>
            <a:ext cx="1428750" cy="132830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45838EC4-39B9-4CC3-B4C2-0DF93F6B9A1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88" b="7628"/>
          <a:stretch/>
        </p:blipFill>
        <p:spPr>
          <a:xfrm>
            <a:off x="5367322" y="3094720"/>
            <a:ext cx="1428750" cy="133735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B8235AA-D529-453A-8432-E6678C2D7A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9979" y="3094720"/>
            <a:ext cx="1496320" cy="1368272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FA668D9B-A837-4D3B-ABF1-6735C1B98AB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7617" b="8975"/>
          <a:stretch/>
        </p:blipFill>
        <p:spPr>
          <a:xfrm>
            <a:off x="2921527" y="3055044"/>
            <a:ext cx="1442296" cy="132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ED187-6B86-4CB4-98B3-610C9ADD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33" y="201227"/>
            <a:ext cx="11731541" cy="6455546"/>
          </a:xfrm>
        </p:spPr>
        <p:txBody>
          <a:bodyPr>
            <a:normAutofit/>
          </a:bodyPr>
          <a:lstStyle/>
          <a:p>
            <a:pPr marL="1944" indent="0" algn="ctr">
              <a:buNone/>
            </a:pPr>
            <a:r>
              <a:rPr lang="es-MX" sz="5400" b="1" u="sng" dirty="0"/>
              <a:t>Estrategia 2: DIVIDIR</a:t>
            </a:r>
            <a:endParaRPr lang="es-CL" sz="5400" b="1" u="sng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9134BE7-67E5-4CF0-A638-DD9322A60D93}"/>
              </a:ext>
            </a:extLst>
          </p:cNvPr>
          <p:cNvSpPr/>
          <p:nvPr/>
        </p:nvSpPr>
        <p:spPr>
          <a:xfrm>
            <a:off x="1029298" y="1509830"/>
            <a:ext cx="2247519" cy="1218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/>
              <a:t>50</a:t>
            </a:r>
            <a:endParaRPr lang="es-CL" sz="11500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11EE805-1A64-445F-BB0E-E8A82F330CDC}"/>
              </a:ext>
            </a:extLst>
          </p:cNvPr>
          <p:cNvSpPr/>
          <p:nvPr/>
        </p:nvSpPr>
        <p:spPr>
          <a:xfrm>
            <a:off x="4014323" y="1405304"/>
            <a:ext cx="1042988" cy="1427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Signo de división 6">
            <a:extLst>
              <a:ext uri="{FF2B5EF4-FFF2-40B4-BE49-F238E27FC236}">
                <a16:creationId xmlns:a16="http://schemas.microsoft.com/office/drawing/2014/main" id="{91EF52EF-A9E1-4C63-9B9D-9C0E1E2569C9}"/>
              </a:ext>
            </a:extLst>
          </p:cNvPr>
          <p:cNvSpPr/>
          <p:nvPr/>
        </p:nvSpPr>
        <p:spPr>
          <a:xfrm>
            <a:off x="4135386" y="1509829"/>
            <a:ext cx="800861" cy="1218202"/>
          </a:xfrm>
          <a:prstGeom prst="mathDivide">
            <a:avLst>
              <a:gd name="adj1" fmla="val 23520"/>
              <a:gd name="adj2" fmla="val 5880"/>
              <a:gd name="adj3" fmla="val 1249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E1DCC15-E541-4DA9-8971-1186BEF9B1A9}"/>
              </a:ext>
            </a:extLst>
          </p:cNvPr>
          <p:cNvSpPr/>
          <p:nvPr/>
        </p:nvSpPr>
        <p:spPr>
          <a:xfrm>
            <a:off x="5635082" y="1509829"/>
            <a:ext cx="1097759" cy="1322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/>
              <a:t>5</a:t>
            </a:r>
            <a:endParaRPr lang="es-CL" sz="115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1433D1-9F83-4D61-B054-E72EED94C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197" y="1509829"/>
            <a:ext cx="1054699" cy="1438781"/>
          </a:xfrm>
          <a:prstGeom prst="rect">
            <a:avLst/>
          </a:prstGeom>
        </p:spPr>
      </p:pic>
      <p:sp>
        <p:nvSpPr>
          <p:cNvPr id="11" name="Es igual a 10">
            <a:extLst>
              <a:ext uri="{FF2B5EF4-FFF2-40B4-BE49-F238E27FC236}">
                <a16:creationId xmlns:a16="http://schemas.microsoft.com/office/drawing/2014/main" id="{3ADDEA6F-6ECD-48B6-B50C-95A106461AE4}"/>
              </a:ext>
            </a:extLst>
          </p:cNvPr>
          <p:cNvSpPr/>
          <p:nvPr/>
        </p:nvSpPr>
        <p:spPr>
          <a:xfrm>
            <a:off x="7439339" y="1367741"/>
            <a:ext cx="956413" cy="1722956"/>
          </a:xfrm>
          <a:prstGeom prst="mathEqual">
            <a:avLst>
              <a:gd name="adj1" fmla="val 2352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BB6A86D-481C-42B0-96FC-107628DBEDC6}"/>
              </a:ext>
            </a:extLst>
          </p:cNvPr>
          <p:cNvSpPr/>
          <p:nvPr/>
        </p:nvSpPr>
        <p:spPr>
          <a:xfrm>
            <a:off x="9065727" y="1567855"/>
            <a:ext cx="1928813" cy="1322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/>
              <a:t>10</a:t>
            </a:r>
            <a:endParaRPr lang="es-CL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FA34954-D19F-48CA-AB57-062DE863EB9F}"/>
              </a:ext>
            </a:extLst>
          </p:cNvPr>
          <p:cNvSpPr/>
          <p:nvPr/>
        </p:nvSpPr>
        <p:spPr>
          <a:xfrm>
            <a:off x="5197689" y="3062979"/>
            <a:ext cx="2101272" cy="3670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5 x 1 = 5</a:t>
            </a:r>
          </a:p>
          <a:p>
            <a:pPr algn="ctr"/>
            <a:r>
              <a:rPr lang="es-MX" sz="2400" dirty="0"/>
              <a:t>5 x 2 = 10 </a:t>
            </a:r>
          </a:p>
          <a:p>
            <a:pPr algn="ctr"/>
            <a:r>
              <a:rPr lang="es-MX" sz="2400" dirty="0"/>
              <a:t>5 x 3 = 15</a:t>
            </a:r>
          </a:p>
          <a:p>
            <a:pPr algn="ctr"/>
            <a:r>
              <a:rPr lang="es-MX" sz="2400" dirty="0"/>
              <a:t>5 x 4 = 20</a:t>
            </a:r>
          </a:p>
          <a:p>
            <a:pPr algn="ctr"/>
            <a:r>
              <a:rPr lang="es-MX" sz="2400" dirty="0"/>
              <a:t>5 x 5 = 25</a:t>
            </a:r>
          </a:p>
          <a:p>
            <a:pPr algn="ctr"/>
            <a:r>
              <a:rPr lang="es-MX" sz="2400" dirty="0"/>
              <a:t>5 x 6 = 30</a:t>
            </a:r>
          </a:p>
          <a:p>
            <a:pPr algn="ctr"/>
            <a:r>
              <a:rPr lang="es-MX" sz="2400" dirty="0"/>
              <a:t>5 x 7 = 35</a:t>
            </a:r>
          </a:p>
          <a:p>
            <a:pPr algn="ctr"/>
            <a:r>
              <a:rPr lang="es-MX" sz="2400" dirty="0"/>
              <a:t>5 x 8 = 40</a:t>
            </a:r>
          </a:p>
          <a:p>
            <a:pPr algn="ctr"/>
            <a:r>
              <a:rPr lang="es-MX" sz="2400" dirty="0"/>
              <a:t>5 x 9= 45</a:t>
            </a:r>
          </a:p>
          <a:p>
            <a:pPr algn="ctr"/>
            <a:r>
              <a:rPr lang="es-MX" sz="2400" dirty="0"/>
              <a:t>5 x 10 = 50  </a:t>
            </a:r>
            <a:endParaRPr lang="es-CL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2634A43-BD8A-487E-8628-9D4E98166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012" y="6262901"/>
            <a:ext cx="3194581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7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1" grpId="0" animBg="1"/>
      <p:bldP spid="16" grpId="0" animBg="1"/>
    </p:bldLst>
  </p:timing>
</p:sld>
</file>

<file path=ppt/theme/theme1.xml><?xml version="1.0" encoding="utf-8"?>
<a:theme xmlns:a="http://schemas.openxmlformats.org/drawingml/2006/main" name="ThinLineVTI">
  <a:themeElements>
    <a:clrScheme name="AnalogousFromRegularSeed_2SEEDS">
      <a:dk1>
        <a:srgbClr val="000000"/>
      </a:dk1>
      <a:lt1>
        <a:srgbClr val="FFFFFF"/>
      </a:lt1>
      <a:dk2>
        <a:srgbClr val="392022"/>
      </a:dk2>
      <a:lt2>
        <a:srgbClr val="E8E6E2"/>
      </a:lt2>
      <a:accent1>
        <a:srgbClr val="3068BC"/>
      </a:accent1>
      <a:accent2>
        <a:srgbClr val="40B1CA"/>
      </a:accent2>
      <a:accent3>
        <a:srgbClr val="4442CE"/>
      </a:accent3>
      <a:accent4>
        <a:srgbClr val="BC4330"/>
      </a:accent4>
      <a:accent5>
        <a:srgbClr val="CE9042"/>
      </a:accent5>
      <a:accent6>
        <a:srgbClr val="A9A62B"/>
      </a:accent6>
      <a:hlink>
        <a:srgbClr val="A77A37"/>
      </a:hlink>
      <a:folHlink>
        <a:srgbClr val="7F7F7F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202</Words>
  <Application>Microsoft Office PowerPoint</Application>
  <PresentationFormat>Panorámica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Source Sans Pro</vt:lpstr>
      <vt:lpstr>Source Sans Pro Light</vt:lpstr>
      <vt:lpstr>ThinLineVTI</vt:lpstr>
      <vt:lpstr>División en la vida cotidiana</vt:lpstr>
      <vt:lpstr>Objetivo de aprendizaje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¡BUEN TRABAJO!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Multiplicación en la vida cotidiana</dc:title>
  <dc:creator>Jorge burg Bustos</dc:creator>
  <cp:lastModifiedBy>Jorge burg Bustos</cp:lastModifiedBy>
  <cp:revision>42</cp:revision>
  <dcterms:created xsi:type="dcterms:W3CDTF">2021-03-24T15:10:54Z</dcterms:created>
  <dcterms:modified xsi:type="dcterms:W3CDTF">2021-05-31T03:16:25Z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353518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