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63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6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7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1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0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5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1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6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6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lculadora e ferramentas de matemática numa superfície">
            <a:extLst>
              <a:ext uri="{FF2B5EF4-FFF2-40B4-BE49-F238E27FC236}">
                <a16:creationId xmlns:a16="http://schemas.microsoft.com/office/drawing/2014/main" id="{0C5241DB-81E0-4D7F-944C-9C02977BD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DEFFA6-DFFC-43AE-AC91-BE3A97062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785896" cy="2387600"/>
          </a:xfrm>
        </p:spPr>
        <p:txBody>
          <a:bodyPr>
            <a:normAutofit/>
          </a:bodyPr>
          <a:lstStyle/>
          <a:p>
            <a:r>
              <a:rPr lang="es-MX" sz="6600" b="1" dirty="0"/>
              <a:t>Educación Matemática</a:t>
            </a:r>
            <a:endParaRPr lang="es-CL" sz="66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30FE57-4C55-4443-B326-9244C030D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MX" sz="4000" b="1" dirty="0"/>
              <a:t>NÚMEROS</a:t>
            </a:r>
            <a:endParaRPr lang="es-CL" sz="4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462EAA-2506-4668-BD50-4CC951DDF80D}"/>
              </a:ext>
            </a:extLst>
          </p:cNvPr>
          <p:cNvSpPr txBox="1"/>
          <p:nvPr/>
        </p:nvSpPr>
        <p:spPr>
          <a:xfrm>
            <a:off x="7739270" y="578867"/>
            <a:ext cx="331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Educadora Diferencial PIE Graciela Peña Neira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9377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99A6D-07C4-41C9-B9A7-9F368A3A7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OBJETIVO DE APRENDIZAJE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DF0295-01DC-4BA2-AF9B-D0552F0D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1728216"/>
            <a:ext cx="11155680" cy="49680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b="1" dirty="0"/>
              <a:t>OA1: </a:t>
            </a:r>
            <a:r>
              <a:rPr lang="es-MX" sz="3200" dirty="0"/>
              <a:t>Representar y describir números del </a:t>
            </a:r>
            <a:r>
              <a:rPr lang="es-MX" sz="3200" b="1" dirty="0"/>
              <a:t>0 al 10.000</a:t>
            </a:r>
            <a:r>
              <a:rPr lang="es-MX" sz="3200" dirty="0"/>
              <a:t>:</a:t>
            </a:r>
          </a:p>
          <a:p>
            <a:pPr marL="0" indent="0" algn="just">
              <a:buNone/>
            </a:pPr>
            <a:r>
              <a:rPr lang="es-MX" sz="3200" dirty="0"/>
              <a:t> › Contándolos de 10 en 10, de 100 en 100, de 1 000 en 1 000</a:t>
            </a:r>
          </a:p>
          <a:p>
            <a:pPr marL="0" indent="0" algn="just">
              <a:buNone/>
            </a:pPr>
            <a:r>
              <a:rPr lang="es-MX" sz="3200"/>
              <a:t>› </a:t>
            </a:r>
            <a:r>
              <a:rPr lang="es-MX" sz="3200" dirty="0"/>
              <a:t>Comparándolos y ordenándolos en la recta numérica o la tabla posicional.</a:t>
            </a:r>
          </a:p>
          <a:p>
            <a:pPr marL="0" indent="0" algn="just">
              <a:buNone/>
            </a:pPr>
            <a:r>
              <a:rPr lang="es-MX" sz="3200" dirty="0"/>
              <a:t>› Identificando el valor posicional de los dígitos hasta la decena de mil.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86910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0E333-DEA6-4034-B768-BFD872FE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ESTRATEGIA: CONTAR 10 EN 10</a:t>
            </a:r>
            <a:endParaRPr lang="es-CL" b="1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D48EDA0B-63E3-43FD-83FA-79567AE3E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280823"/>
              </p:ext>
            </p:extLst>
          </p:nvPr>
        </p:nvGraphicFramePr>
        <p:xfrm>
          <a:off x="543339" y="2121008"/>
          <a:ext cx="11105322" cy="99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093">
                  <a:extLst>
                    <a:ext uri="{9D8B030D-6E8A-4147-A177-3AD203B41FA5}">
                      <a16:colId xmlns:a16="http://schemas.microsoft.com/office/drawing/2014/main" val="2325242528"/>
                    </a:ext>
                  </a:extLst>
                </a:gridCol>
                <a:gridCol w="1003798">
                  <a:extLst>
                    <a:ext uri="{9D8B030D-6E8A-4147-A177-3AD203B41FA5}">
                      <a16:colId xmlns:a16="http://schemas.microsoft.com/office/drawing/2014/main" val="2199834618"/>
                    </a:ext>
                  </a:extLst>
                </a:gridCol>
                <a:gridCol w="1029212">
                  <a:extLst>
                    <a:ext uri="{9D8B030D-6E8A-4147-A177-3AD203B41FA5}">
                      <a16:colId xmlns:a16="http://schemas.microsoft.com/office/drawing/2014/main" val="1918541344"/>
                    </a:ext>
                  </a:extLst>
                </a:gridCol>
                <a:gridCol w="991093">
                  <a:extLst>
                    <a:ext uri="{9D8B030D-6E8A-4147-A177-3AD203B41FA5}">
                      <a16:colId xmlns:a16="http://schemas.microsoft.com/office/drawing/2014/main" val="3705526812"/>
                    </a:ext>
                  </a:extLst>
                </a:gridCol>
                <a:gridCol w="1067331">
                  <a:extLst>
                    <a:ext uri="{9D8B030D-6E8A-4147-A177-3AD203B41FA5}">
                      <a16:colId xmlns:a16="http://schemas.microsoft.com/office/drawing/2014/main" val="3744046986"/>
                    </a:ext>
                  </a:extLst>
                </a:gridCol>
                <a:gridCol w="1067330">
                  <a:extLst>
                    <a:ext uri="{9D8B030D-6E8A-4147-A177-3AD203B41FA5}">
                      <a16:colId xmlns:a16="http://schemas.microsoft.com/office/drawing/2014/main" val="2659858798"/>
                    </a:ext>
                  </a:extLst>
                </a:gridCol>
                <a:gridCol w="1016506">
                  <a:extLst>
                    <a:ext uri="{9D8B030D-6E8A-4147-A177-3AD203B41FA5}">
                      <a16:colId xmlns:a16="http://schemas.microsoft.com/office/drawing/2014/main" val="3754407024"/>
                    </a:ext>
                  </a:extLst>
                </a:gridCol>
                <a:gridCol w="1041918">
                  <a:extLst>
                    <a:ext uri="{9D8B030D-6E8A-4147-A177-3AD203B41FA5}">
                      <a16:colId xmlns:a16="http://schemas.microsoft.com/office/drawing/2014/main" val="1261555420"/>
                    </a:ext>
                  </a:extLst>
                </a:gridCol>
                <a:gridCol w="1041919">
                  <a:extLst>
                    <a:ext uri="{9D8B030D-6E8A-4147-A177-3AD203B41FA5}">
                      <a16:colId xmlns:a16="http://schemas.microsoft.com/office/drawing/2014/main" val="1838455880"/>
                    </a:ext>
                  </a:extLst>
                </a:gridCol>
                <a:gridCol w="1855122">
                  <a:extLst>
                    <a:ext uri="{9D8B030D-6E8A-4147-A177-3AD203B41FA5}">
                      <a16:colId xmlns:a16="http://schemas.microsoft.com/office/drawing/2014/main" val="3614622530"/>
                    </a:ext>
                  </a:extLst>
                </a:gridCol>
              </a:tblGrid>
              <a:tr h="990668">
                <a:tc>
                  <a:txBody>
                    <a:bodyPr/>
                    <a:lstStyle/>
                    <a:p>
                      <a:pPr algn="ctr"/>
                      <a:r>
                        <a:rPr lang="es-MX" sz="4800" dirty="0"/>
                        <a:t>10</a:t>
                      </a:r>
                      <a:endParaRPr lang="es-CL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800" dirty="0"/>
                        <a:t>20</a:t>
                      </a:r>
                      <a:endParaRPr lang="es-CL" sz="4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800" dirty="0"/>
                        <a:t>30</a:t>
                      </a:r>
                      <a:endParaRPr lang="es-CL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800" dirty="0"/>
                        <a:t>40</a:t>
                      </a:r>
                      <a:endParaRPr lang="es-CL" sz="4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800" dirty="0"/>
                        <a:t>50</a:t>
                      </a:r>
                      <a:endParaRPr lang="es-CL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800" dirty="0"/>
                        <a:t>60</a:t>
                      </a:r>
                      <a:endParaRPr lang="es-CL" sz="4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800" dirty="0"/>
                        <a:t>70</a:t>
                      </a:r>
                      <a:endParaRPr lang="es-CL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800" dirty="0"/>
                        <a:t>80</a:t>
                      </a:r>
                      <a:endParaRPr lang="es-CL" sz="4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800" dirty="0"/>
                        <a:t>90</a:t>
                      </a:r>
                      <a:endParaRPr lang="es-CL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800" dirty="0"/>
                        <a:t>100</a:t>
                      </a:r>
                      <a:endParaRPr lang="es-CL" sz="4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26698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0C6F6B0-1613-4073-94CE-B8E5BEEA4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877202"/>
              </p:ext>
            </p:extLst>
          </p:nvPr>
        </p:nvGraphicFramePr>
        <p:xfrm>
          <a:off x="201168" y="4771744"/>
          <a:ext cx="914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295376">
                <a:tc>
                  <a:txBody>
                    <a:bodyPr/>
                    <a:lstStyle/>
                    <a:p>
                      <a:r>
                        <a:rPr lang="es-MX" sz="2800" dirty="0"/>
                        <a:t>110</a:t>
                      </a:r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11" name="Tabla 9">
            <a:extLst>
              <a:ext uri="{FF2B5EF4-FFF2-40B4-BE49-F238E27FC236}">
                <a16:creationId xmlns:a16="http://schemas.microsoft.com/office/drawing/2014/main" id="{C0490524-B0C7-40ED-A8BB-7C1279373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785208"/>
              </p:ext>
            </p:extLst>
          </p:nvPr>
        </p:nvGraphicFramePr>
        <p:xfrm>
          <a:off x="1378634" y="4754880"/>
          <a:ext cx="876291" cy="53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291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535024">
                <a:tc>
                  <a:txBody>
                    <a:bodyPr/>
                    <a:lstStyle/>
                    <a:p>
                      <a:r>
                        <a:rPr lang="es-MX" sz="2800" dirty="0"/>
                        <a:t>120</a:t>
                      </a:r>
                      <a:endParaRPr lang="es-CL" sz="2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E718B7CD-6487-4ADA-92FE-B94AE1A1E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23711"/>
              </p:ext>
            </p:extLst>
          </p:nvPr>
        </p:nvGraphicFramePr>
        <p:xfrm>
          <a:off x="2470098" y="4771744"/>
          <a:ext cx="100274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745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130</a:t>
                      </a:r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13" name="Tabla 9">
            <a:extLst>
              <a:ext uri="{FF2B5EF4-FFF2-40B4-BE49-F238E27FC236}">
                <a16:creationId xmlns:a16="http://schemas.microsoft.com/office/drawing/2014/main" id="{C3A50F0F-D43F-4D62-AAA1-421729A49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09207"/>
              </p:ext>
            </p:extLst>
          </p:nvPr>
        </p:nvGraphicFramePr>
        <p:xfrm>
          <a:off x="3688016" y="4771744"/>
          <a:ext cx="97845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55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140</a:t>
                      </a:r>
                      <a:endParaRPr lang="es-CL" sz="2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14" name="Tabla 9">
            <a:extLst>
              <a:ext uri="{FF2B5EF4-FFF2-40B4-BE49-F238E27FC236}">
                <a16:creationId xmlns:a16="http://schemas.microsoft.com/office/drawing/2014/main" id="{CE4F1263-C0A8-44D2-A143-7D396DF22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16635"/>
              </p:ext>
            </p:extLst>
          </p:nvPr>
        </p:nvGraphicFramePr>
        <p:xfrm>
          <a:off x="4881644" y="4771744"/>
          <a:ext cx="97845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55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150</a:t>
                      </a:r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15" name="Tabla 9">
            <a:extLst>
              <a:ext uri="{FF2B5EF4-FFF2-40B4-BE49-F238E27FC236}">
                <a16:creationId xmlns:a16="http://schemas.microsoft.com/office/drawing/2014/main" id="{DB23BF89-F66F-47E0-8868-C13FD6791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19296"/>
              </p:ext>
            </p:extLst>
          </p:nvPr>
        </p:nvGraphicFramePr>
        <p:xfrm>
          <a:off x="6072887" y="4771744"/>
          <a:ext cx="93828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282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800" dirty="0"/>
                        <a:t>160</a:t>
                      </a:r>
                      <a:endParaRPr lang="es-CL" sz="2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16" name="Tabla 9">
            <a:extLst>
              <a:ext uri="{FF2B5EF4-FFF2-40B4-BE49-F238E27FC236}">
                <a16:creationId xmlns:a16="http://schemas.microsoft.com/office/drawing/2014/main" id="{7EBBFE32-BA17-4EB4-A5C9-96AC9B03B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33352"/>
              </p:ext>
            </p:extLst>
          </p:nvPr>
        </p:nvGraphicFramePr>
        <p:xfrm>
          <a:off x="7223957" y="4771744"/>
          <a:ext cx="97845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55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170</a:t>
                      </a:r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17" name="Tabla 9">
            <a:extLst>
              <a:ext uri="{FF2B5EF4-FFF2-40B4-BE49-F238E27FC236}">
                <a16:creationId xmlns:a16="http://schemas.microsoft.com/office/drawing/2014/main" id="{6F08B17A-5958-463C-A0F9-667ADE6C4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271067"/>
              </p:ext>
            </p:extLst>
          </p:nvPr>
        </p:nvGraphicFramePr>
        <p:xfrm>
          <a:off x="8415200" y="4771744"/>
          <a:ext cx="97845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55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180</a:t>
                      </a:r>
                      <a:endParaRPr lang="es-CL" sz="2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18" name="Tabla 9">
            <a:extLst>
              <a:ext uri="{FF2B5EF4-FFF2-40B4-BE49-F238E27FC236}">
                <a16:creationId xmlns:a16="http://schemas.microsoft.com/office/drawing/2014/main" id="{82D52E2C-C3D9-4815-9B20-479E7FFB6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914946"/>
              </p:ext>
            </p:extLst>
          </p:nvPr>
        </p:nvGraphicFramePr>
        <p:xfrm>
          <a:off x="9606443" y="4768498"/>
          <a:ext cx="102077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777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189358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190</a:t>
                      </a:r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19" name="Tabla 9">
            <a:extLst>
              <a:ext uri="{FF2B5EF4-FFF2-40B4-BE49-F238E27FC236}">
                <a16:creationId xmlns:a16="http://schemas.microsoft.com/office/drawing/2014/main" id="{20A0A04E-FD8D-4452-B6C3-444FE7653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541908"/>
              </p:ext>
            </p:extLst>
          </p:nvPr>
        </p:nvGraphicFramePr>
        <p:xfrm>
          <a:off x="10840008" y="4768498"/>
          <a:ext cx="97845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54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200</a:t>
                      </a:r>
                      <a:endParaRPr lang="es-CL" sz="2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9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0E333-DEA6-4034-B768-BFD872FE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ESTRATEGIA: CONTAR 100 EN 100</a:t>
            </a:r>
            <a:endParaRPr lang="es-CL" b="1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5BBD168-C521-463F-819D-B66E12130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841465"/>
              </p:ext>
            </p:extLst>
          </p:nvPr>
        </p:nvGraphicFramePr>
        <p:xfrm>
          <a:off x="705652" y="2260034"/>
          <a:ext cx="10780695" cy="83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048">
                  <a:extLst>
                    <a:ext uri="{9D8B030D-6E8A-4147-A177-3AD203B41FA5}">
                      <a16:colId xmlns:a16="http://schemas.microsoft.com/office/drawing/2014/main" val="1918541344"/>
                    </a:ext>
                  </a:extLst>
                </a:gridCol>
                <a:gridCol w="1298713">
                  <a:extLst>
                    <a:ext uri="{9D8B030D-6E8A-4147-A177-3AD203B41FA5}">
                      <a16:colId xmlns:a16="http://schemas.microsoft.com/office/drawing/2014/main" val="3705526812"/>
                    </a:ext>
                  </a:extLst>
                </a:gridCol>
                <a:gridCol w="1317641">
                  <a:extLst>
                    <a:ext uri="{9D8B030D-6E8A-4147-A177-3AD203B41FA5}">
                      <a16:colId xmlns:a16="http://schemas.microsoft.com/office/drawing/2014/main" val="3744046986"/>
                    </a:ext>
                  </a:extLst>
                </a:gridCol>
                <a:gridCol w="1404731">
                  <a:extLst>
                    <a:ext uri="{9D8B030D-6E8A-4147-A177-3AD203B41FA5}">
                      <a16:colId xmlns:a16="http://schemas.microsoft.com/office/drawing/2014/main" val="2659858798"/>
                    </a:ext>
                  </a:extLst>
                </a:gridCol>
                <a:gridCol w="1269212">
                  <a:extLst>
                    <a:ext uri="{9D8B030D-6E8A-4147-A177-3AD203B41FA5}">
                      <a16:colId xmlns:a16="http://schemas.microsoft.com/office/drawing/2014/main" val="3754407024"/>
                    </a:ext>
                  </a:extLst>
                </a:gridCol>
                <a:gridCol w="1367970">
                  <a:extLst>
                    <a:ext uri="{9D8B030D-6E8A-4147-A177-3AD203B41FA5}">
                      <a16:colId xmlns:a16="http://schemas.microsoft.com/office/drawing/2014/main" val="1261555420"/>
                    </a:ext>
                  </a:extLst>
                </a:gridCol>
                <a:gridCol w="1335474">
                  <a:extLst>
                    <a:ext uri="{9D8B030D-6E8A-4147-A177-3AD203B41FA5}">
                      <a16:colId xmlns:a16="http://schemas.microsoft.com/office/drawing/2014/main" val="1838455880"/>
                    </a:ext>
                  </a:extLst>
                </a:gridCol>
                <a:gridCol w="1444906">
                  <a:extLst>
                    <a:ext uri="{9D8B030D-6E8A-4147-A177-3AD203B41FA5}">
                      <a16:colId xmlns:a16="http://schemas.microsoft.com/office/drawing/2014/main" val="3614622530"/>
                    </a:ext>
                  </a:extLst>
                </a:gridCol>
              </a:tblGrid>
              <a:tr h="834886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100</a:t>
                      </a:r>
                      <a:endParaRPr lang="es-CL" sz="4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200</a:t>
                      </a:r>
                      <a:endParaRPr lang="es-CL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300</a:t>
                      </a:r>
                      <a:endParaRPr lang="es-CL" sz="4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400</a:t>
                      </a:r>
                      <a:endParaRPr lang="es-CL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500</a:t>
                      </a:r>
                      <a:endParaRPr lang="es-CL" sz="4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600</a:t>
                      </a:r>
                      <a:endParaRPr lang="es-CL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700</a:t>
                      </a:r>
                      <a:endParaRPr lang="es-CL" sz="4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800</a:t>
                      </a:r>
                      <a:endParaRPr lang="es-CL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26698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0C6F6B0-1613-4073-94CE-B8E5BEEA4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61695"/>
              </p:ext>
            </p:extLst>
          </p:nvPr>
        </p:nvGraphicFramePr>
        <p:xfrm>
          <a:off x="0" y="4180523"/>
          <a:ext cx="128058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588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295376">
                <a:tc>
                  <a:txBody>
                    <a:bodyPr/>
                    <a:lstStyle/>
                    <a:p>
                      <a:r>
                        <a:rPr lang="es-MX" sz="4000" dirty="0"/>
                        <a:t>900</a:t>
                      </a:r>
                      <a:endParaRPr lang="es-CL" sz="4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11" name="Tabla 9">
            <a:extLst>
              <a:ext uri="{FF2B5EF4-FFF2-40B4-BE49-F238E27FC236}">
                <a16:creationId xmlns:a16="http://schemas.microsoft.com/office/drawing/2014/main" id="{C0490524-B0C7-40ED-A8BB-7C1279373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710148"/>
              </p:ext>
            </p:extLst>
          </p:nvPr>
        </p:nvGraphicFramePr>
        <p:xfrm>
          <a:off x="1369774" y="4180523"/>
          <a:ext cx="166977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774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4000" dirty="0"/>
                        <a:t>1.000</a:t>
                      </a:r>
                      <a:endParaRPr lang="es-CL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21" name="Tabla 9">
            <a:extLst>
              <a:ext uri="{FF2B5EF4-FFF2-40B4-BE49-F238E27FC236}">
                <a16:creationId xmlns:a16="http://schemas.microsoft.com/office/drawing/2014/main" id="{EF4C90FC-C4F0-4BA3-B8D0-58F451983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547518"/>
              </p:ext>
            </p:extLst>
          </p:nvPr>
        </p:nvGraphicFramePr>
        <p:xfrm>
          <a:off x="3173440" y="4180523"/>
          <a:ext cx="166977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774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4000" dirty="0"/>
                        <a:t>1.100</a:t>
                      </a:r>
                      <a:endParaRPr lang="es-CL" sz="4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22" name="Tabla 9">
            <a:extLst>
              <a:ext uri="{FF2B5EF4-FFF2-40B4-BE49-F238E27FC236}">
                <a16:creationId xmlns:a16="http://schemas.microsoft.com/office/drawing/2014/main" id="{F09D5BC0-9A94-46EE-83AD-EDB13AABB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443055"/>
              </p:ext>
            </p:extLst>
          </p:nvPr>
        </p:nvGraphicFramePr>
        <p:xfrm>
          <a:off x="5000931" y="4180523"/>
          <a:ext cx="166977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774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4000" dirty="0"/>
                        <a:t>1.200</a:t>
                      </a:r>
                      <a:endParaRPr lang="es-CL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23" name="Tabla 9">
            <a:extLst>
              <a:ext uri="{FF2B5EF4-FFF2-40B4-BE49-F238E27FC236}">
                <a16:creationId xmlns:a16="http://schemas.microsoft.com/office/drawing/2014/main" id="{9B1AF848-CFC4-4295-BEFC-72BCB9CF2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61744"/>
              </p:ext>
            </p:extLst>
          </p:nvPr>
        </p:nvGraphicFramePr>
        <p:xfrm>
          <a:off x="6825480" y="4180523"/>
          <a:ext cx="166977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774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4000" dirty="0"/>
                        <a:t>1.300</a:t>
                      </a:r>
                      <a:endParaRPr lang="es-CL" sz="4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24" name="Tabla 9">
            <a:extLst>
              <a:ext uri="{FF2B5EF4-FFF2-40B4-BE49-F238E27FC236}">
                <a16:creationId xmlns:a16="http://schemas.microsoft.com/office/drawing/2014/main" id="{82E540E3-369A-4007-BF62-DD10A55D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99012"/>
              </p:ext>
            </p:extLst>
          </p:nvPr>
        </p:nvGraphicFramePr>
        <p:xfrm>
          <a:off x="8697677" y="4180523"/>
          <a:ext cx="166977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774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4000" dirty="0"/>
                        <a:t>1.400</a:t>
                      </a:r>
                      <a:endParaRPr lang="es-CL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25" name="Tabla 9">
            <a:extLst>
              <a:ext uri="{FF2B5EF4-FFF2-40B4-BE49-F238E27FC236}">
                <a16:creationId xmlns:a16="http://schemas.microsoft.com/office/drawing/2014/main" id="{E74B02DF-4A7A-4E2E-8A09-E63452A0D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146707"/>
              </p:ext>
            </p:extLst>
          </p:nvPr>
        </p:nvGraphicFramePr>
        <p:xfrm>
          <a:off x="10522226" y="4180523"/>
          <a:ext cx="166977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774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4000" dirty="0"/>
                        <a:t>1.500</a:t>
                      </a:r>
                      <a:endParaRPr lang="es-CL" sz="4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4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0E333-DEA6-4034-B768-BFD872FE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ESTRATEGIA: CONTAR 1.000 EN 1.000</a:t>
            </a:r>
            <a:endParaRPr lang="es-CL" b="1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5BBD168-C521-463F-819D-B66E12130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677461"/>
              </p:ext>
            </p:extLst>
          </p:nvPr>
        </p:nvGraphicFramePr>
        <p:xfrm>
          <a:off x="661182" y="2260034"/>
          <a:ext cx="10958732" cy="83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488">
                  <a:extLst>
                    <a:ext uri="{9D8B030D-6E8A-4147-A177-3AD203B41FA5}">
                      <a16:colId xmlns:a16="http://schemas.microsoft.com/office/drawing/2014/main" val="1918541344"/>
                    </a:ext>
                  </a:extLst>
                </a:gridCol>
                <a:gridCol w="2145884">
                  <a:extLst>
                    <a:ext uri="{9D8B030D-6E8A-4147-A177-3AD203B41FA5}">
                      <a16:colId xmlns:a16="http://schemas.microsoft.com/office/drawing/2014/main" val="3705526812"/>
                    </a:ext>
                  </a:extLst>
                </a:gridCol>
                <a:gridCol w="2177159">
                  <a:extLst>
                    <a:ext uri="{9D8B030D-6E8A-4147-A177-3AD203B41FA5}">
                      <a16:colId xmlns:a16="http://schemas.microsoft.com/office/drawing/2014/main" val="3744046986"/>
                    </a:ext>
                  </a:extLst>
                </a:gridCol>
                <a:gridCol w="2321060">
                  <a:extLst>
                    <a:ext uri="{9D8B030D-6E8A-4147-A177-3AD203B41FA5}">
                      <a16:colId xmlns:a16="http://schemas.microsoft.com/office/drawing/2014/main" val="2659858798"/>
                    </a:ext>
                  </a:extLst>
                </a:gridCol>
                <a:gridCol w="2097141">
                  <a:extLst>
                    <a:ext uri="{9D8B030D-6E8A-4147-A177-3AD203B41FA5}">
                      <a16:colId xmlns:a16="http://schemas.microsoft.com/office/drawing/2014/main" val="3754407024"/>
                    </a:ext>
                  </a:extLst>
                </a:gridCol>
              </a:tblGrid>
              <a:tr h="834886">
                <a:tc>
                  <a:txBody>
                    <a:bodyPr/>
                    <a:lstStyle/>
                    <a:p>
                      <a:pPr algn="ctr"/>
                      <a:r>
                        <a:rPr lang="es-MX" sz="4400" dirty="0"/>
                        <a:t>1.000</a:t>
                      </a:r>
                      <a:endParaRPr lang="es-CL" sz="4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400" dirty="0"/>
                        <a:t>2.000</a:t>
                      </a:r>
                      <a:endParaRPr lang="es-CL" sz="4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400" dirty="0"/>
                        <a:t>3.000</a:t>
                      </a:r>
                      <a:endParaRPr lang="es-CL" sz="4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400" dirty="0"/>
                        <a:t>4.000</a:t>
                      </a:r>
                      <a:endParaRPr lang="es-CL" sz="4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400" dirty="0"/>
                        <a:t>5.000</a:t>
                      </a:r>
                      <a:endParaRPr lang="es-CL" sz="4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266983"/>
                  </a:ext>
                </a:extLst>
              </a:tr>
            </a:tbl>
          </a:graphicData>
        </a:graphic>
      </p:graphicFrame>
      <p:graphicFrame>
        <p:nvGraphicFramePr>
          <p:cNvPr id="11" name="Tabla 9">
            <a:extLst>
              <a:ext uri="{FF2B5EF4-FFF2-40B4-BE49-F238E27FC236}">
                <a16:creationId xmlns:a16="http://schemas.microsoft.com/office/drawing/2014/main" id="{C0490524-B0C7-40ED-A8BB-7C1279373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120336"/>
              </p:ext>
            </p:extLst>
          </p:nvPr>
        </p:nvGraphicFramePr>
        <p:xfrm>
          <a:off x="661182" y="4180523"/>
          <a:ext cx="184072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727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400" dirty="0"/>
                        <a:t>6.000</a:t>
                      </a:r>
                      <a:endParaRPr lang="es-CL" sz="4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21" name="Tabla 9">
            <a:extLst>
              <a:ext uri="{FF2B5EF4-FFF2-40B4-BE49-F238E27FC236}">
                <a16:creationId xmlns:a16="http://schemas.microsoft.com/office/drawing/2014/main" id="{EF4C90FC-C4F0-4BA3-B8D0-58F451983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470509"/>
              </p:ext>
            </p:extLst>
          </p:nvPr>
        </p:nvGraphicFramePr>
        <p:xfrm>
          <a:off x="2976982" y="4180523"/>
          <a:ext cx="184072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727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4400" dirty="0"/>
                        <a:t>7.000</a:t>
                      </a:r>
                      <a:endParaRPr lang="es-CL" sz="4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22" name="Tabla 9">
            <a:extLst>
              <a:ext uri="{FF2B5EF4-FFF2-40B4-BE49-F238E27FC236}">
                <a16:creationId xmlns:a16="http://schemas.microsoft.com/office/drawing/2014/main" id="{F09D5BC0-9A94-46EE-83AD-EDB13AABB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384286"/>
              </p:ext>
            </p:extLst>
          </p:nvPr>
        </p:nvGraphicFramePr>
        <p:xfrm>
          <a:off x="5279268" y="4180523"/>
          <a:ext cx="184072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727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4400" dirty="0"/>
                        <a:t>8.000</a:t>
                      </a:r>
                      <a:endParaRPr lang="es-CL" sz="4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23" name="Tabla 9">
            <a:extLst>
              <a:ext uri="{FF2B5EF4-FFF2-40B4-BE49-F238E27FC236}">
                <a16:creationId xmlns:a16="http://schemas.microsoft.com/office/drawing/2014/main" id="{9B1AF848-CFC4-4295-BEFC-72BCB9CF2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41154"/>
              </p:ext>
            </p:extLst>
          </p:nvPr>
        </p:nvGraphicFramePr>
        <p:xfrm>
          <a:off x="7498358" y="4180523"/>
          <a:ext cx="184072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728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4400" dirty="0"/>
                        <a:t>9.000</a:t>
                      </a:r>
                      <a:endParaRPr lang="es-CL" sz="4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24" name="Tabla 9">
            <a:extLst>
              <a:ext uri="{FF2B5EF4-FFF2-40B4-BE49-F238E27FC236}">
                <a16:creationId xmlns:a16="http://schemas.microsoft.com/office/drawing/2014/main" id="{82E540E3-369A-4007-BF62-DD10A55D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446991"/>
              </p:ext>
            </p:extLst>
          </p:nvPr>
        </p:nvGraphicFramePr>
        <p:xfrm>
          <a:off x="9717450" y="4182941"/>
          <a:ext cx="216975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750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4400" dirty="0"/>
                        <a:t>10.000</a:t>
                      </a:r>
                      <a:endParaRPr lang="es-CL" sz="4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7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0E333-DEA6-4034-B768-BFD872FE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ESTRATEGIA: CONTAR 10 EN 10</a:t>
            </a:r>
            <a:endParaRPr lang="es-CL" b="1" dirty="0"/>
          </a:p>
        </p:txBody>
      </p:sp>
      <p:graphicFrame>
        <p:nvGraphicFramePr>
          <p:cNvPr id="23" name="Tabla 9">
            <a:extLst>
              <a:ext uri="{FF2B5EF4-FFF2-40B4-BE49-F238E27FC236}">
                <a16:creationId xmlns:a16="http://schemas.microsoft.com/office/drawing/2014/main" id="{9B1AF848-CFC4-4295-BEFC-72BCB9CF2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033292"/>
              </p:ext>
            </p:extLst>
          </p:nvPr>
        </p:nvGraphicFramePr>
        <p:xfrm>
          <a:off x="1562640" y="4624233"/>
          <a:ext cx="2329411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411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400" dirty="0"/>
                        <a:t>$100</a:t>
                      </a:r>
                      <a:endParaRPr lang="es-CL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24" name="Tabla 9">
            <a:extLst>
              <a:ext uri="{FF2B5EF4-FFF2-40B4-BE49-F238E27FC236}">
                <a16:creationId xmlns:a16="http://schemas.microsoft.com/office/drawing/2014/main" id="{82E540E3-369A-4007-BF62-DD10A55D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94811"/>
              </p:ext>
            </p:extLst>
          </p:nvPr>
        </p:nvGraphicFramePr>
        <p:xfrm>
          <a:off x="5333547" y="4624233"/>
          <a:ext cx="243221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218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400" dirty="0"/>
                        <a:t>$1.000</a:t>
                      </a:r>
                      <a:endParaRPr lang="es-CL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25" name="Tabla 9">
            <a:extLst>
              <a:ext uri="{FF2B5EF4-FFF2-40B4-BE49-F238E27FC236}">
                <a16:creationId xmlns:a16="http://schemas.microsoft.com/office/drawing/2014/main" id="{E74B02DF-4A7A-4E2E-8A09-E63452A0D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335629"/>
              </p:ext>
            </p:extLst>
          </p:nvPr>
        </p:nvGraphicFramePr>
        <p:xfrm>
          <a:off x="9263316" y="4624233"/>
          <a:ext cx="166977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774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80870">
                <a:tc>
                  <a:txBody>
                    <a:bodyPr/>
                    <a:lstStyle/>
                    <a:p>
                      <a:pPr algn="ctr"/>
                      <a:r>
                        <a:rPr lang="es-MX" sz="4400" dirty="0"/>
                        <a:t>$10</a:t>
                      </a:r>
                      <a:endParaRPr lang="es-CL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1F448EE4-578C-46D2-87A5-500788B7C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9" y="2084525"/>
            <a:ext cx="1066355" cy="1066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6DCE1F4-28CF-4809-9FF7-466ABFEF4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941" y="2066170"/>
            <a:ext cx="1066355" cy="10663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CA15FC4-CB6F-4E8E-8EDA-DE77A5807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627" y="2066170"/>
            <a:ext cx="1066355" cy="1066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F2F9F9-286F-4B75-ABD9-791B78AC9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051" y="2084525"/>
            <a:ext cx="1066892" cy="10668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463E723-DC3E-44AE-83E6-7C1EDF56A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475" y="2066170"/>
            <a:ext cx="1066892" cy="10668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A82B80D-2749-491E-A26A-2DC603252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034" y="2084525"/>
            <a:ext cx="1066892" cy="10668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786AFB5-F2CF-4865-933A-C0D74B2E7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408" y="2109332"/>
            <a:ext cx="1066892" cy="106689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06DE262-D6AA-43F6-A942-7E2841E21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017" y="2065633"/>
            <a:ext cx="1066892" cy="106689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E5DAC38E-C61F-4044-A64E-3DF324EAD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198" y="2065633"/>
            <a:ext cx="1066892" cy="106689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B92BB31-9458-4D73-AE2F-7EC0CDA6E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379" y="2083988"/>
            <a:ext cx="1066892" cy="106689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8C21C80C-D55E-4028-853F-598E35122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399" y="4070270"/>
            <a:ext cx="2895891" cy="19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6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0E333-DEA6-4034-B768-BFD872FE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ESTRATEGIA: CONTAR 100 EN 100</a:t>
            </a:r>
            <a:endParaRPr lang="es-CL" b="1" dirty="0"/>
          </a:p>
        </p:txBody>
      </p:sp>
      <p:graphicFrame>
        <p:nvGraphicFramePr>
          <p:cNvPr id="23" name="Tabla 9">
            <a:extLst>
              <a:ext uri="{FF2B5EF4-FFF2-40B4-BE49-F238E27FC236}">
                <a16:creationId xmlns:a16="http://schemas.microsoft.com/office/drawing/2014/main" id="{9B1AF848-CFC4-4295-BEFC-72BCB9CF2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36684"/>
              </p:ext>
            </p:extLst>
          </p:nvPr>
        </p:nvGraphicFramePr>
        <p:xfrm>
          <a:off x="1106116" y="4633872"/>
          <a:ext cx="185369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692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800" dirty="0"/>
                        <a:t>$100</a:t>
                      </a:r>
                      <a:endParaRPr lang="es-CL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24" name="Tabla 9">
            <a:extLst>
              <a:ext uri="{FF2B5EF4-FFF2-40B4-BE49-F238E27FC236}">
                <a16:creationId xmlns:a16="http://schemas.microsoft.com/office/drawing/2014/main" id="{82E540E3-369A-4007-BF62-DD10A55D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097646"/>
              </p:ext>
            </p:extLst>
          </p:nvPr>
        </p:nvGraphicFramePr>
        <p:xfrm>
          <a:off x="4652992" y="4602872"/>
          <a:ext cx="238744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442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800" dirty="0"/>
                        <a:t>$1.000</a:t>
                      </a:r>
                      <a:endParaRPr lang="es-CL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25" name="Tabla 9">
            <a:extLst>
              <a:ext uri="{FF2B5EF4-FFF2-40B4-BE49-F238E27FC236}">
                <a16:creationId xmlns:a16="http://schemas.microsoft.com/office/drawing/2014/main" id="{E74B02DF-4A7A-4E2E-8A09-E63452A0D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36200"/>
              </p:ext>
            </p:extLst>
          </p:nvPr>
        </p:nvGraphicFramePr>
        <p:xfrm>
          <a:off x="8530083" y="4611338"/>
          <a:ext cx="251553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538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800" dirty="0"/>
                        <a:t>$1.100</a:t>
                      </a:r>
                      <a:endParaRPr lang="es-CL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pic>
        <p:nvPicPr>
          <p:cNvPr id="1026" name="Picture 2" descr="100 pesos 2015, Chile - Valor de moneda - uCoin.net">
            <a:extLst>
              <a:ext uri="{FF2B5EF4-FFF2-40B4-BE49-F238E27FC236}">
                <a16:creationId xmlns:a16="http://schemas.microsoft.com/office/drawing/2014/main" id="{FCDC8248-2C2B-416E-9B9F-D4F7D7A4E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9"/>
          <a:stretch/>
        </p:blipFill>
        <p:spPr bwMode="auto">
          <a:xfrm>
            <a:off x="-58942" y="2067325"/>
            <a:ext cx="1258957" cy="14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100 pesos 2015, Chile - Valor de moneda - uCoin.net">
            <a:extLst>
              <a:ext uri="{FF2B5EF4-FFF2-40B4-BE49-F238E27FC236}">
                <a16:creationId xmlns:a16="http://schemas.microsoft.com/office/drawing/2014/main" id="{C757C8F1-F23F-4340-9233-184B07337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9"/>
          <a:stretch/>
        </p:blipFill>
        <p:spPr bwMode="auto">
          <a:xfrm>
            <a:off x="1127593" y="2067324"/>
            <a:ext cx="1258957" cy="14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100 pesos 2015, Chile - Valor de moneda - uCoin.net">
            <a:extLst>
              <a:ext uri="{FF2B5EF4-FFF2-40B4-BE49-F238E27FC236}">
                <a16:creationId xmlns:a16="http://schemas.microsoft.com/office/drawing/2014/main" id="{22FACDAE-C5F5-45B4-8CD5-8E3CC060B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9"/>
          <a:stretch/>
        </p:blipFill>
        <p:spPr bwMode="auto">
          <a:xfrm>
            <a:off x="2330330" y="2067323"/>
            <a:ext cx="1258957" cy="14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100 pesos 2015, Chile - Valor de moneda - uCoin.net">
            <a:extLst>
              <a:ext uri="{FF2B5EF4-FFF2-40B4-BE49-F238E27FC236}">
                <a16:creationId xmlns:a16="http://schemas.microsoft.com/office/drawing/2014/main" id="{261EB920-2AF0-4F8E-8582-7A6CAF551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9"/>
          <a:stretch/>
        </p:blipFill>
        <p:spPr bwMode="auto">
          <a:xfrm>
            <a:off x="3547931" y="2067323"/>
            <a:ext cx="1258957" cy="14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100 pesos 2015, Chile - Valor de moneda - uCoin.net">
            <a:extLst>
              <a:ext uri="{FF2B5EF4-FFF2-40B4-BE49-F238E27FC236}">
                <a16:creationId xmlns:a16="http://schemas.microsoft.com/office/drawing/2014/main" id="{50CDE79E-098E-4696-BE95-B07C0C1A2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9"/>
          <a:stretch/>
        </p:blipFill>
        <p:spPr bwMode="auto">
          <a:xfrm>
            <a:off x="4765532" y="2067322"/>
            <a:ext cx="1258957" cy="14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100 pesos 2015, Chile - Valor de moneda - uCoin.net">
            <a:extLst>
              <a:ext uri="{FF2B5EF4-FFF2-40B4-BE49-F238E27FC236}">
                <a16:creationId xmlns:a16="http://schemas.microsoft.com/office/drawing/2014/main" id="{98F2ACB9-4606-45E1-B119-341128E97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9"/>
          <a:stretch/>
        </p:blipFill>
        <p:spPr bwMode="auto">
          <a:xfrm>
            <a:off x="6028297" y="2067320"/>
            <a:ext cx="1258957" cy="14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100 pesos 2015, Chile - Valor de moneda - uCoin.net">
            <a:extLst>
              <a:ext uri="{FF2B5EF4-FFF2-40B4-BE49-F238E27FC236}">
                <a16:creationId xmlns:a16="http://schemas.microsoft.com/office/drawing/2014/main" id="{1ACFB6A1-0FA3-4339-947F-D9A133CF0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9"/>
          <a:stretch/>
        </p:blipFill>
        <p:spPr bwMode="auto">
          <a:xfrm>
            <a:off x="7275629" y="2067320"/>
            <a:ext cx="1258957" cy="14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100 pesos 2015, Chile - Valor de moneda - uCoin.net">
            <a:extLst>
              <a:ext uri="{FF2B5EF4-FFF2-40B4-BE49-F238E27FC236}">
                <a16:creationId xmlns:a16="http://schemas.microsoft.com/office/drawing/2014/main" id="{08B0E496-94D2-4FBD-9C55-F439EB6C0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9"/>
          <a:stretch/>
        </p:blipFill>
        <p:spPr bwMode="auto">
          <a:xfrm>
            <a:off x="8511337" y="2067320"/>
            <a:ext cx="1258957" cy="14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100 pesos 2015, Chile - Valor de moneda - uCoin.net">
            <a:extLst>
              <a:ext uri="{FF2B5EF4-FFF2-40B4-BE49-F238E27FC236}">
                <a16:creationId xmlns:a16="http://schemas.microsoft.com/office/drawing/2014/main" id="{2072D12F-6DCE-41FB-B76B-79144801B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9"/>
          <a:stretch/>
        </p:blipFill>
        <p:spPr bwMode="auto">
          <a:xfrm>
            <a:off x="9728938" y="2067320"/>
            <a:ext cx="1258957" cy="14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100 pesos 2015, Chile - Valor de moneda - uCoin.net">
            <a:extLst>
              <a:ext uri="{FF2B5EF4-FFF2-40B4-BE49-F238E27FC236}">
                <a16:creationId xmlns:a16="http://schemas.microsoft.com/office/drawing/2014/main" id="{B968C435-CFD0-45F8-BE02-5D8576ADE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9"/>
          <a:stretch/>
        </p:blipFill>
        <p:spPr bwMode="auto">
          <a:xfrm>
            <a:off x="10938722" y="2067320"/>
            <a:ext cx="1258957" cy="14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3E1E132B-32A3-4E32-B90F-E7507FC28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174" y="4037850"/>
            <a:ext cx="3104271" cy="22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0E333-DEA6-4034-B768-BFD872FE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ESTRATEGIA: CONTAR 1.000 EN 1.000</a:t>
            </a:r>
            <a:endParaRPr lang="es-CL" b="1" dirty="0"/>
          </a:p>
        </p:txBody>
      </p:sp>
      <p:graphicFrame>
        <p:nvGraphicFramePr>
          <p:cNvPr id="23" name="Tabla 9">
            <a:extLst>
              <a:ext uri="{FF2B5EF4-FFF2-40B4-BE49-F238E27FC236}">
                <a16:creationId xmlns:a16="http://schemas.microsoft.com/office/drawing/2014/main" id="{9B1AF848-CFC4-4295-BEFC-72BCB9CF2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440837"/>
              </p:ext>
            </p:extLst>
          </p:nvPr>
        </p:nvGraphicFramePr>
        <p:xfrm>
          <a:off x="1023925" y="5632953"/>
          <a:ext cx="238744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442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800" dirty="0"/>
                        <a:t>$1.000</a:t>
                      </a:r>
                      <a:endParaRPr lang="es-CL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24" name="Tabla 9">
            <a:extLst>
              <a:ext uri="{FF2B5EF4-FFF2-40B4-BE49-F238E27FC236}">
                <a16:creationId xmlns:a16="http://schemas.microsoft.com/office/drawing/2014/main" id="{82E540E3-369A-4007-BF62-DD10A55D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053468"/>
              </p:ext>
            </p:extLst>
          </p:nvPr>
        </p:nvGraphicFramePr>
        <p:xfrm>
          <a:off x="4680490" y="5624425"/>
          <a:ext cx="283102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020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800" dirty="0"/>
                        <a:t>$10.100</a:t>
                      </a:r>
                      <a:endParaRPr lang="es-CL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graphicFrame>
        <p:nvGraphicFramePr>
          <p:cNvPr id="25" name="Tabla 9">
            <a:extLst>
              <a:ext uri="{FF2B5EF4-FFF2-40B4-BE49-F238E27FC236}">
                <a16:creationId xmlns:a16="http://schemas.microsoft.com/office/drawing/2014/main" id="{E74B02DF-4A7A-4E2E-8A09-E63452A0D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1971"/>
              </p:ext>
            </p:extLst>
          </p:nvPr>
        </p:nvGraphicFramePr>
        <p:xfrm>
          <a:off x="8698894" y="5632953"/>
          <a:ext cx="283101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019">
                  <a:extLst>
                    <a:ext uri="{9D8B030D-6E8A-4147-A177-3AD203B41FA5}">
                      <a16:colId xmlns:a16="http://schemas.microsoft.com/office/drawing/2014/main" val="4145806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800" dirty="0"/>
                        <a:t>$10.000</a:t>
                      </a:r>
                      <a:endParaRPr lang="es-CL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94832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18A70C93-3816-4F6E-8509-318B73A49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80"/>
          <a:stretch/>
        </p:blipFill>
        <p:spPr>
          <a:xfrm>
            <a:off x="220034" y="2085531"/>
            <a:ext cx="1997612" cy="113382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F82A327-9DD8-4FD0-84EA-4835A9D2D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80"/>
          <a:stretch/>
        </p:blipFill>
        <p:spPr>
          <a:xfrm>
            <a:off x="2682878" y="2085531"/>
            <a:ext cx="1997612" cy="113382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5F21960-D4E1-4852-8DE7-11E3C4E42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80"/>
          <a:stretch/>
        </p:blipFill>
        <p:spPr>
          <a:xfrm>
            <a:off x="5159300" y="2069750"/>
            <a:ext cx="1997612" cy="11338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1B010F9-B9BC-4BEB-9ABF-FC8911E6D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80"/>
          <a:stretch/>
        </p:blipFill>
        <p:spPr>
          <a:xfrm>
            <a:off x="220034" y="3911096"/>
            <a:ext cx="1997612" cy="113382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97868CA-742D-4AE3-9A87-D35B2FFAE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80"/>
          <a:stretch/>
        </p:blipFill>
        <p:spPr>
          <a:xfrm>
            <a:off x="2682878" y="3945580"/>
            <a:ext cx="1997612" cy="113382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E6AE613-8FDD-4170-897B-BE0070323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80"/>
          <a:stretch/>
        </p:blipFill>
        <p:spPr>
          <a:xfrm>
            <a:off x="5220260" y="3945580"/>
            <a:ext cx="1997612" cy="113382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1189071-8C50-43A6-971F-53759AA75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80"/>
          <a:stretch/>
        </p:blipFill>
        <p:spPr>
          <a:xfrm>
            <a:off x="7700088" y="3945579"/>
            <a:ext cx="1997612" cy="113382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37E42719-31CB-44C0-99C3-BC3E7BEE7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80"/>
          <a:stretch/>
        </p:blipFill>
        <p:spPr>
          <a:xfrm>
            <a:off x="9974354" y="3945579"/>
            <a:ext cx="1997612" cy="113382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596BCCD-9779-4421-BDC3-1773CE70F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80"/>
          <a:stretch/>
        </p:blipFill>
        <p:spPr>
          <a:xfrm>
            <a:off x="7635722" y="2085531"/>
            <a:ext cx="1997612" cy="113382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77837BC-B99C-4194-A98B-B9FD74D59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80"/>
          <a:stretch/>
        </p:blipFill>
        <p:spPr>
          <a:xfrm>
            <a:off x="9945591" y="2069750"/>
            <a:ext cx="1997612" cy="1133823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785F52B2-423C-4049-9A14-6886BC8A9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267" y="5129785"/>
            <a:ext cx="3104271" cy="16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139E2F-5C53-49AB-8D1A-C17AD4B5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/>
              <a:t>¡MUY BIEN!</a:t>
            </a:r>
            <a:br>
              <a:rPr lang="es-MX" sz="2800" dirty="0"/>
            </a:br>
            <a:endParaRPr lang="es-CL" sz="28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E7238D-C122-4A76-8AC6-B725B41C9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67" y="2718662"/>
            <a:ext cx="4407399" cy="375588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3000" b="1" dirty="0"/>
              <a:t>¡ÁNIMO, Y NO TE RINDAS!</a:t>
            </a:r>
          </a:p>
          <a:p>
            <a:endParaRPr lang="es-CL" sz="3000" dirty="0"/>
          </a:p>
          <a:p>
            <a:endParaRPr lang="es-CL" sz="1700" dirty="0"/>
          </a:p>
          <a:p>
            <a:endParaRPr lang="es-CL" sz="1700" dirty="0"/>
          </a:p>
          <a:p>
            <a:endParaRPr lang="es-CL" sz="1700" dirty="0"/>
          </a:p>
          <a:p>
            <a:endParaRPr lang="es-CL" sz="1700" dirty="0"/>
          </a:p>
          <a:p>
            <a:endParaRPr lang="es-CL" sz="1700" dirty="0"/>
          </a:p>
          <a:p>
            <a:r>
              <a:rPr lang="es-CL" sz="1700" b="1" dirty="0"/>
              <a:t>Profesora Graciela Peña Neira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ABD08A-9532-4829-A239-DDB9DB1E9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156990"/>
            <a:ext cx="6656832" cy="44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8585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13B39"/>
      </a:dk2>
      <a:lt2>
        <a:srgbClr val="E4E8E2"/>
      </a:lt2>
      <a:accent1>
        <a:srgbClr val="C976E6"/>
      </a:accent1>
      <a:accent2>
        <a:srgbClr val="8458E1"/>
      </a:accent2>
      <a:accent3>
        <a:srgbClr val="7680E6"/>
      </a:accent3>
      <a:accent4>
        <a:srgbClr val="589EE1"/>
      </a:accent4>
      <a:accent5>
        <a:srgbClr val="45B1BA"/>
      </a:accent5>
      <a:accent6>
        <a:srgbClr val="47B58F"/>
      </a:accent6>
      <a:hlink>
        <a:srgbClr val="658E56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185</Words>
  <Application>Microsoft Office PowerPoint</Application>
  <PresentationFormat>Panorámica</PresentationFormat>
  <Paragraphs>77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Avenir Next LT Pro</vt:lpstr>
      <vt:lpstr>Calibri</vt:lpstr>
      <vt:lpstr>AccentBoxVTI</vt:lpstr>
      <vt:lpstr>Educación Matemática</vt:lpstr>
      <vt:lpstr>OBJETIVO DE APRENDIZAJE</vt:lpstr>
      <vt:lpstr>ESTRATEGIA: CONTAR 10 EN 10</vt:lpstr>
      <vt:lpstr>ESTRATEGIA: CONTAR 100 EN 100</vt:lpstr>
      <vt:lpstr>ESTRATEGIA: CONTAR 1.000 EN 1.000</vt:lpstr>
      <vt:lpstr>ESTRATEGIA: CONTAR 10 EN 10</vt:lpstr>
      <vt:lpstr>ESTRATEGIA: CONTAR 100 EN 100</vt:lpstr>
      <vt:lpstr>ESTRATEGIA: CONTAR 1.000 EN 1.000</vt:lpstr>
      <vt:lpstr>¡MUY BIEN!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Matemática</dc:title>
  <dc:creator>Jorge burg Bustos</dc:creator>
  <cp:lastModifiedBy>Jorge burg Bustos</cp:lastModifiedBy>
  <cp:revision>32</cp:revision>
  <dcterms:created xsi:type="dcterms:W3CDTF">2021-06-14T01:09:57Z</dcterms:created>
  <dcterms:modified xsi:type="dcterms:W3CDTF">2021-06-29T17:18:54Z</dcterms:modified>
</cp:coreProperties>
</file>