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83" r:id="rId3"/>
    <p:sldId id="282" r:id="rId4"/>
    <p:sldId id="274" r:id="rId5"/>
    <p:sldId id="275" r:id="rId6"/>
    <p:sldId id="276" r:id="rId7"/>
    <p:sldId id="277" r:id="rId8"/>
    <p:sldId id="280" r:id="rId9"/>
    <p:sldId id="281" r:id="rId10"/>
    <p:sldId id="278" r:id="rId11"/>
    <p:sldId id="272" r:id="rId12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249" autoAdjust="0"/>
  </p:normalViewPr>
  <p:slideViewPr>
    <p:cSldViewPr snapToGrid="0">
      <p:cViewPr varScale="1">
        <p:scale>
          <a:sx n="68" d="100"/>
          <a:sy n="68" d="100"/>
        </p:scale>
        <p:origin x="81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190DD7-B7EA-42DB-B12E-C5AF448C85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1E20967-C6D9-43F6-8281-70BE6447BE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464D450-DE46-4CE3-811E-6371A6B84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F6CFB-FA3C-4BC2-9CC8-4F9BDAB0005C}" type="datetimeFigureOut">
              <a:rPr lang="es-CL" smtClean="0"/>
              <a:t>30-05-2021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F3B67E9-0B40-406C-BDBF-B299A410F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85D1484-AA15-4F2D-9EA4-DEC359D33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0642A-B33A-4E70-9EF2-A64F4068677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1750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D4170A-6BF8-4281-B2B8-E086B5D6E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AE30728-6AFF-4002-A607-28EEB8CD65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C2BFA0-7F22-428A-BC08-53B633A78F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F6CFB-FA3C-4BC2-9CC8-4F9BDAB0005C}" type="datetimeFigureOut">
              <a:rPr lang="es-CL" smtClean="0"/>
              <a:t>30-05-2021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142C6DD-D4D0-4503-93DD-BFA015107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31B66A5-1862-438A-A413-0A831E5FF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0642A-B33A-4E70-9EF2-A64F4068677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17520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F6565A0-C3D5-4DC4-9A5A-66B4D464A3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4D651B1-5A3F-42C3-937A-5CCB43A262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3B55DCF-6179-41CF-B871-729366B43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F6CFB-FA3C-4BC2-9CC8-4F9BDAB0005C}" type="datetimeFigureOut">
              <a:rPr lang="es-CL" smtClean="0"/>
              <a:t>30-05-2021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EF3B37B-3DEB-4F9D-BD29-F1D170083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781AD4B-8F02-4845-8BCD-108147A12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0642A-B33A-4E70-9EF2-A64F4068677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9172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52BF2C-6B1C-4C3F-832A-63B2DCF3C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DD04839-42A5-4ACE-82C2-6A7B718AB2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065D992-79BF-4954-AFE6-2A2A3E8E8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F6CFB-FA3C-4BC2-9CC8-4F9BDAB0005C}" type="datetimeFigureOut">
              <a:rPr lang="es-CL" smtClean="0"/>
              <a:t>30-05-2021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9A4E103-2D19-49DF-BD62-BD666447D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EE3503E-29C2-4DE7-AF4D-0D5A34DC6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0642A-B33A-4E70-9EF2-A64F4068677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98604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F228F5-0869-480A-A113-AAB9505A99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2B1CDB4-CA90-4F82-A684-A876855D4A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366E79D-6A75-4EC0-A9EC-26728A9FB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F6CFB-FA3C-4BC2-9CC8-4F9BDAB0005C}" type="datetimeFigureOut">
              <a:rPr lang="es-CL" smtClean="0"/>
              <a:t>30-05-2021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A7CC5F0-E9D4-44EC-9469-5468EE9CF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BFA783F-71E5-4F9A-9628-B20AC7748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0642A-B33A-4E70-9EF2-A64F4068677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17587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899A13-40B8-4E8D-815A-5B2AFF793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8A53C64-A400-4054-9669-79743BDD0A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204044E-0B7B-4FA9-80FA-9CE64B6C6A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65C2BCB-0413-4514-9353-46D538BAE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F6CFB-FA3C-4BC2-9CC8-4F9BDAB0005C}" type="datetimeFigureOut">
              <a:rPr lang="es-CL" smtClean="0"/>
              <a:t>30-05-2021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C7C09AB-A7A7-4A6F-9F72-6E536373E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95D8284-037F-4883-B736-454AB9442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0642A-B33A-4E70-9EF2-A64F4068677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0269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992F7C-DCCD-4B7C-A38A-3D0E559363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0AD60CD-857D-44D5-B49F-7AF565E750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963863-898E-4F1E-96DC-96E6C09B5F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F9EEEC5-1EA7-4392-B847-AEC25C7D8A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8904C19-24F2-4CB6-99F2-B1F137A82C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B03EA4E-673C-47D0-A5E1-1C1822067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F6CFB-FA3C-4BC2-9CC8-4F9BDAB0005C}" type="datetimeFigureOut">
              <a:rPr lang="es-CL" smtClean="0"/>
              <a:t>30-05-2021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FBCD8F1-9B42-4DC7-A01C-AEBDFF564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02D6442-83FF-44C3-AB60-82B002804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0642A-B33A-4E70-9EF2-A64F4068677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20961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0ED63E-BD43-4882-BBE7-EC79CE784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E29E5C1-08A4-4B80-BF4D-EBD8FCA46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F6CFB-FA3C-4BC2-9CC8-4F9BDAB0005C}" type="datetimeFigureOut">
              <a:rPr lang="es-CL" smtClean="0"/>
              <a:t>30-05-2021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0984B63-1346-4708-A401-590535C9E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EFF465C-7B6D-4F72-A48D-1AD7DF36F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0642A-B33A-4E70-9EF2-A64F4068677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6350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8919062-9D5B-4F27-934E-2B1B215C7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F6CFB-FA3C-4BC2-9CC8-4F9BDAB0005C}" type="datetimeFigureOut">
              <a:rPr lang="es-CL" smtClean="0"/>
              <a:t>30-05-2021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32D6D80-F232-4DE2-91B6-7771E1F38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7A722A1-6B36-4982-A33D-9A036872A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0642A-B33A-4E70-9EF2-A64F4068677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2735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566883-4A9F-455E-9FA5-ABCCA22B7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B5A67BA-A152-4D86-83F7-3AB12700E5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0A10DAF-DEB5-407E-B635-87441FCB33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C27DB22-1477-43FF-B7F8-50FEFDE8E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F6CFB-FA3C-4BC2-9CC8-4F9BDAB0005C}" type="datetimeFigureOut">
              <a:rPr lang="es-CL" smtClean="0"/>
              <a:t>30-05-2021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8CD8105-4332-4959-B6E4-BA7322558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FE8D3A0-208E-48A1-A402-C7CD5C329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0642A-B33A-4E70-9EF2-A64F4068677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32936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271648-9AD3-4601-A5F8-7F4BE3550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E5157CF-406A-4BA3-96DC-DFDD427EA5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82477A8-ECD1-4789-AA86-D6C3019FD8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945DB0A-7D40-45C4-9CEA-B50BF4C32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F6CFB-FA3C-4BC2-9CC8-4F9BDAB0005C}" type="datetimeFigureOut">
              <a:rPr lang="es-CL" smtClean="0"/>
              <a:t>30-05-2021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CCCB6CA-ED30-4543-ADF3-1A5CA9B8C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9CFD98F-CC04-4286-9A9D-A82A0855F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0642A-B33A-4E70-9EF2-A64F4068677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94890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08D21FD-BB2F-4F64-B361-DFB78D583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7FF0C37-1CC6-4E95-962C-603EDF88F4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1CC9FE3-6622-4D62-8C94-F5F1E1081B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3F6CFB-FA3C-4BC2-9CC8-4F9BDAB0005C}" type="datetimeFigureOut">
              <a:rPr lang="es-CL" smtClean="0"/>
              <a:t>30-05-2021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9990CD6-CE53-4DA2-93BA-D0BC6F95C0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1808F80-285F-42A0-95AB-23C1B672EC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B0642A-B33A-4E70-9EF2-A64F4068677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26031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urriculumnacional.cl/docente/629/articles-131705_recurso2_pdf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5" name="Rectangle 44">
            <a:extLst>
              <a:ext uri="{FF2B5EF4-FFF2-40B4-BE49-F238E27FC236}">
                <a16:creationId xmlns:a16="http://schemas.microsoft.com/office/drawing/2014/main" id="{B9D7E975-9161-4F2D-AC53-69E1912F6B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7549303A-A8E2-4046-8BAB-915E072DE7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675" y="1600161"/>
            <a:ext cx="5474323" cy="3654110"/>
          </a:xfrm>
          <a:prstGeom prst="rect">
            <a:avLst/>
          </a:prstGeom>
        </p:spPr>
      </p:pic>
      <p:sp>
        <p:nvSpPr>
          <p:cNvPr id="47" name="Right Triangle 46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463E6235-1649-4B47-9862-4026FC473B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5201" y="623275"/>
            <a:ext cx="5141626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DDBF5AF-5E6D-4D48-BA50-0C65C699DD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89833" y="1056640"/>
            <a:ext cx="4360324" cy="3494398"/>
          </a:xfrm>
        </p:spPr>
        <p:txBody>
          <a:bodyPr anchor="b">
            <a:normAutofit/>
          </a:bodyPr>
          <a:lstStyle/>
          <a:p>
            <a:pPr algn="l"/>
            <a:r>
              <a:rPr lang="es-MX" sz="7200" b="1"/>
              <a:t>LA  ANÉCDOTA </a:t>
            </a:r>
            <a:endParaRPr lang="es-CL" sz="7200" b="1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B581C8D-6622-4BDB-B3F0-74717538D6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89832" y="4582814"/>
            <a:ext cx="2794856" cy="1186335"/>
          </a:xfrm>
        </p:spPr>
        <p:txBody>
          <a:bodyPr anchor="t">
            <a:normAutofit/>
          </a:bodyPr>
          <a:lstStyle/>
          <a:p>
            <a:pPr algn="l"/>
            <a:endParaRPr lang="es-MX" sz="1300" b="1"/>
          </a:p>
          <a:p>
            <a:pPr algn="l"/>
            <a:r>
              <a:rPr lang="es-MX" sz="1300" b="1"/>
              <a:t>Profesora Graciela Peña Neira</a:t>
            </a:r>
          </a:p>
          <a:p>
            <a:pPr algn="l"/>
            <a:r>
              <a:rPr lang="es-MX" sz="1300" b="1"/>
              <a:t>Programa de Integración Escolar 2021</a:t>
            </a:r>
          </a:p>
          <a:p>
            <a:pPr algn="l"/>
            <a:r>
              <a:rPr lang="es-MX" sz="1300" b="1"/>
              <a:t>Colegio Joaquín Edwards Bello </a:t>
            </a:r>
            <a:endParaRPr lang="es-CL" sz="1300" b="1"/>
          </a:p>
        </p:txBody>
      </p:sp>
    </p:spTree>
    <p:extLst>
      <p:ext uri="{BB962C8B-B14F-4D97-AF65-F5344CB8AC3E}">
        <p14:creationId xmlns:p14="http://schemas.microsoft.com/office/powerpoint/2010/main" val="19981344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2D092D-6C04-4AF6-A3FF-59F01FB94E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7703" y="1"/>
            <a:ext cx="10926097" cy="1690688"/>
          </a:xfrm>
        </p:spPr>
        <p:txBody>
          <a:bodyPr/>
          <a:lstStyle/>
          <a:p>
            <a:pPr algn="ctr"/>
            <a:r>
              <a:rPr lang="es-MX" b="1" u="sng" dirty="0">
                <a:solidFill>
                  <a:srgbClr val="0070C0"/>
                </a:solidFill>
              </a:rPr>
              <a:t>APRENDAMOS UNA ESTRATEGIA: </a:t>
            </a:r>
            <a:br>
              <a:rPr lang="es-MX" dirty="0"/>
            </a:br>
            <a:r>
              <a:rPr lang="es-MX" b="1" dirty="0">
                <a:solidFill>
                  <a:srgbClr val="FF0000"/>
                </a:solidFill>
              </a:rPr>
              <a:t>RESPONDER PREGUNTAS CLAVES</a:t>
            </a:r>
            <a:endParaRPr lang="es-CL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Marcador de contenido 4">
            <a:extLst>
              <a:ext uri="{FF2B5EF4-FFF2-40B4-BE49-F238E27FC236}">
                <a16:creationId xmlns:a16="http://schemas.microsoft.com/office/drawing/2014/main" id="{B7D62FBC-8E61-4EA0-8A49-360349F8DE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086758"/>
              </p:ext>
            </p:extLst>
          </p:nvPr>
        </p:nvGraphicFramePr>
        <p:xfrm>
          <a:off x="675249" y="1834678"/>
          <a:ext cx="10997323" cy="43635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06043">
                  <a:extLst>
                    <a:ext uri="{9D8B030D-6E8A-4147-A177-3AD203B41FA5}">
                      <a16:colId xmlns:a16="http://schemas.microsoft.com/office/drawing/2014/main" val="4053902211"/>
                    </a:ext>
                  </a:extLst>
                </a:gridCol>
                <a:gridCol w="3091280">
                  <a:extLst>
                    <a:ext uri="{9D8B030D-6E8A-4147-A177-3AD203B41FA5}">
                      <a16:colId xmlns:a16="http://schemas.microsoft.com/office/drawing/2014/main" val="4174213552"/>
                    </a:ext>
                  </a:extLst>
                </a:gridCol>
              </a:tblGrid>
              <a:tr h="405906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3200" dirty="0">
                          <a:effectLst/>
                        </a:rPr>
                        <a:t>¿CUÁL ES EL PROBLEMA?</a:t>
                      </a:r>
                      <a:endParaRPr lang="es-CL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es-CL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63715343"/>
                  </a:ext>
                </a:extLst>
              </a:tr>
              <a:tr h="782229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3200" dirty="0">
                          <a:effectLst/>
                        </a:rPr>
                        <a:t>¿CÓMO SE SOLUCIONA EL PROBLEMA?</a:t>
                      </a:r>
                      <a:endParaRPr lang="es-CL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es-CL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11811848"/>
                  </a:ext>
                </a:extLst>
              </a:tr>
            </a:tbl>
          </a:graphicData>
        </a:graphic>
      </p:graphicFrame>
      <p:pic>
        <p:nvPicPr>
          <p:cNvPr id="11" name="Imagen 10">
            <a:extLst>
              <a:ext uri="{FF2B5EF4-FFF2-40B4-BE49-F238E27FC236}">
                <a16:creationId xmlns:a16="http://schemas.microsoft.com/office/drawing/2014/main" id="{9C84E727-292F-4DE6-9CBC-CDEA75D42D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8602" y="1956056"/>
            <a:ext cx="2597726" cy="1731817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3C263962-90A8-4B21-A4EA-8AE0D25F03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95998" y="4209169"/>
            <a:ext cx="2762933" cy="17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622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ight Triangle 72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397B743-F7E9-4D00-A697-F6B2E4B866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2535" y="1406769"/>
            <a:ext cx="8285871" cy="3050268"/>
          </a:xfrm>
        </p:spPr>
        <p:txBody>
          <a:bodyPr anchor="b">
            <a:normAutofit/>
          </a:bodyPr>
          <a:lstStyle/>
          <a:p>
            <a:pPr algn="r"/>
            <a:r>
              <a:rPr lang="es-MX" sz="6700" b="1" dirty="0"/>
              <a:t>¡BUEN TRABAJO!</a:t>
            </a:r>
            <a:endParaRPr lang="es-CL" sz="6700" b="1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E8889E5-D8F7-43E1-B33B-AA0E2F889C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13871" y="4604796"/>
            <a:ext cx="5219113" cy="1522564"/>
          </a:xfrm>
        </p:spPr>
        <p:txBody>
          <a:bodyPr anchor="t">
            <a:normAutofit fontScale="40000" lnSpcReduction="20000"/>
          </a:bodyPr>
          <a:lstStyle/>
          <a:p>
            <a:pPr algn="r"/>
            <a:endParaRPr lang="es-MX" sz="500" dirty="0"/>
          </a:p>
          <a:p>
            <a:pPr algn="r"/>
            <a:endParaRPr lang="es-MX" sz="500" b="1" dirty="0"/>
          </a:p>
          <a:p>
            <a:pPr algn="r"/>
            <a:endParaRPr lang="es-MX" sz="500" b="1" dirty="0"/>
          </a:p>
          <a:p>
            <a:r>
              <a:rPr lang="es-MX" sz="3400" b="1" dirty="0"/>
              <a:t>4° básico 2021</a:t>
            </a:r>
          </a:p>
          <a:p>
            <a:r>
              <a:rPr lang="es-MX" sz="3400" b="1" dirty="0"/>
              <a:t>Profesora Graciela Peña </a:t>
            </a:r>
            <a:endParaRPr lang="es-CL" sz="3400" b="1" dirty="0"/>
          </a:p>
          <a:p>
            <a:r>
              <a:rPr lang="es-MX" sz="3400" b="1" dirty="0"/>
              <a:t>Programa de Integración Escolar </a:t>
            </a:r>
          </a:p>
          <a:p>
            <a:r>
              <a:rPr lang="es-MX" sz="3400" b="1" dirty="0"/>
              <a:t>Colegio Joaquín Edwards Bello</a:t>
            </a:r>
          </a:p>
          <a:p>
            <a:pPr algn="r"/>
            <a:endParaRPr lang="es-MX" sz="500" b="1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5A811FA5-667C-4341-898E-0E5ABE45A9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547" y="723465"/>
            <a:ext cx="4811872" cy="2538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9060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C7E6FA-A0D7-4CF2-891B-CF616EE87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u="sng" dirty="0">
                <a:solidFill>
                  <a:srgbClr val="00B050"/>
                </a:solidFill>
              </a:rPr>
              <a:t>OBJETIVO DE APRENDIZAJE</a:t>
            </a:r>
            <a:endParaRPr lang="es-CL" b="1" u="sng" dirty="0">
              <a:solidFill>
                <a:srgbClr val="00B050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C3B18A-C20F-435D-919E-87AD0DEE3B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4000" b="1" dirty="0">
                <a:solidFill>
                  <a:srgbClr val="FF0000"/>
                </a:solidFill>
              </a:rPr>
              <a:t>OA 4: </a:t>
            </a:r>
            <a:r>
              <a:rPr lang="es-MX" sz="3200" b="1" dirty="0"/>
              <a:t>Profundizar su comprensión de las narraciones leídas</a:t>
            </a:r>
            <a:r>
              <a:rPr lang="es-MX" sz="3200" dirty="0"/>
              <a:t>: </a:t>
            </a:r>
          </a:p>
          <a:p>
            <a:pPr marL="0" indent="0" algn="just">
              <a:buNone/>
            </a:pPr>
            <a:r>
              <a:rPr lang="es-MX" sz="3200" dirty="0"/>
              <a:t>-Extrayendo información explícita e implícita.</a:t>
            </a:r>
          </a:p>
          <a:p>
            <a:pPr marL="0" indent="0" algn="just">
              <a:buNone/>
            </a:pPr>
            <a:r>
              <a:rPr lang="es-MX" sz="3200" dirty="0"/>
              <a:t>-Determinando las consecuencias de hechos o acciones.</a:t>
            </a:r>
          </a:p>
          <a:p>
            <a:pPr marL="0" indent="0" algn="just">
              <a:buNone/>
            </a:pPr>
            <a:r>
              <a:rPr lang="es-MX" sz="3200" dirty="0"/>
              <a:t>-Describiendo y comparando a los personajes.</a:t>
            </a:r>
          </a:p>
          <a:p>
            <a:pPr marL="0" indent="0" algn="just">
              <a:buNone/>
            </a:pPr>
            <a:r>
              <a:rPr lang="es-MX" sz="3200" dirty="0"/>
              <a:t>-Describiendo los diferentes ambientes que aparecen en un texto.</a:t>
            </a:r>
          </a:p>
          <a:p>
            <a:pPr marL="0" indent="0" algn="just">
              <a:buNone/>
            </a:pPr>
            <a:r>
              <a:rPr lang="es-MX" sz="3200" dirty="0"/>
              <a:t>-Reconociendo el problema y la solución en una narración.</a:t>
            </a:r>
            <a:endParaRPr lang="es-CL" sz="3200" dirty="0"/>
          </a:p>
        </p:txBody>
      </p:sp>
    </p:spTree>
    <p:extLst>
      <p:ext uri="{BB962C8B-B14F-4D97-AF65-F5344CB8AC3E}">
        <p14:creationId xmlns:p14="http://schemas.microsoft.com/office/powerpoint/2010/main" val="3335050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936F475F-D43B-4992-9BC8-26120C6CC8A7}"/>
              </a:ext>
            </a:extLst>
          </p:cNvPr>
          <p:cNvSpPr/>
          <p:nvPr/>
        </p:nvSpPr>
        <p:spPr>
          <a:xfrm>
            <a:off x="4543865" y="731980"/>
            <a:ext cx="3671668" cy="7910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dirty="0"/>
              <a:t>TIPOS DE TEXTOS</a:t>
            </a:r>
            <a:endParaRPr lang="es-CL" sz="3200" dirty="0"/>
          </a:p>
        </p:txBody>
      </p:sp>
      <p:cxnSp>
        <p:nvCxnSpPr>
          <p:cNvPr id="6" name="Conector recto de flecha 5">
            <a:extLst>
              <a:ext uri="{FF2B5EF4-FFF2-40B4-BE49-F238E27FC236}">
                <a16:creationId xmlns:a16="http://schemas.microsoft.com/office/drawing/2014/main" id="{E52E9A5E-FAD3-47B9-A552-B6A22BF4D93C}"/>
              </a:ext>
            </a:extLst>
          </p:cNvPr>
          <p:cNvCxnSpPr>
            <a:cxnSpLocks/>
          </p:cNvCxnSpPr>
          <p:nvPr/>
        </p:nvCxnSpPr>
        <p:spPr>
          <a:xfrm>
            <a:off x="6975459" y="1523064"/>
            <a:ext cx="1583788" cy="732827"/>
          </a:xfrm>
          <a:prstGeom prst="straightConnector1">
            <a:avLst/>
          </a:prstGeom>
          <a:ln w="1016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de flecha 7">
            <a:extLst>
              <a:ext uri="{FF2B5EF4-FFF2-40B4-BE49-F238E27FC236}">
                <a16:creationId xmlns:a16="http://schemas.microsoft.com/office/drawing/2014/main" id="{AD56C491-1EE8-44ED-A93D-CF1529234B58}"/>
              </a:ext>
            </a:extLst>
          </p:cNvPr>
          <p:cNvCxnSpPr>
            <a:cxnSpLocks/>
          </p:cNvCxnSpPr>
          <p:nvPr/>
        </p:nvCxnSpPr>
        <p:spPr>
          <a:xfrm flipH="1">
            <a:off x="3979017" y="1534725"/>
            <a:ext cx="1453401" cy="753389"/>
          </a:xfrm>
          <a:prstGeom prst="straightConnector1">
            <a:avLst/>
          </a:prstGeom>
          <a:ln w="1016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ángulo 8">
            <a:extLst>
              <a:ext uri="{FF2B5EF4-FFF2-40B4-BE49-F238E27FC236}">
                <a16:creationId xmlns:a16="http://schemas.microsoft.com/office/drawing/2014/main" id="{B9F0F664-9C1A-4E56-B261-32AF3C441A5F}"/>
              </a:ext>
            </a:extLst>
          </p:cNvPr>
          <p:cNvSpPr/>
          <p:nvPr/>
        </p:nvSpPr>
        <p:spPr>
          <a:xfrm>
            <a:off x="2436397" y="2446471"/>
            <a:ext cx="2743200" cy="6611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dirty="0"/>
              <a:t>LITERARIOS</a:t>
            </a:r>
            <a:endParaRPr lang="es-CL" sz="3600" dirty="0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981250AA-693F-484A-8920-1BCE7BDEAC91}"/>
              </a:ext>
            </a:extLst>
          </p:cNvPr>
          <p:cNvSpPr/>
          <p:nvPr/>
        </p:nvSpPr>
        <p:spPr>
          <a:xfrm>
            <a:off x="7275345" y="2431731"/>
            <a:ext cx="2813539" cy="6611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dirty="0"/>
              <a:t>NO LITERARIOS</a:t>
            </a:r>
            <a:endParaRPr lang="es-CL" sz="3200" dirty="0"/>
          </a:p>
        </p:txBody>
      </p:sp>
      <p:cxnSp>
        <p:nvCxnSpPr>
          <p:cNvPr id="13" name="Conector recto de flecha 12">
            <a:extLst>
              <a:ext uri="{FF2B5EF4-FFF2-40B4-BE49-F238E27FC236}">
                <a16:creationId xmlns:a16="http://schemas.microsoft.com/office/drawing/2014/main" id="{71BCC332-C51B-4A78-9A1F-DCA683014220}"/>
              </a:ext>
            </a:extLst>
          </p:cNvPr>
          <p:cNvCxnSpPr/>
          <p:nvPr/>
        </p:nvCxnSpPr>
        <p:spPr>
          <a:xfrm>
            <a:off x="3857153" y="3184794"/>
            <a:ext cx="0" cy="488411"/>
          </a:xfrm>
          <a:prstGeom prst="straightConnector1">
            <a:avLst/>
          </a:prstGeom>
          <a:ln w="666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de flecha 16">
            <a:extLst>
              <a:ext uri="{FF2B5EF4-FFF2-40B4-BE49-F238E27FC236}">
                <a16:creationId xmlns:a16="http://schemas.microsoft.com/office/drawing/2014/main" id="{91F8866B-CDE0-4B1D-8A21-30DE17F8E218}"/>
              </a:ext>
            </a:extLst>
          </p:cNvPr>
          <p:cNvCxnSpPr/>
          <p:nvPr/>
        </p:nvCxnSpPr>
        <p:spPr>
          <a:xfrm>
            <a:off x="8408377" y="3250943"/>
            <a:ext cx="0" cy="488411"/>
          </a:xfrm>
          <a:prstGeom prst="straightConnector1">
            <a:avLst/>
          </a:prstGeom>
          <a:ln w="1016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ángulo 21">
            <a:extLst>
              <a:ext uri="{FF2B5EF4-FFF2-40B4-BE49-F238E27FC236}">
                <a16:creationId xmlns:a16="http://schemas.microsoft.com/office/drawing/2014/main" id="{C1143C3C-7215-4315-89C7-09981D115DDA}"/>
              </a:ext>
            </a:extLst>
          </p:cNvPr>
          <p:cNvSpPr/>
          <p:nvPr/>
        </p:nvSpPr>
        <p:spPr>
          <a:xfrm>
            <a:off x="2485558" y="3739354"/>
            <a:ext cx="2743190" cy="4884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dirty="0"/>
              <a:t>FANTASÍA</a:t>
            </a:r>
            <a:endParaRPr lang="es-CL" sz="3600" dirty="0"/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6390C2D5-CC46-4A5B-85F3-D2AA6C3187C6}"/>
              </a:ext>
            </a:extLst>
          </p:cNvPr>
          <p:cNvSpPr/>
          <p:nvPr/>
        </p:nvSpPr>
        <p:spPr>
          <a:xfrm>
            <a:off x="7263378" y="3739354"/>
            <a:ext cx="2591738" cy="6611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000" dirty="0"/>
              <a:t>REALIDAD</a:t>
            </a:r>
            <a:endParaRPr lang="es-CL" sz="4000" dirty="0"/>
          </a:p>
        </p:txBody>
      </p:sp>
      <p:pic>
        <p:nvPicPr>
          <p:cNvPr id="24" name="Imagen 23">
            <a:extLst>
              <a:ext uri="{FF2B5EF4-FFF2-40B4-BE49-F238E27FC236}">
                <a16:creationId xmlns:a16="http://schemas.microsoft.com/office/drawing/2014/main" id="{7B6C0BFE-3581-47E7-AF13-F7528F58C9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5191" y="4279162"/>
            <a:ext cx="408467" cy="695004"/>
          </a:xfrm>
          <a:prstGeom prst="rect">
            <a:avLst/>
          </a:prstGeom>
        </p:spPr>
      </p:pic>
      <p:cxnSp>
        <p:nvCxnSpPr>
          <p:cNvPr id="25" name="Conector recto de flecha 24">
            <a:extLst>
              <a:ext uri="{FF2B5EF4-FFF2-40B4-BE49-F238E27FC236}">
                <a16:creationId xmlns:a16="http://schemas.microsoft.com/office/drawing/2014/main" id="{A53EE10C-3E19-44B3-A4DE-97EFC54006F1}"/>
              </a:ext>
            </a:extLst>
          </p:cNvPr>
          <p:cNvCxnSpPr/>
          <p:nvPr/>
        </p:nvCxnSpPr>
        <p:spPr>
          <a:xfrm>
            <a:off x="8559247" y="4506003"/>
            <a:ext cx="0" cy="488411"/>
          </a:xfrm>
          <a:prstGeom prst="straightConnector1">
            <a:avLst/>
          </a:prstGeom>
          <a:ln w="1016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ángulo 25">
            <a:extLst>
              <a:ext uri="{FF2B5EF4-FFF2-40B4-BE49-F238E27FC236}">
                <a16:creationId xmlns:a16="http://schemas.microsoft.com/office/drawing/2014/main" id="{44104B0A-C060-4DB1-B557-8FA338B03D22}"/>
              </a:ext>
            </a:extLst>
          </p:cNvPr>
          <p:cNvSpPr/>
          <p:nvPr/>
        </p:nvSpPr>
        <p:spPr>
          <a:xfrm>
            <a:off x="2548541" y="4853324"/>
            <a:ext cx="2883877" cy="6611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dirty="0"/>
              <a:t>ENTRETENER</a:t>
            </a:r>
            <a:endParaRPr lang="es-CL" sz="3200" dirty="0"/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0C2C4A4E-6564-42F4-897F-8BF8B325A0FC}"/>
              </a:ext>
            </a:extLst>
          </p:cNvPr>
          <p:cNvSpPr/>
          <p:nvPr/>
        </p:nvSpPr>
        <p:spPr>
          <a:xfrm>
            <a:off x="7298545" y="5026095"/>
            <a:ext cx="2702639" cy="6611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dirty="0"/>
              <a:t>INFORMAR</a:t>
            </a:r>
            <a:endParaRPr lang="es-CL" sz="3600" dirty="0"/>
          </a:p>
        </p:txBody>
      </p:sp>
      <p:pic>
        <p:nvPicPr>
          <p:cNvPr id="28" name="Imagen 27">
            <a:extLst>
              <a:ext uri="{FF2B5EF4-FFF2-40B4-BE49-F238E27FC236}">
                <a16:creationId xmlns:a16="http://schemas.microsoft.com/office/drawing/2014/main" id="{F8C26546-6C69-493D-9554-92C08C456D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2043" y="3755165"/>
            <a:ext cx="1895475" cy="2857500"/>
          </a:xfrm>
          <a:prstGeom prst="rect">
            <a:avLst/>
          </a:prstGeom>
        </p:spPr>
      </p:pic>
      <p:pic>
        <p:nvPicPr>
          <p:cNvPr id="29" name="Imagen 28">
            <a:extLst>
              <a:ext uri="{FF2B5EF4-FFF2-40B4-BE49-F238E27FC236}">
                <a16:creationId xmlns:a16="http://schemas.microsoft.com/office/drawing/2014/main" id="{246D14DD-69E3-4C41-AA81-CE831D38804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29887" y="3889702"/>
            <a:ext cx="2062113" cy="2588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970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  <p:bldP spid="10" grpId="0" animBg="1"/>
      <p:bldP spid="22" grpId="0" animBg="1"/>
      <p:bldP spid="23" grpId="0" animBg="1"/>
      <p:bldP spid="26" grpId="0" animBg="1"/>
      <p:bldP spid="2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A1E789-4E65-4A93-A41A-A19B7BB690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548464"/>
            <a:ext cx="3807187" cy="689493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b="1" dirty="0" err="1">
                <a:solidFill>
                  <a:srgbClr val="00B050"/>
                </a:solidFill>
              </a:rPr>
              <a:t>Recordemos</a:t>
            </a:r>
            <a:r>
              <a:rPr lang="en-US" b="1" dirty="0">
                <a:solidFill>
                  <a:srgbClr val="00B050"/>
                </a:solidFill>
              </a:rPr>
              <a:t> 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64D75CDA-A636-4C1C-8665-C68FB11DA101}"/>
              </a:ext>
            </a:extLst>
          </p:cNvPr>
          <p:cNvSpPr/>
          <p:nvPr/>
        </p:nvSpPr>
        <p:spPr>
          <a:xfrm>
            <a:off x="98474" y="1237957"/>
            <a:ext cx="4811151" cy="18006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/>
          <a:p>
            <a:pPr marL="228600" algn="just">
              <a:lnSpc>
                <a:spcPct val="90000"/>
              </a:lnSpc>
              <a:spcAft>
                <a:spcPts val="800"/>
              </a:spcAft>
            </a:pPr>
            <a:r>
              <a:rPr lang="en-US" sz="2800" b="1" dirty="0" err="1">
                <a:solidFill>
                  <a:schemeClr val="tx1"/>
                </a:solidFill>
                <a:effectLst/>
              </a:rPr>
              <a:t>Existe</a:t>
            </a:r>
            <a:r>
              <a:rPr lang="en-US" sz="2800" b="1" dirty="0">
                <a:solidFill>
                  <a:schemeClr val="tx1"/>
                </a:solidFill>
                <a:effectLst/>
              </a:rPr>
              <a:t> una gran </a:t>
            </a:r>
            <a:r>
              <a:rPr lang="en-US" sz="2800" b="1" dirty="0" err="1">
                <a:solidFill>
                  <a:schemeClr val="tx1"/>
                </a:solidFill>
                <a:effectLst/>
              </a:rPr>
              <a:t>cantidad</a:t>
            </a:r>
            <a:r>
              <a:rPr lang="en-US" sz="2800" b="1" dirty="0">
                <a:solidFill>
                  <a:schemeClr val="tx1"/>
                </a:solidFill>
                <a:effectLst/>
              </a:rPr>
              <a:t> de </a:t>
            </a:r>
            <a:r>
              <a:rPr lang="en-US" sz="2800" b="1" dirty="0" err="1">
                <a:solidFill>
                  <a:schemeClr val="tx1"/>
                </a:solidFill>
                <a:effectLst/>
              </a:rPr>
              <a:t>narraciones</a:t>
            </a:r>
            <a:r>
              <a:rPr lang="en-US" sz="2800" b="1" dirty="0">
                <a:solidFill>
                  <a:schemeClr val="tx1"/>
                </a:solidFill>
                <a:effectLst/>
              </a:rPr>
              <a:t>, entre </a:t>
            </a:r>
            <a:r>
              <a:rPr lang="en-US" sz="2800" b="1" dirty="0" err="1">
                <a:solidFill>
                  <a:schemeClr val="tx1"/>
                </a:solidFill>
                <a:effectLst/>
              </a:rPr>
              <a:t>ellas</a:t>
            </a:r>
            <a:r>
              <a:rPr lang="en-US" sz="2800" b="1" dirty="0">
                <a:solidFill>
                  <a:schemeClr val="tx1"/>
                </a:solidFill>
                <a:effectLst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effectLst/>
              </a:rPr>
              <a:t>están</a:t>
            </a:r>
            <a:r>
              <a:rPr lang="en-US" sz="2800" b="1" dirty="0">
                <a:solidFill>
                  <a:schemeClr val="tx1"/>
                </a:solidFill>
                <a:effectLst/>
              </a:rPr>
              <a:t>: </a:t>
            </a:r>
            <a:r>
              <a:rPr lang="en-US" sz="2800" b="1" dirty="0" err="1">
                <a:solidFill>
                  <a:schemeClr val="tx1"/>
                </a:solidFill>
                <a:effectLst/>
              </a:rPr>
              <a:t>cuentos</a:t>
            </a:r>
            <a:r>
              <a:rPr lang="en-US" sz="2800" b="1" dirty="0">
                <a:solidFill>
                  <a:schemeClr val="tx1"/>
                </a:solidFill>
                <a:effectLst/>
              </a:rPr>
              <a:t>, </a:t>
            </a:r>
            <a:r>
              <a:rPr lang="en-US" sz="2800" b="1" dirty="0" err="1">
                <a:solidFill>
                  <a:schemeClr val="tx1"/>
                </a:solidFill>
                <a:effectLst/>
              </a:rPr>
              <a:t>fábulas</a:t>
            </a:r>
            <a:r>
              <a:rPr lang="en-US" sz="2800" b="1" dirty="0">
                <a:solidFill>
                  <a:schemeClr val="tx1"/>
                </a:solidFill>
                <a:effectLst/>
              </a:rPr>
              <a:t>, </a:t>
            </a:r>
            <a:r>
              <a:rPr lang="en-US" sz="2800" b="1" dirty="0" err="1">
                <a:solidFill>
                  <a:schemeClr val="tx1"/>
                </a:solidFill>
                <a:effectLst/>
              </a:rPr>
              <a:t>leyendas</a:t>
            </a:r>
            <a:r>
              <a:rPr lang="en-US" sz="2800" b="1" dirty="0">
                <a:solidFill>
                  <a:schemeClr val="tx1"/>
                </a:solidFill>
                <a:effectLst/>
              </a:rPr>
              <a:t> y </a:t>
            </a:r>
            <a:r>
              <a:rPr lang="en-US" sz="2800" b="1" dirty="0">
                <a:solidFill>
                  <a:schemeClr val="tx1"/>
                </a:solidFill>
              </a:rPr>
              <a:t>las</a:t>
            </a:r>
            <a:r>
              <a:rPr lang="en-US" sz="2800" b="1" dirty="0">
                <a:solidFill>
                  <a:schemeClr val="tx1"/>
                </a:solidFill>
                <a:effectLst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effectLst/>
              </a:rPr>
              <a:t>anécdotas</a:t>
            </a:r>
            <a:r>
              <a:rPr lang="en-US" sz="2800" b="1" dirty="0">
                <a:solidFill>
                  <a:schemeClr val="tx1"/>
                </a:solidFill>
                <a:effectLst/>
              </a:rPr>
              <a:t>.</a:t>
            </a:r>
            <a:endParaRPr lang="en-US" sz="2800" dirty="0">
              <a:solidFill>
                <a:schemeClr val="tx1"/>
              </a:solidFill>
              <a:effectLst/>
            </a:endParaRPr>
          </a:p>
        </p:txBody>
      </p:sp>
      <p:pic>
        <p:nvPicPr>
          <p:cNvPr id="6" name="Marcador de contenido 5">
            <a:extLst>
              <a:ext uri="{FF2B5EF4-FFF2-40B4-BE49-F238E27FC236}">
                <a16:creationId xmlns:a16="http://schemas.microsoft.com/office/drawing/2014/main" id="{5E469905-7C23-4104-8967-ECC692DD3E2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4745"/>
          <a:stretch/>
        </p:blipFill>
        <p:spPr>
          <a:xfrm>
            <a:off x="5010386" y="10"/>
            <a:ext cx="7181613" cy="6857990"/>
          </a:xfrm>
          <a:prstGeom prst="rect">
            <a:avLst/>
          </a:prstGeom>
          <a:effectLst/>
        </p:spPr>
      </p:pic>
      <p:sp>
        <p:nvSpPr>
          <p:cNvPr id="5" name="Elipse 4">
            <a:extLst>
              <a:ext uri="{FF2B5EF4-FFF2-40B4-BE49-F238E27FC236}">
                <a16:creationId xmlns:a16="http://schemas.microsoft.com/office/drawing/2014/main" id="{6081E4C9-9C5A-4A69-B56B-7B99BFDB7B82}"/>
              </a:ext>
            </a:extLst>
          </p:cNvPr>
          <p:cNvSpPr/>
          <p:nvPr/>
        </p:nvSpPr>
        <p:spPr>
          <a:xfrm>
            <a:off x="0" y="3971300"/>
            <a:ext cx="7602416" cy="26434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es-CL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Una anécdota es  una narración breve donde se relata alguna situación curiosa  o divertida que  le haya sucedido a una persona.</a:t>
            </a:r>
            <a:endParaRPr lang="es-CL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9621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2D092D-6C04-4AF6-A3FF-59F01FB94E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998247"/>
          </a:xfrm>
        </p:spPr>
        <p:txBody>
          <a:bodyPr>
            <a:normAutofit fontScale="90000"/>
          </a:bodyPr>
          <a:lstStyle/>
          <a:p>
            <a:pPr algn="ctr"/>
            <a:r>
              <a:rPr lang="es-MX" sz="4000" b="1" u="sng" dirty="0">
                <a:solidFill>
                  <a:srgbClr val="00B050"/>
                </a:solidFill>
              </a:rPr>
              <a:t>ANTES DE LEER: </a:t>
            </a:r>
            <a:r>
              <a:rPr lang="es-MX" sz="4000" b="1" dirty="0">
                <a:solidFill>
                  <a:srgbClr val="FF0000"/>
                </a:solidFill>
              </a:rPr>
              <a:t>¿DE QUÉ SE TRATARÁ?</a:t>
            </a:r>
            <a:br>
              <a:rPr lang="es-MX" sz="4000" b="1" dirty="0">
                <a:solidFill>
                  <a:srgbClr val="FF0000"/>
                </a:solidFill>
              </a:rPr>
            </a:br>
            <a:br>
              <a:rPr lang="es-MX" sz="4000" b="1" dirty="0">
                <a:solidFill>
                  <a:srgbClr val="FF0000"/>
                </a:solidFill>
              </a:rPr>
            </a:br>
            <a:r>
              <a:rPr lang="es-MX" sz="4000" b="1" u="sng" dirty="0">
                <a:solidFill>
                  <a:srgbClr val="0070C0"/>
                </a:solidFill>
              </a:rPr>
              <a:t>ESTRATEGIA:</a:t>
            </a:r>
            <a:r>
              <a:rPr lang="es-MX" sz="4000" b="1" dirty="0">
                <a:solidFill>
                  <a:srgbClr val="0070C0"/>
                </a:solidFill>
              </a:rPr>
              <a:t> INFERIR A PARTIR DEL TÍTULO</a:t>
            </a:r>
            <a:br>
              <a:rPr lang="es-MX" sz="4000" b="1" dirty="0">
                <a:solidFill>
                  <a:srgbClr val="0070C0"/>
                </a:solidFill>
              </a:rPr>
            </a:br>
            <a:r>
              <a:rPr lang="es-MX" sz="4000" b="1" dirty="0">
                <a:solidFill>
                  <a:srgbClr val="7030A0"/>
                </a:solidFill>
              </a:rPr>
              <a:t>“PISTAS”</a:t>
            </a:r>
            <a:endParaRPr lang="es-CL" sz="3600" b="1" dirty="0">
              <a:solidFill>
                <a:srgbClr val="7030A0"/>
              </a:solidFill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88230A59-C780-42C0-8963-CA563984EDA6}"/>
              </a:ext>
            </a:extLst>
          </p:cNvPr>
          <p:cNvSpPr/>
          <p:nvPr/>
        </p:nvSpPr>
        <p:spPr>
          <a:xfrm>
            <a:off x="838200" y="2912012"/>
            <a:ext cx="10515600" cy="31965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0" dirty="0">
                <a:solidFill>
                  <a:srgbClr val="FFFFFF"/>
                </a:solidFill>
                <a:latin typeface="Calibri" panose="020F0502020204030204" pitchFamily="34" charset="0"/>
              </a:rPr>
              <a:t>CARRERA A LA CHILENA</a:t>
            </a:r>
            <a:endParaRPr lang="es-CL" sz="8000" dirty="0"/>
          </a:p>
        </p:txBody>
      </p:sp>
    </p:spTree>
    <p:extLst>
      <p:ext uri="{BB962C8B-B14F-4D97-AF65-F5344CB8AC3E}">
        <p14:creationId xmlns:p14="http://schemas.microsoft.com/office/powerpoint/2010/main" val="38358636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C7564BB5-6BCC-4688-B042-5545A027C4AB}"/>
              </a:ext>
            </a:extLst>
          </p:cNvPr>
          <p:cNvSpPr/>
          <p:nvPr/>
        </p:nvSpPr>
        <p:spPr>
          <a:xfrm>
            <a:off x="393895" y="267286"/>
            <a:ext cx="11507373" cy="64289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es-MX" sz="36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Carrera a la chilena</a:t>
            </a:r>
            <a:endParaRPr lang="es-CL" sz="2800" b="1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6000"/>
              </a:lnSpc>
              <a:spcAft>
                <a:spcPts val="800"/>
              </a:spcAft>
            </a:pPr>
            <a:r>
              <a:rPr lang="es-MX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s-MX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Hace muchos años, mi abuelo viajó a un pequeño pueblo del sur llamado Río Claro, para conocer a sus futuros suegros. Era época de fiestas patrias y en el lugar se celebraba una linda fiesta campesina, había mucha comida, bebida y variadas atracciones para todas las edades. </a:t>
            </a:r>
            <a:endParaRPr lang="es-CL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s-MX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Mi bisabuelo tenía muchos caballos de carrera y ese día iban a competir varios de ellos. Antes que se iniciara la carrera, mis abuelos observaban cómo practicaba una hermosa yegua llamada “</a:t>
            </a:r>
            <a:r>
              <a:rPr lang="es-MX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Rosalita</a:t>
            </a:r>
            <a:r>
              <a:rPr lang="es-MX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”.</a:t>
            </a:r>
            <a:endParaRPr lang="es-CL" sz="3600" dirty="0"/>
          </a:p>
        </p:txBody>
      </p:sp>
    </p:spTree>
    <p:extLst>
      <p:ext uri="{BB962C8B-B14F-4D97-AF65-F5344CB8AC3E}">
        <p14:creationId xmlns:p14="http://schemas.microsoft.com/office/powerpoint/2010/main" val="4369083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C7564BB5-6BCC-4688-B042-5545A027C4AB}"/>
              </a:ext>
            </a:extLst>
          </p:cNvPr>
          <p:cNvSpPr/>
          <p:nvPr/>
        </p:nvSpPr>
        <p:spPr>
          <a:xfrm>
            <a:off x="393895" y="176981"/>
            <a:ext cx="11507373" cy="65192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6000"/>
              </a:lnSpc>
              <a:spcAft>
                <a:spcPts val="800"/>
              </a:spcAft>
            </a:pPr>
            <a:endParaRPr lang="es-MX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6000"/>
              </a:lnSpc>
              <a:spcAft>
                <a:spcPts val="800"/>
              </a:spcAft>
            </a:pPr>
            <a:endParaRPr lang="es-MX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es-MX" sz="36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Carrera a la chilena</a:t>
            </a:r>
          </a:p>
          <a:p>
            <a:pPr algn="just">
              <a:lnSpc>
                <a:spcPct val="106000"/>
              </a:lnSpc>
              <a:spcAft>
                <a:spcPts val="800"/>
              </a:spcAft>
            </a:pPr>
            <a:r>
              <a:rPr lang="es-MX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De pronto, el jinete que la montaba perdió el control, cayó al piso y se rompió un brazo. Como faltaban pocos minutos para empezar la carrera, a mi abuela no se le ocurrió nada mejor que pedirle a mi sorprendido abuelo que montara “</a:t>
            </a:r>
            <a:r>
              <a:rPr lang="es-MX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Rosalita</a:t>
            </a:r>
            <a:r>
              <a:rPr lang="es-MX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”. Ante la presión de su futuro suegro y de su amada, no le quedó más remedio que aceptar. </a:t>
            </a:r>
            <a:endParaRPr lang="es-CL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6000"/>
              </a:lnSpc>
              <a:spcAft>
                <a:spcPts val="800"/>
              </a:spcAft>
            </a:pPr>
            <a:r>
              <a:rPr lang="es-MX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Ese día mi abuelo no solo ganó la carrera, sino también el respeto de su suegro y el eterno amor de la abuela.   </a:t>
            </a:r>
            <a:endParaRPr lang="es-C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6000"/>
              </a:lnSpc>
              <a:spcAft>
                <a:spcPts val="800"/>
              </a:spcAft>
            </a:pPr>
            <a:endParaRPr lang="es-MX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6000"/>
              </a:lnSpc>
              <a:spcAft>
                <a:spcPts val="800"/>
              </a:spcAft>
            </a:pPr>
            <a:r>
              <a:rPr lang="es-MX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Vicente Salinas (11 años), El baúl de los recuerdos. Santiago de Chile: Comisión Bicentenario, 2010. Disponible en </a:t>
            </a:r>
            <a:r>
              <a:rPr lang="es-MX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https://www.curriculumnacional.cl/docente/629/articles-131705_recurso2_pdf.pdf</a:t>
            </a:r>
            <a:endParaRPr lang="es-CL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6000"/>
              </a:lnSpc>
              <a:spcAft>
                <a:spcPts val="800"/>
              </a:spcAft>
            </a:pPr>
            <a:endParaRPr lang="es-C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6000"/>
              </a:lnSpc>
              <a:spcAft>
                <a:spcPts val="800"/>
              </a:spcAft>
            </a:pPr>
            <a:r>
              <a:rPr lang="es-MX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C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6000"/>
              </a:lnSpc>
              <a:spcAft>
                <a:spcPts val="800"/>
              </a:spcAft>
            </a:pPr>
            <a:r>
              <a:rPr lang="es-MX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C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6000"/>
              </a:lnSpc>
              <a:spcAft>
                <a:spcPts val="800"/>
              </a:spcAft>
            </a:pPr>
            <a:r>
              <a:rPr lang="es-MX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8831190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022BDE4A-8A20-4A69-9C5A-581C82036A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4F3B003-A7A6-403B-AB9C-74CC01460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1684" y="170412"/>
            <a:ext cx="10178934" cy="132873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b="1" dirty="0">
                <a:solidFill>
                  <a:srgbClr val="0070C0"/>
                </a:solidFill>
              </a:rPr>
              <a:t>¿</a:t>
            </a:r>
            <a:r>
              <a:rPr lang="en-US" sz="5400" b="1" dirty="0" err="1">
                <a:solidFill>
                  <a:srgbClr val="0070C0"/>
                </a:solidFill>
              </a:rPr>
              <a:t>Cuál</a:t>
            </a:r>
            <a:r>
              <a:rPr lang="en-US" sz="5400" b="1" dirty="0">
                <a:solidFill>
                  <a:srgbClr val="0070C0"/>
                </a:solidFill>
              </a:rPr>
              <a:t> es una Carrera a la </a:t>
            </a:r>
            <a:r>
              <a:rPr lang="en-US" sz="5400" b="1" dirty="0" err="1">
                <a:solidFill>
                  <a:srgbClr val="0070C0"/>
                </a:solidFill>
              </a:rPr>
              <a:t>Chilena</a:t>
            </a:r>
            <a:r>
              <a:rPr lang="en-US" sz="5400" b="1" dirty="0">
                <a:solidFill>
                  <a:srgbClr val="0070C0"/>
                </a:solidFill>
              </a:rPr>
              <a:t>?</a:t>
            </a:r>
            <a:endParaRPr lang="en-US" sz="5400" b="1" kern="12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EEED3D55-E978-479E-9F96-0E9E438B4DB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872" r="11282" b="-1"/>
          <a:stretch/>
        </p:blipFill>
        <p:spPr>
          <a:xfrm>
            <a:off x="665594" y="2875935"/>
            <a:ext cx="5325599" cy="3554197"/>
          </a:xfrm>
          <a:prstGeom prst="rect">
            <a:avLst/>
          </a:prstGeom>
        </p:spPr>
      </p:pic>
      <p:sp>
        <p:nvSpPr>
          <p:cNvPr id="11" name="Elipse 10">
            <a:extLst>
              <a:ext uri="{FF2B5EF4-FFF2-40B4-BE49-F238E27FC236}">
                <a16:creationId xmlns:a16="http://schemas.microsoft.com/office/drawing/2014/main" id="{2888EC78-7E3F-41F9-BE4B-A3D7CF72D341}"/>
              </a:ext>
            </a:extLst>
          </p:cNvPr>
          <p:cNvSpPr/>
          <p:nvPr/>
        </p:nvSpPr>
        <p:spPr>
          <a:xfrm>
            <a:off x="2839055" y="1625649"/>
            <a:ext cx="787790" cy="73762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dirty="0"/>
              <a:t>1</a:t>
            </a:r>
            <a:endParaRPr lang="es-CL" sz="3600" dirty="0"/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BDA2D5C0-B93C-4C4A-BDC8-A9B3D2C24CDA}"/>
              </a:ext>
            </a:extLst>
          </p:cNvPr>
          <p:cNvSpPr/>
          <p:nvPr/>
        </p:nvSpPr>
        <p:spPr>
          <a:xfrm rot="10800000" flipH="1" flipV="1">
            <a:off x="8690806" y="1622714"/>
            <a:ext cx="700061" cy="7434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dirty="0"/>
              <a:t>2</a:t>
            </a:r>
            <a:endParaRPr lang="es-CL" sz="3600" dirty="0"/>
          </a:p>
        </p:txBody>
      </p:sp>
      <p:pic>
        <p:nvPicPr>
          <p:cNvPr id="16" name="Marcador de contenido 15">
            <a:extLst>
              <a:ext uri="{FF2B5EF4-FFF2-40B4-BE49-F238E27FC236}">
                <a16:creationId xmlns:a16="http://schemas.microsoft.com/office/drawing/2014/main" id="{43591EB0-4581-4CCD-B80F-0BCD891AAEF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656788" y="2856700"/>
            <a:ext cx="5373318" cy="3573432"/>
          </a:xfrm>
          <a:prstGeom prst="rect">
            <a:avLst/>
          </a:prstGeom>
        </p:spPr>
      </p:pic>
      <p:sp>
        <p:nvSpPr>
          <p:cNvPr id="3" name="Elipse 2">
            <a:extLst>
              <a:ext uri="{FF2B5EF4-FFF2-40B4-BE49-F238E27FC236}">
                <a16:creationId xmlns:a16="http://schemas.microsoft.com/office/drawing/2014/main" id="{4FAC0F34-478A-4B65-A859-70683429EDD8}"/>
              </a:ext>
            </a:extLst>
          </p:cNvPr>
          <p:cNvSpPr/>
          <p:nvPr/>
        </p:nvSpPr>
        <p:spPr>
          <a:xfrm>
            <a:off x="2109019" y="1327355"/>
            <a:ext cx="2212258" cy="154858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74091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2D092D-6C04-4AF6-A3FF-59F01FB94E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7703" y="1"/>
            <a:ext cx="10926097" cy="1690688"/>
          </a:xfrm>
        </p:spPr>
        <p:txBody>
          <a:bodyPr/>
          <a:lstStyle/>
          <a:p>
            <a:pPr algn="ctr"/>
            <a:r>
              <a:rPr lang="es-MX" b="1" u="sng" dirty="0">
                <a:solidFill>
                  <a:srgbClr val="0070C0"/>
                </a:solidFill>
              </a:rPr>
              <a:t>APRENDAMOS UNA ESTRATEGIA: </a:t>
            </a:r>
            <a:br>
              <a:rPr lang="es-MX" dirty="0"/>
            </a:br>
            <a:r>
              <a:rPr lang="es-MX" b="1" dirty="0">
                <a:solidFill>
                  <a:srgbClr val="FF0000"/>
                </a:solidFill>
              </a:rPr>
              <a:t>RESPONDER PREGUNTAS CLAVES</a:t>
            </a:r>
            <a:endParaRPr lang="es-CL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Marcador de contenido 4">
            <a:extLst>
              <a:ext uri="{FF2B5EF4-FFF2-40B4-BE49-F238E27FC236}">
                <a16:creationId xmlns:a16="http://schemas.microsoft.com/office/drawing/2014/main" id="{B7D62FBC-8E61-4EA0-8A49-360349F8DE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9399032"/>
              </p:ext>
            </p:extLst>
          </p:nvPr>
        </p:nvGraphicFramePr>
        <p:xfrm>
          <a:off x="604911" y="1458320"/>
          <a:ext cx="11067661" cy="46489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81348">
                  <a:extLst>
                    <a:ext uri="{9D8B030D-6E8A-4147-A177-3AD203B41FA5}">
                      <a16:colId xmlns:a16="http://schemas.microsoft.com/office/drawing/2014/main" val="4053902211"/>
                    </a:ext>
                  </a:extLst>
                </a:gridCol>
                <a:gridCol w="6886313">
                  <a:extLst>
                    <a:ext uri="{9D8B030D-6E8A-4147-A177-3AD203B41FA5}">
                      <a16:colId xmlns:a16="http://schemas.microsoft.com/office/drawing/2014/main" val="4174213552"/>
                    </a:ext>
                  </a:extLst>
                </a:gridCol>
              </a:tblGrid>
              <a:tr h="1749114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s-MX" sz="3200" dirty="0">
                          <a:effectLst/>
                        </a:rPr>
                        <a:t>¿QUIÉNES SON LOS PERSONAJES?</a:t>
                      </a:r>
                      <a:endParaRPr lang="es-CL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</a:endParaRPr>
                    </a:p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32700899"/>
                  </a:ext>
                </a:extLst>
              </a:tr>
              <a:tr h="1460669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s-MX" sz="3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¿CUÁNDO SUCEDE?</a:t>
                      </a:r>
                      <a:endParaRPr lang="es-CL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</a:endParaRPr>
                    </a:p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84254989"/>
                  </a:ext>
                </a:extLst>
              </a:tr>
              <a:tr h="1439188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s-MX" sz="3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¿DÓNDE SUCEDE? </a:t>
                      </a:r>
                      <a:endParaRPr lang="es-CL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</a:rPr>
                        <a:t>                                                                                       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58036408"/>
                  </a:ext>
                </a:extLst>
              </a:tr>
            </a:tbl>
          </a:graphicData>
        </a:graphic>
      </p:graphicFrame>
      <p:pic>
        <p:nvPicPr>
          <p:cNvPr id="8" name="Imagen 7">
            <a:extLst>
              <a:ext uri="{FF2B5EF4-FFF2-40B4-BE49-F238E27FC236}">
                <a16:creationId xmlns:a16="http://schemas.microsoft.com/office/drawing/2014/main" id="{32526FDC-B660-4370-BBF5-98A0259C95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8256" y="1756388"/>
            <a:ext cx="1152000" cy="1152000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83620F4E-8F9D-4DD6-A9FC-69FCC54CDD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892" y="1756388"/>
            <a:ext cx="1152000" cy="1152000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35953723-A7FC-45DB-97FD-0791261D2FC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67325" y="1789013"/>
            <a:ext cx="1116000" cy="1116000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478057AB-B7EA-4504-9657-B562160031F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78071" y="1768298"/>
            <a:ext cx="1320585" cy="1152000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1E3E5BEF-417F-4053-8BAE-CA72F9A8938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848378" y="1753013"/>
            <a:ext cx="1369225" cy="1152000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0AB696DF-FB9F-4561-BD6F-04B619CB7FF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039107" y="3234742"/>
            <a:ext cx="2999256" cy="1476000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CC1BEA17-01DB-4578-8439-16B97C90D6F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625089" y="4631291"/>
            <a:ext cx="2811128" cy="14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9314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690</TotalTime>
  <Words>562</Words>
  <Application>Microsoft Office PowerPoint</Application>
  <PresentationFormat>Panorámica</PresentationFormat>
  <Paragraphs>73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Tema de Office</vt:lpstr>
      <vt:lpstr>LA  ANÉCDOTA </vt:lpstr>
      <vt:lpstr>OBJETIVO DE APRENDIZAJE</vt:lpstr>
      <vt:lpstr>Presentación de PowerPoint</vt:lpstr>
      <vt:lpstr>Recordemos </vt:lpstr>
      <vt:lpstr>ANTES DE LEER: ¿DE QUÉ SE TRATARÁ?  ESTRATEGIA: INFERIR A PARTIR DEL TÍTULO “PISTAS”</vt:lpstr>
      <vt:lpstr>Presentación de PowerPoint</vt:lpstr>
      <vt:lpstr>Presentación de PowerPoint</vt:lpstr>
      <vt:lpstr>¿Cuál es una Carrera a la Chilena?</vt:lpstr>
      <vt:lpstr>APRENDAMOS UNA ESTRATEGIA:  RESPONDER PREGUNTAS CLAVES</vt:lpstr>
      <vt:lpstr>APRENDAMOS UNA ESTRATEGIA:  RESPONDER PREGUNTAS CLAVES</vt:lpstr>
      <vt:lpstr>¡BUEN TRABAJO!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RESOLVIENDO CONFLICTOS</dc:title>
  <dc:creator>Jorge burg Bustos</dc:creator>
  <cp:lastModifiedBy>Jorge burg Bustos</cp:lastModifiedBy>
  <cp:revision>59</cp:revision>
  <dcterms:created xsi:type="dcterms:W3CDTF">2021-04-11T21:51:04Z</dcterms:created>
  <dcterms:modified xsi:type="dcterms:W3CDTF">2021-05-31T02:11:07Z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259247</vt:lpwstr>
  </property>
  <property fmtid="{D5CDD505-2E9C-101B-9397-08002B2CF9AE}" pid="3" name="NXPowerLiteSettings">
    <vt:lpwstr>C7000400038000</vt:lpwstr>
  </property>
  <property fmtid="{D5CDD505-2E9C-101B-9397-08002B2CF9AE}" pid="4" name="NXPowerLiteVersion">
    <vt:lpwstr>S9.0.3</vt:lpwstr>
  </property>
</Properties>
</file>