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3" r:id="rId1"/>
  </p:sldMasterIdLst>
  <p:sldIdLst>
    <p:sldId id="256" r:id="rId2"/>
    <p:sldId id="267" r:id="rId3"/>
    <p:sldId id="257" r:id="rId4"/>
    <p:sldId id="258" r:id="rId5"/>
    <p:sldId id="264" r:id="rId6"/>
    <p:sldId id="260" r:id="rId7"/>
    <p:sldId id="261" r:id="rId8"/>
    <p:sldId id="262" r:id="rId9"/>
    <p:sldId id="265" r:id="rId10"/>
    <p:sldId id="263" r:id="rId11"/>
    <p:sldId id="266" r:id="rId12"/>
  </p:sldIdLst>
  <p:sldSz cx="12192000" cy="6858000"/>
  <p:notesSz cx="6858000" cy="9144000"/>
  <p:defaultTextStyle>
    <a:defPPr>
      <a:defRPr lang="es-C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544" autoAdjust="0"/>
    <p:restoredTop sz="94660"/>
  </p:normalViewPr>
  <p:slideViewPr>
    <p:cSldViewPr snapToGrid="0">
      <p:cViewPr varScale="1">
        <p:scale>
          <a:sx n="72" d="100"/>
          <a:sy n="72" d="100"/>
        </p:scale>
        <p:origin x="594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31D34CB-B351-47D2-A970-814ACCD1A6A2}" type="doc">
      <dgm:prSet loTypeId="urn:microsoft.com/office/officeart/2005/8/layout/vList2" loCatId="list" qsTypeId="urn:microsoft.com/office/officeart/2005/8/quickstyle/simple4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C29C2ED0-1484-460C-B60D-644B627F8E4B}">
      <dgm:prSet/>
      <dgm:spPr/>
      <dgm:t>
        <a:bodyPr/>
        <a:lstStyle/>
        <a:p>
          <a:pPr algn="just"/>
          <a:r>
            <a:rPr lang="es-MX" dirty="0"/>
            <a:t>OA5: Demostrar que comprenden la multiplicación de números de tres dígitos por números de un dígito: </a:t>
          </a:r>
        </a:p>
        <a:p>
          <a:pPr algn="just"/>
          <a:r>
            <a:rPr lang="es-MX" dirty="0"/>
            <a:t>-&gt;usando estrategias con o sin material concreto.</a:t>
          </a:r>
          <a:endParaRPr lang="en-US" dirty="0"/>
        </a:p>
        <a:p>
          <a:pPr algn="just"/>
          <a:r>
            <a:rPr lang="es-MX" dirty="0"/>
            <a:t>-&gt;utilizando las tablas de multiplicación.</a:t>
          </a:r>
          <a:endParaRPr lang="en-US" dirty="0"/>
        </a:p>
      </dgm:t>
    </dgm:pt>
    <dgm:pt modelId="{DE4902DE-65E3-4F57-8CF2-E7537E3941EF}" type="sibTrans" cxnId="{BD997E02-970A-4684-8DAA-4E9AD2825C06}">
      <dgm:prSet/>
      <dgm:spPr/>
      <dgm:t>
        <a:bodyPr/>
        <a:lstStyle/>
        <a:p>
          <a:endParaRPr lang="en-US"/>
        </a:p>
      </dgm:t>
    </dgm:pt>
    <dgm:pt modelId="{EE000009-B45C-4FB3-99B4-DFED97F85F1F}" type="parTrans" cxnId="{BD997E02-970A-4684-8DAA-4E9AD2825C06}">
      <dgm:prSet/>
      <dgm:spPr/>
      <dgm:t>
        <a:bodyPr/>
        <a:lstStyle/>
        <a:p>
          <a:endParaRPr lang="en-US"/>
        </a:p>
      </dgm:t>
    </dgm:pt>
    <dgm:pt modelId="{B9D639AF-42AE-4E94-BD12-9A60BCE155EF}" type="pres">
      <dgm:prSet presAssocID="{F31D34CB-B351-47D2-A970-814ACCD1A6A2}" presName="linear" presStyleCnt="0">
        <dgm:presLayoutVars>
          <dgm:animLvl val="lvl"/>
          <dgm:resizeHandles val="exact"/>
        </dgm:presLayoutVars>
      </dgm:prSet>
      <dgm:spPr/>
    </dgm:pt>
    <dgm:pt modelId="{DDADA6EC-166D-4856-A77A-EDB452DD6CCF}" type="pres">
      <dgm:prSet presAssocID="{C29C2ED0-1484-460C-B60D-644B627F8E4B}" presName="parentText" presStyleLbl="node1" presStyleIdx="0" presStyleCnt="1" custScaleY="108984" custLinFactNeighborX="0" custLinFactNeighborY="-763">
        <dgm:presLayoutVars>
          <dgm:chMax val="0"/>
          <dgm:bulletEnabled val="1"/>
        </dgm:presLayoutVars>
      </dgm:prSet>
      <dgm:spPr/>
    </dgm:pt>
  </dgm:ptLst>
  <dgm:cxnLst>
    <dgm:cxn modelId="{BD997E02-970A-4684-8DAA-4E9AD2825C06}" srcId="{F31D34CB-B351-47D2-A970-814ACCD1A6A2}" destId="{C29C2ED0-1484-460C-B60D-644B627F8E4B}" srcOrd="0" destOrd="0" parTransId="{EE000009-B45C-4FB3-99B4-DFED97F85F1F}" sibTransId="{DE4902DE-65E3-4F57-8CF2-E7537E3941EF}"/>
    <dgm:cxn modelId="{F266A813-84EE-4D16-95DC-FBB0869E61A3}" type="presOf" srcId="{C29C2ED0-1484-460C-B60D-644B627F8E4B}" destId="{DDADA6EC-166D-4856-A77A-EDB452DD6CCF}" srcOrd="0" destOrd="0" presId="urn:microsoft.com/office/officeart/2005/8/layout/vList2"/>
    <dgm:cxn modelId="{8D5253A7-F1F3-4661-8969-135C72A2EF04}" type="presOf" srcId="{F31D34CB-B351-47D2-A970-814ACCD1A6A2}" destId="{B9D639AF-42AE-4E94-BD12-9A60BCE155EF}" srcOrd="0" destOrd="0" presId="urn:microsoft.com/office/officeart/2005/8/layout/vList2"/>
    <dgm:cxn modelId="{B270E28A-CDC4-486E-9E3A-AE287F480483}" type="presParOf" srcId="{B9D639AF-42AE-4E94-BD12-9A60BCE155EF}" destId="{DDADA6EC-166D-4856-A77A-EDB452DD6CCF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DADA6EC-166D-4856-A77A-EDB452DD6CCF}">
      <dsp:nvSpPr>
        <dsp:cNvPr id="0" name=""/>
        <dsp:cNvSpPr/>
      </dsp:nvSpPr>
      <dsp:spPr>
        <a:xfrm>
          <a:off x="0" y="5"/>
          <a:ext cx="5239469" cy="5875719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just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3200" kern="1200" dirty="0"/>
            <a:t>OA5: Demostrar que comprenden la multiplicación de números de tres dígitos por números de un dígito: </a:t>
          </a:r>
        </a:p>
        <a:p>
          <a:pPr marL="0" lvl="0" indent="0" algn="just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3200" kern="1200" dirty="0"/>
            <a:t>-&gt;usando estrategias con o sin material concreto.</a:t>
          </a:r>
          <a:endParaRPr lang="en-US" sz="3200" kern="1200" dirty="0"/>
        </a:p>
        <a:p>
          <a:pPr marL="0" lvl="0" indent="0" algn="just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3200" kern="1200" dirty="0"/>
            <a:t>-&gt;utilizando las tablas de multiplicación.</a:t>
          </a:r>
          <a:endParaRPr lang="en-US" sz="3200" kern="1200" dirty="0"/>
        </a:p>
      </dsp:txBody>
      <dsp:txXfrm>
        <a:off x="255770" y="255775"/>
        <a:ext cx="4727929" cy="536417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A21818-E75A-458F-AC5B-0E9A2C76B83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48056" y="448056"/>
            <a:ext cx="11292840" cy="3401568"/>
          </a:xfrm>
        </p:spPr>
        <p:txBody>
          <a:bodyPr anchor="b">
            <a:normAutofit/>
          </a:bodyPr>
          <a:lstStyle>
            <a:lvl1pPr algn="l">
              <a:defRPr sz="640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6EE64DE-978B-4F95-BB3C-D027D800874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48056" y="4471416"/>
            <a:ext cx="11292840" cy="1481328"/>
          </a:xfrm>
        </p:spPr>
        <p:txBody>
          <a:bodyPr/>
          <a:lstStyle>
            <a:lvl1pPr marL="0" indent="0" algn="l">
              <a:lnSpc>
                <a:spcPct val="120000"/>
              </a:lnSpc>
              <a:buNone/>
              <a:defRPr sz="2400">
                <a:solidFill>
                  <a:schemeClr val="tx2">
                    <a:alpha val="5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C66CC717-08C5-4F3E-B8AA-BA93C8755982}"/>
              </a:ext>
            </a:extLst>
          </p:cNvPr>
          <p:cNvCxnSpPr>
            <a:cxnSpLocks/>
          </p:cNvCxnSpPr>
          <p:nvPr/>
        </p:nvCxnSpPr>
        <p:spPr>
          <a:xfrm>
            <a:off x="449400" y="4122000"/>
            <a:ext cx="11293200" cy="0"/>
          </a:xfrm>
          <a:prstGeom prst="line">
            <a:avLst/>
          </a:prstGeom>
          <a:ln w="63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Footer Placeholder 4">
            <a:extLst>
              <a:ext uri="{FF2B5EF4-FFF2-40B4-BE49-F238E27FC236}">
                <a16:creationId xmlns:a16="http://schemas.microsoft.com/office/drawing/2014/main" id="{896B5700-AA45-4E20-8BE5-27620411303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370832" y="6153912"/>
            <a:ext cx="5397056" cy="502920"/>
          </a:xfrm>
          <a:prstGeom prst="rect">
            <a:avLst/>
          </a:prstGeom>
        </p:spPr>
        <p:txBody>
          <a:bodyPr vert="horz" lIns="0" tIns="0" rIns="91440" bIns="0" rtlCol="0" anchor="ctr"/>
          <a:lstStyle>
            <a:lvl1pPr algn="l">
              <a:defRPr sz="900" cap="all" spc="200" baseline="0">
                <a:solidFill>
                  <a:schemeClr val="tx2">
                    <a:alpha val="55000"/>
                  </a:schemeClr>
                </a:solidFill>
              </a:defRPr>
            </a:lvl1pPr>
          </a:lstStyle>
          <a:p>
            <a:r>
              <a:rPr lang="en-US" spc="200" dirty="0"/>
              <a:t>Sample Footer Text</a:t>
            </a:r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7C5B7199-CC00-4D38-8B48-F8A53911298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238232" y="6153912"/>
            <a:ext cx="1510856" cy="50292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900">
                <a:solidFill>
                  <a:schemeClr val="tx2">
                    <a:alpha val="55000"/>
                  </a:schemeClr>
                </a:solidFill>
              </a:defRPr>
            </a:lvl1pPr>
          </a:lstStyle>
          <a:p>
            <a:fld id="{0D309695-DEC3-40DA-9DF5-330280C9D0E8}" type="slidenum">
              <a:rPr lang="en-US" smtClean="0"/>
              <a:pPr/>
              <a:t>‹Nº›</a:t>
            </a:fld>
            <a:endParaRPr lang="en-US" dirty="0"/>
          </a:p>
        </p:txBody>
      </p:sp>
      <p:sp>
        <p:nvSpPr>
          <p:cNvPr id="11" name="Date Placeholder 3">
            <a:extLst>
              <a:ext uri="{FF2B5EF4-FFF2-40B4-BE49-F238E27FC236}">
                <a16:creationId xmlns:a16="http://schemas.microsoft.com/office/drawing/2014/main" id="{16BC76EC-3453-4CE0-A71D-BD21940757B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42912" y="6152968"/>
            <a:ext cx="3457576" cy="502920"/>
          </a:xfrm>
          <a:prstGeom prst="rect">
            <a:avLst/>
          </a:prstGeom>
        </p:spPr>
        <p:txBody>
          <a:bodyPr wrap="square" lIns="0" tIns="0" rIns="0" bIns="0" anchor="ctr" anchorCtr="0">
            <a:normAutofit/>
          </a:bodyPr>
          <a:lstStyle>
            <a:lvl1pPr>
              <a:defRPr sz="900" cap="all" spc="200" baseline="0">
                <a:solidFill>
                  <a:schemeClr val="tx1">
                    <a:alpha val="55000"/>
                  </a:schemeClr>
                </a:solidFill>
              </a:defRPr>
            </a:lvl1pPr>
          </a:lstStyle>
          <a:p>
            <a:fld id="{8256C2ED-54A4-480D-B5C8-65C0D62359B9}" type="datetime2">
              <a:rPr lang="en-US" smtClean="0"/>
              <a:pPr/>
              <a:t>Wednesday, June 2, 2021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355818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1733FC-38A1-463C-BF3D-0D99784E02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AFD076A-A004-4560-A43B-028624E20D1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448056" y="1956816"/>
            <a:ext cx="11301984" cy="399592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FCFBA60-9309-4F2A-9FA9-305C4AFBECA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38912" y="6153912"/>
            <a:ext cx="3456432" cy="502920"/>
          </a:xfrm>
          <a:prstGeom prst="rect">
            <a:avLst/>
          </a:prstGeom>
        </p:spPr>
        <p:txBody>
          <a:bodyPr/>
          <a:lstStyle/>
          <a:p>
            <a:fld id="{53CF612A-4CB0-4F57-9A87-F049CECB184D}" type="datetime2">
              <a:rPr lang="en-US" smtClean="0"/>
              <a:t>Wednesday, June 2, 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91BF451-928F-4E55-8A76-111D0E2112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B5EC161-BA80-4E93-AEB1-B61E38C098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309695-DEC3-40DA-9DF5-330280C9D0E8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08438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8EA44E3E-5EFE-4FCB-86A2-5E20CC6525E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10232136" y="448056"/>
            <a:ext cx="1581912" cy="550468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495005E-2E0C-4200-BF29-1135A35EE9B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438912" y="438912"/>
            <a:ext cx="9436608" cy="550468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12BBBED-3B21-4271-BC0F-BBA258B59D4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38912" y="6153912"/>
            <a:ext cx="3456432" cy="502920"/>
          </a:xfrm>
          <a:prstGeom prst="rect">
            <a:avLst/>
          </a:prstGeom>
        </p:spPr>
        <p:txBody>
          <a:bodyPr/>
          <a:lstStyle/>
          <a:p>
            <a:fld id="{8F397F40-C8F7-4897-A6B8-241042F913A9}" type="datetime2">
              <a:rPr lang="en-US" smtClean="0"/>
              <a:t>Wednesday, June 2, 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D89CED5-56F3-4943-8143-918F7A860C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9C87180-7248-4741-8E3B-9AAFB414DD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309695-DEC3-40DA-9DF5-330280C9D0E8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72066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9B7685-BDD9-488F-B082-33592E0F13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wrap="square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E9CB5FF-7FB5-4B8A-BF1C-48765D40B4C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8056" y="1735200"/>
            <a:ext cx="11293200" cy="3783013"/>
          </a:xfrm>
        </p:spPr>
        <p:txBody>
          <a:bodyPr wrap="square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BDA03860-F8F0-4186-B5D0-72C935B2C2A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370832" y="6153912"/>
            <a:ext cx="5397056" cy="502920"/>
          </a:xfrm>
          <a:prstGeom prst="rect">
            <a:avLst/>
          </a:prstGeom>
        </p:spPr>
        <p:txBody>
          <a:bodyPr vert="horz" lIns="0" tIns="0" rIns="91440" bIns="0" rtlCol="0" anchor="ctr"/>
          <a:lstStyle>
            <a:lvl1pPr algn="l">
              <a:defRPr sz="900" cap="all" spc="200" baseline="0">
                <a:solidFill>
                  <a:schemeClr val="tx2">
                    <a:alpha val="55000"/>
                  </a:schemeClr>
                </a:solidFill>
              </a:defRPr>
            </a:lvl1pPr>
          </a:lstStyle>
          <a:p>
            <a:r>
              <a:rPr lang="en-US" spc="200" dirty="0"/>
              <a:t>Sample Footer Text</a:t>
            </a:r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60B9D802-9E36-42DA-B6CA-6C937CBE8A9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238232" y="6153912"/>
            <a:ext cx="1510856" cy="50292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900">
                <a:solidFill>
                  <a:schemeClr val="tx2">
                    <a:alpha val="55000"/>
                  </a:schemeClr>
                </a:solidFill>
              </a:defRPr>
            </a:lvl1pPr>
          </a:lstStyle>
          <a:p>
            <a:fld id="{0D309695-DEC3-40DA-9DF5-330280C9D0E8}" type="slidenum">
              <a:rPr lang="en-US" smtClean="0"/>
              <a:pPr/>
              <a:t>‹Nº›</a:t>
            </a:fld>
            <a:endParaRPr lang="en-US" dirty="0"/>
          </a:p>
        </p:txBody>
      </p:sp>
      <p:sp>
        <p:nvSpPr>
          <p:cNvPr id="9" name="Date Placeholder 3">
            <a:extLst>
              <a:ext uri="{FF2B5EF4-FFF2-40B4-BE49-F238E27FC236}">
                <a16:creationId xmlns:a16="http://schemas.microsoft.com/office/drawing/2014/main" id="{C227B5A7-BF66-4C50-9DAD-A24070310B8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42912" y="6152968"/>
            <a:ext cx="3457576" cy="502920"/>
          </a:xfrm>
          <a:prstGeom prst="rect">
            <a:avLst/>
          </a:prstGeom>
        </p:spPr>
        <p:txBody>
          <a:bodyPr wrap="square" lIns="0" tIns="0" rIns="0" bIns="0" anchor="ctr" anchorCtr="0">
            <a:normAutofit/>
          </a:bodyPr>
          <a:lstStyle>
            <a:lvl1pPr>
              <a:defRPr sz="900" cap="all" spc="200" baseline="0">
                <a:solidFill>
                  <a:schemeClr val="tx1">
                    <a:alpha val="55000"/>
                  </a:schemeClr>
                </a:solidFill>
              </a:defRPr>
            </a:lvl1pPr>
          </a:lstStyle>
          <a:p>
            <a:fld id="{8256C2ED-54A4-480D-B5C8-65C0D62359B9}" type="datetime2">
              <a:rPr lang="en-US" smtClean="0"/>
              <a:pPr/>
              <a:t>Wednesday, June 2, 2021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010076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6E2B8D-DB20-44D1-84BC-F766859133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8056" y="448056"/>
            <a:ext cx="11311128" cy="3401568"/>
          </a:xfrm>
        </p:spPr>
        <p:txBody>
          <a:bodyPr anchor="b">
            <a:normAutofit/>
          </a:bodyPr>
          <a:lstStyle>
            <a:lvl1pPr>
              <a:defRPr sz="6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594C298-618E-4642-8F2B-8DD253ED5C0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48056" y="4471416"/>
            <a:ext cx="11292840" cy="1481328"/>
          </a:xfrm>
        </p:spPr>
        <p:txBody>
          <a:bodyPr/>
          <a:lstStyle>
            <a:lvl1pPr marL="0" indent="0">
              <a:lnSpc>
                <a:spcPct val="120000"/>
              </a:lnSpc>
              <a:buNone/>
              <a:defRPr sz="2400">
                <a:solidFill>
                  <a:schemeClr val="tx2">
                    <a:alpha val="5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2B3ECD5-2EEA-457B-9C93-36F8AF368EC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38912" y="6153912"/>
            <a:ext cx="3456432" cy="502920"/>
          </a:xfrm>
          <a:prstGeom prst="rect">
            <a:avLst/>
          </a:prstGeom>
        </p:spPr>
        <p:txBody>
          <a:bodyPr/>
          <a:lstStyle/>
          <a:p>
            <a:fld id="{10EDCA73-0A86-4195-A787-75037827079D}" type="datetime2">
              <a:rPr lang="en-US" smtClean="0"/>
              <a:t>Wednesday, June 2, 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79A15D4-F172-4025-9290-C8F5D41972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926CD73-9984-4E1D-BD74-37115C1F4C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Ins="219456"/>
          <a:lstStyle/>
          <a:p>
            <a:fld id="{0D309695-DEC3-40DA-9DF5-330280C9D0E8}" type="slidenum">
              <a:rPr lang="en-US" smtClean="0"/>
              <a:t>‹Nº›</a:t>
            </a:fld>
            <a:endParaRPr lang="en-US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E99FAD47-5E44-4EE5-A422-A77593F8F3A3}"/>
              </a:ext>
            </a:extLst>
          </p:cNvPr>
          <p:cNvCxnSpPr>
            <a:cxnSpLocks/>
          </p:cNvCxnSpPr>
          <p:nvPr/>
        </p:nvCxnSpPr>
        <p:spPr>
          <a:xfrm>
            <a:off x="449400" y="4122000"/>
            <a:ext cx="11293200" cy="0"/>
          </a:xfrm>
          <a:prstGeom prst="line">
            <a:avLst/>
          </a:prstGeom>
          <a:ln w="63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207611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974E41-AB27-418C-AA9E-8F863DDE36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8B9E10A-E18D-4122-A71B-0A22F695E07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48056" y="1735200"/>
            <a:ext cx="5431536" cy="4214750"/>
          </a:xfrm>
        </p:spPr>
        <p:txBody>
          <a:bodyPr/>
          <a:lstStyle>
            <a:lvl1pPr marL="450000">
              <a:defRPr/>
            </a:lvl1pPr>
            <a:lvl2pPr marL="900000">
              <a:defRPr/>
            </a:lvl2pPr>
            <a:lvl3pPr marL="1350000">
              <a:defRPr/>
            </a:lvl3pPr>
            <a:lvl4pPr marL="1800000">
              <a:defRPr/>
            </a:lvl4pPr>
            <a:lvl5pPr marL="2250000"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0CB980D-2720-431B-88C8-4D837023BBF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09360" y="1735200"/>
            <a:ext cx="5431536" cy="4214750"/>
          </a:xfrm>
        </p:spPr>
        <p:txBody>
          <a:bodyPr/>
          <a:lstStyle>
            <a:lvl2pPr marL="900000">
              <a:defRPr/>
            </a:lvl2pPr>
            <a:lvl3pPr marL="1350000">
              <a:defRPr/>
            </a:lvl3pPr>
            <a:lvl4pPr marL="1800000">
              <a:defRPr/>
            </a:lvl4pPr>
            <a:lvl5pPr marL="2430000"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E8EB211-F6F7-4C53-B25F-F1EBF7A8BF4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38912" y="6153912"/>
            <a:ext cx="3456432" cy="502920"/>
          </a:xfrm>
          <a:prstGeom prst="rect">
            <a:avLst/>
          </a:prstGeom>
        </p:spPr>
        <p:txBody>
          <a:bodyPr/>
          <a:lstStyle/>
          <a:p>
            <a:fld id="{83C75374-B296-498E-A935-80631EA9020D}" type="datetime2">
              <a:rPr lang="en-US" smtClean="0"/>
              <a:t>Wednesday, June 2, 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0AA830D-482E-415E-B855-D561B94BDC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D7FB2AC-9F49-4D35-8C5E-ECECC6B131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Ins="219456"/>
          <a:lstStyle/>
          <a:p>
            <a:fld id="{0D309695-DEC3-40DA-9DF5-330280C9D0E8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35772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025D59-DC0A-4295-8714-902B54B983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8056" y="388800"/>
            <a:ext cx="11311128" cy="11412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67A33E2-E7AE-4E37-9DF1-69697E45D2A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48056" y="1774952"/>
            <a:ext cx="5431536" cy="612648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None/>
              <a:defRPr sz="2000" b="0" i="1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A2E79D5-E651-4B82-AFAA-DE6E16AC3EB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48056" y="2752344"/>
            <a:ext cx="5431536" cy="32004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1A91196-F771-42C3-A726-A4ECF561FFF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309360" y="1774952"/>
            <a:ext cx="5431536" cy="612648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None/>
              <a:defRPr sz="2000" b="0" i="1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776BA18-D373-4B5F-B812-5D5E4C2378E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309360" y="2752344"/>
            <a:ext cx="5431536" cy="32004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395D0EB-9F99-4C95-ADA6-AC6B493CCA9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38912" y="6153912"/>
            <a:ext cx="3456432" cy="502920"/>
          </a:xfrm>
          <a:prstGeom prst="rect">
            <a:avLst/>
          </a:prstGeom>
        </p:spPr>
        <p:txBody>
          <a:bodyPr/>
          <a:lstStyle/>
          <a:p>
            <a:fld id="{B098B728-214A-4ABC-8432-5B3A5A66A987}" type="datetime2">
              <a:rPr lang="en-US" smtClean="0"/>
              <a:t>Wednesday, June 2, 2021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7EB69A9-1E48-4683-8873-D888C39E6E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57E419C-3010-4562-BA4B-ECBC2DBE62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Ins="219456"/>
          <a:lstStyle/>
          <a:p>
            <a:fld id="{0D309695-DEC3-40DA-9DF5-330280C9D0E8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83314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D58066-A255-4886-A4B0-2AC829A768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8056" y="388800"/>
            <a:ext cx="11311128" cy="5559552"/>
          </a:xfrm>
        </p:spPr>
        <p:txBody>
          <a:bodyPr wrap="square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068D80A-6560-46E3-AF30-9CEC54EA747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38912" y="6153912"/>
            <a:ext cx="3456432" cy="502920"/>
          </a:xfrm>
          <a:prstGeom prst="rect">
            <a:avLst/>
          </a:prstGeom>
        </p:spPr>
        <p:txBody>
          <a:bodyPr/>
          <a:lstStyle/>
          <a:p>
            <a:fld id="{015F02D0-6806-43AF-9888-2359BF40C204}" type="datetime2">
              <a:rPr lang="en-US" smtClean="0"/>
              <a:t>Wednesday, June 2, 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AB673C2-FB1E-46F5-8CFB-93B9DB8070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91E2120-410F-4382-81AB-37F161F721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Ins="219456"/>
          <a:lstStyle/>
          <a:p>
            <a:fld id="{0D309695-DEC3-40DA-9DF5-330280C9D0E8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82973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2802222-E41B-48E7-BF06-5C5509D621C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38912" y="6153912"/>
            <a:ext cx="3456432" cy="502920"/>
          </a:xfrm>
          <a:prstGeom prst="rect">
            <a:avLst/>
          </a:prstGeom>
        </p:spPr>
        <p:txBody>
          <a:bodyPr/>
          <a:lstStyle/>
          <a:p>
            <a:fld id="{8EE14D2D-B1AF-4197-82D6-FC1F8BD05681}" type="datetime2">
              <a:rPr lang="en-US" smtClean="0"/>
              <a:t>Wednesday, June 2, 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7A636E3-B721-46E8-882F-C123530F0F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4FC1178-3E0E-449A-B799-009C04C069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309695-DEC3-40DA-9DF5-330280C9D0E8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09953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C23392-4FF4-4922-A14E-8AA23A9BDD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8056" y="388800"/>
            <a:ext cx="3447288" cy="1069848"/>
          </a:xfrm>
        </p:spPr>
        <p:txBody>
          <a:bodyPr wrap="square" anchor="t">
            <a:normAutofit/>
          </a:bodyPr>
          <a:lstStyle>
            <a:lvl1pPr>
              <a:defRPr sz="2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04FB38E-5055-4C9B-9A3B-A7B3A488794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70832" y="393192"/>
            <a:ext cx="7379208" cy="5559552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E2EC2DB-2ED3-408C-BFF2-F413C9D8F91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48056" y="1733550"/>
            <a:ext cx="3447288" cy="4219194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1374FDF-3000-4B2C-AC88-8CE34D68059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38912" y="6153912"/>
            <a:ext cx="3456432" cy="502920"/>
          </a:xfrm>
          <a:prstGeom prst="rect">
            <a:avLst/>
          </a:prstGeom>
        </p:spPr>
        <p:txBody>
          <a:bodyPr/>
          <a:lstStyle/>
          <a:p>
            <a:fld id="{98771CEB-9838-4245-91B8-EFBAFE2D8B44}" type="datetime2">
              <a:rPr lang="en-US" smtClean="0"/>
              <a:t>Wednesday, June 2, 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DA0B7F4-5B8C-49BD-9BDA-FCBD13E242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502BC00-0803-4A53-8657-91CE0DB80E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309695-DEC3-40DA-9DF5-330280C9D0E8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89102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5C2A98-C272-40D9-B75A-77A3D58678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8056" y="388800"/>
            <a:ext cx="3447288" cy="1069848"/>
          </a:xfrm>
        </p:spPr>
        <p:txBody>
          <a:bodyPr wrap="square" anchor="t">
            <a:normAutofit/>
          </a:bodyPr>
          <a:lstStyle>
            <a:lvl1pPr>
              <a:defRPr sz="2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AD50DAC-9AC3-4A9A-91B7-6C95E436256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4370832" y="441324"/>
            <a:ext cx="7373112" cy="5511419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3721B04-C243-49A9-B5D3-48337929094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48056" y="1735200"/>
            <a:ext cx="3447288" cy="4214750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38E949C-DD35-44F6-B45A-35134D7E129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38912" y="6153912"/>
            <a:ext cx="3456432" cy="502920"/>
          </a:xfrm>
          <a:prstGeom prst="rect">
            <a:avLst/>
          </a:prstGeom>
        </p:spPr>
        <p:txBody>
          <a:bodyPr/>
          <a:lstStyle/>
          <a:p>
            <a:fld id="{51D3F6BF-A585-41F8-88DF-7E5D069F892A}" type="datetime2">
              <a:rPr lang="en-US" smtClean="0"/>
              <a:t>Wednesday, June 2, 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BC70102-4B8E-4FEC-9BB7-97FDC1EABF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86693AF-08A9-4388-A9B8-174D539559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309695-DEC3-40DA-9DF5-330280C9D0E8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16944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3DDBCE8-F60C-4E3A-83C0-BDE8DD2DE1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8056" y="388800"/>
            <a:ext cx="11301984" cy="1141200"/>
          </a:xfrm>
          <a:prstGeom prst="rect">
            <a:avLst/>
          </a:prstGeom>
        </p:spPr>
        <p:txBody>
          <a:bodyPr vert="horz" lIns="0" tIns="0" rIns="0" bIns="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4BBC57F-72F2-48BC-B1EE-1F2C6155D72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48056" y="1733550"/>
            <a:ext cx="11293200" cy="3783013"/>
          </a:xfrm>
          <a:prstGeom prst="rect">
            <a:avLst/>
          </a:prstGeom>
        </p:spPr>
        <p:txBody>
          <a:bodyPr vert="horz" lIns="0" tIns="0" rIns="91440" bIns="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30FBC45-A4BC-4EE5-82B1-8BC79122559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370832" y="6153912"/>
            <a:ext cx="5397056" cy="502920"/>
          </a:xfrm>
          <a:prstGeom prst="rect">
            <a:avLst/>
          </a:prstGeom>
        </p:spPr>
        <p:txBody>
          <a:bodyPr vert="horz" lIns="0" tIns="0" rIns="91440" bIns="0" rtlCol="0" anchor="ctr"/>
          <a:lstStyle>
            <a:lvl1pPr algn="l">
              <a:defRPr sz="900" cap="all" spc="200" baseline="0">
                <a:solidFill>
                  <a:schemeClr val="tx2">
                    <a:alpha val="55000"/>
                  </a:schemeClr>
                </a:solidFill>
              </a:defRPr>
            </a:lvl1pPr>
          </a:lstStyle>
          <a:p>
            <a:r>
              <a:rPr lang="en-US" spc="200" dirty="0"/>
              <a:t>Sample Footer Text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25E1300-1995-409E-B058-59180872B69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238232" y="6153912"/>
            <a:ext cx="1510856" cy="50292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900">
                <a:solidFill>
                  <a:schemeClr val="tx2">
                    <a:alpha val="55000"/>
                  </a:schemeClr>
                </a:solidFill>
              </a:defRPr>
            </a:lvl1pPr>
          </a:lstStyle>
          <a:p>
            <a:fld id="{0D309695-DEC3-40DA-9DF5-330280C9D0E8}" type="slidenum">
              <a:rPr lang="en-US" smtClean="0"/>
              <a:pPr/>
              <a:t>‹Nº›</a:t>
            </a:fld>
            <a:endParaRPr lang="en-US" dirty="0"/>
          </a:p>
        </p:txBody>
      </p:sp>
      <p:sp>
        <p:nvSpPr>
          <p:cNvPr id="10" name="Date Placeholder 3">
            <a:extLst>
              <a:ext uri="{FF2B5EF4-FFF2-40B4-BE49-F238E27FC236}">
                <a16:creationId xmlns:a16="http://schemas.microsoft.com/office/drawing/2014/main" id="{639030E9-7F3B-403F-96B2-7C2C627C30A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42912" y="6152968"/>
            <a:ext cx="3457576" cy="502920"/>
          </a:xfrm>
          <a:prstGeom prst="rect">
            <a:avLst/>
          </a:prstGeom>
        </p:spPr>
        <p:txBody>
          <a:bodyPr wrap="square" lIns="0" tIns="0" rIns="0" bIns="0" anchor="ctr" anchorCtr="0">
            <a:normAutofit/>
          </a:bodyPr>
          <a:lstStyle>
            <a:lvl1pPr>
              <a:defRPr sz="900" cap="all" spc="200" baseline="0">
                <a:solidFill>
                  <a:schemeClr val="tx1">
                    <a:alpha val="55000"/>
                  </a:schemeClr>
                </a:solidFill>
              </a:defRPr>
            </a:lvl1pPr>
          </a:lstStyle>
          <a:p>
            <a:fld id="{8256C2ED-54A4-480D-B5C8-65C0D62359B9}" type="datetime2">
              <a:rPr lang="en-US" smtClean="0"/>
              <a:pPr/>
              <a:t>Wednesday, June 2, 2021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5000983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i="1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450000" indent="-448056" algn="l" defTabSz="914400" rtl="0" eaLnBrk="1" latinLnBrk="0" hangingPunct="1">
        <a:lnSpc>
          <a:spcPct val="140000"/>
        </a:lnSpc>
        <a:spcBef>
          <a:spcPts val="1000"/>
        </a:spcBef>
        <a:buFont typeface="Calibri Light" panose="020F0302020204030204" pitchFamily="34" charset="0"/>
        <a:buChar char="→"/>
        <a:defRPr sz="1800" kern="1200">
          <a:solidFill>
            <a:schemeClr val="tx2">
              <a:alpha val="55000"/>
            </a:schemeClr>
          </a:solidFill>
          <a:latin typeface="+mn-lt"/>
          <a:ea typeface="+mn-ea"/>
          <a:cs typeface="+mn-cs"/>
        </a:defRPr>
      </a:lvl1pPr>
      <a:lvl2pPr marL="900000" indent="-448056" algn="l" defTabSz="914400" rtl="0" eaLnBrk="1" latinLnBrk="0" hangingPunct="1">
        <a:lnSpc>
          <a:spcPct val="140000"/>
        </a:lnSpc>
        <a:spcBef>
          <a:spcPts val="500"/>
        </a:spcBef>
        <a:buFont typeface="Calibri Light" panose="020F0302020204030204" pitchFamily="34" charset="0"/>
        <a:buChar char="→"/>
        <a:defRPr sz="1800" kern="1200">
          <a:solidFill>
            <a:schemeClr val="tx2">
              <a:alpha val="55000"/>
            </a:schemeClr>
          </a:solidFill>
          <a:latin typeface="+mn-lt"/>
          <a:ea typeface="+mn-ea"/>
          <a:cs typeface="+mn-cs"/>
        </a:defRPr>
      </a:lvl2pPr>
      <a:lvl3pPr marL="1350000" indent="-448056" algn="l" defTabSz="914400" rtl="0" eaLnBrk="1" latinLnBrk="0" hangingPunct="1">
        <a:lnSpc>
          <a:spcPct val="140000"/>
        </a:lnSpc>
        <a:spcBef>
          <a:spcPts val="500"/>
        </a:spcBef>
        <a:buFont typeface="Calibri Light" panose="020F0302020204030204" pitchFamily="34" charset="0"/>
        <a:buChar char="→"/>
        <a:defRPr sz="1800" kern="1200">
          <a:solidFill>
            <a:schemeClr val="tx2">
              <a:alpha val="55000"/>
            </a:schemeClr>
          </a:solidFill>
          <a:latin typeface="+mn-lt"/>
          <a:ea typeface="+mn-ea"/>
          <a:cs typeface="+mn-cs"/>
        </a:defRPr>
      </a:lvl3pPr>
      <a:lvl4pPr marL="1800000" indent="-448056" algn="l" defTabSz="914400" rtl="0" eaLnBrk="1" latinLnBrk="0" hangingPunct="1">
        <a:lnSpc>
          <a:spcPct val="140000"/>
        </a:lnSpc>
        <a:spcBef>
          <a:spcPts val="500"/>
        </a:spcBef>
        <a:buFont typeface="Calibri Light" panose="020F0302020204030204" pitchFamily="34" charset="0"/>
        <a:buChar char="→"/>
        <a:defRPr sz="1800" kern="1200">
          <a:solidFill>
            <a:schemeClr val="tx2">
              <a:alpha val="55000"/>
            </a:schemeClr>
          </a:solidFill>
          <a:latin typeface="+mn-lt"/>
          <a:ea typeface="+mn-ea"/>
          <a:cs typeface="+mn-cs"/>
        </a:defRPr>
      </a:lvl4pPr>
      <a:lvl5pPr marL="2250000" indent="-448056" algn="l" defTabSz="914400" rtl="0" eaLnBrk="1" latinLnBrk="0" hangingPunct="1">
        <a:lnSpc>
          <a:spcPct val="140000"/>
        </a:lnSpc>
        <a:spcBef>
          <a:spcPts val="500"/>
        </a:spcBef>
        <a:buFont typeface="Calibri Light" panose="020F0302020204030204" pitchFamily="34" charset="0"/>
        <a:buChar char="→"/>
        <a:defRPr sz="1800" kern="1200">
          <a:solidFill>
            <a:schemeClr val="tx2">
              <a:alpha val="5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5" Type="http://schemas.microsoft.com/office/2007/relationships/hdphoto" Target="../media/hdphoto1.wdp"/><Relationship Id="rId4" Type="http://schemas.openxmlformats.org/officeDocument/2006/relationships/image" Target="../media/image21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sv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0" name="Rectangle 19">
            <a:extLst>
              <a:ext uri="{FF2B5EF4-FFF2-40B4-BE49-F238E27FC236}">
                <a16:creationId xmlns:a16="http://schemas.microsoft.com/office/drawing/2014/main" id="{F2E5B6AE-5EFE-45F0-A2AE-ED771CA3D7D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F92AC66D-DE5F-491B-876A-52E60B4F1D7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48055" y="662400"/>
            <a:ext cx="11293200" cy="1000800"/>
          </a:xfrm>
        </p:spPr>
        <p:txBody>
          <a:bodyPr anchor="ctr">
            <a:normAutofit/>
          </a:bodyPr>
          <a:lstStyle/>
          <a:p>
            <a:r>
              <a:rPr lang="es-MX" b="1" dirty="0"/>
              <a:t>Multiplicación en la vida cotidiana</a:t>
            </a:r>
            <a:endParaRPr lang="es-CL" b="1" dirty="0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18B305EA-8F08-4FBC-9AA7-AF129B2FC8B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48055" y="1652400"/>
            <a:ext cx="11293200" cy="984885"/>
          </a:xfrm>
        </p:spPr>
        <p:txBody>
          <a:bodyPr anchor="ctr">
            <a:normAutofit lnSpcReduction="10000"/>
          </a:bodyPr>
          <a:lstStyle/>
          <a:p>
            <a:pPr algn="ctr">
              <a:lnSpc>
                <a:spcPct val="110000"/>
              </a:lnSpc>
            </a:pPr>
            <a:r>
              <a:rPr lang="es-MX" sz="2800" b="1" dirty="0"/>
              <a:t>Profesora Graciela Peña Neira </a:t>
            </a:r>
          </a:p>
          <a:p>
            <a:pPr algn="ctr">
              <a:lnSpc>
                <a:spcPct val="110000"/>
              </a:lnSpc>
            </a:pPr>
            <a:r>
              <a:rPr lang="es-MX" sz="2800" b="1" dirty="0"/>
              <a:t>3° BÁSICO</a:t>
            </a:r>
            <a:endParaRPr lang="es-CL" sz="2800" b="1" dirty="0"/>
          </a:p>
        </p:txBody>
      </p: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D255B435-D9F3-4A31-B89E-36741390DB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50000" y="450000"/>
            <a:ext cx="11293200" cy="0"/>
          </a:xfrm>
          <a:prstGeom prst="line">
            <a:avLst/>
          </a:prstGeom>
          <a:ln w="63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" name="Picture 3" descr="Números de plástico de juguete">
            <a:extLst>
              <a:ext uri="{FF2B5EF4-FFF2-40B4-BE49-F238E27FC236}">
                <a16:creationId xmlns:a16="http://schemas.microsoft.com/office/drawing/2014/main" id="{4FE243E9-73D5-4400-A5CE-1A67BFF07E8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7561" b="24531"/>
          <a:stretch/>
        </p:blipFill>
        <p:spPr>
          <a:xfrm>
            <a:off x="20" y="2959198"/>
            <a:ext cx="12191980" cy="38988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54538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14EED187-6B86-4CB4-98B3-610C9ADD21B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8056" y="168813"/>
            <a:ext cx="11607956" cy="6316394"/>
          </a:xfrm>
        </p:spPr>
        <p:txBody>
          <a:bodyPr>
            <a:normAutofit/>
          </a:bodyPr>
          <a:lstStyle/>
          <a:p>
            <a:pPr marL="1944" indent="0" algn="ctr">
              <a:buNone/>
            </a:pPr>
            <a:r>
              <a:rPr lang="es-MX" sz="4800" u="sng" dirty="0">
                <a:solidFill>
                  <a:srgbClr val="FF0000">
                    <a:alpha val="55000"/>
                  </a:srgbClr>
                </a:solidFill>
              </a:rPr>
              <a:t>Estrategia 2</a:t>
            </a:r>
            <a:br>
              <a:rPr lang="es-MX" sz="4800" dirty="0">
                <a:solidFill>
                  <a:schemeClr val="tx1">
                    <a:alpha val="55000"/>
                  </a:schemeClr>
                </a:solidFill>
              </a:rPr>
            </a:br>
            <a:r>
              <a:rPr lang="es-MX" sz="4800" dirty="0">
                <a:solidFill>
                  <a:schemeClr val="tx1">
                    <a:alpha val="55000"/>
                  </a:schemeClr>
                </a:solidFill>
              </a:rPr>
              <a:t>Podemos usar la multiplicación</a:t>
            </a:r>
            <a:endParaRPr lang="es-CL" sz="4800" dirty="0">
              <a:solidFill>
                <a:schemeClr val="tx1">
                  <a:alpha val="55000"/>
                </a:schemeClr>
              </a:solidFill>
            </a:endParaRPr>
          </a:p>
        </p:txBody>
      </p:sp>
      <p:sp>
        <p:nvSpPr>
          <p:cNvPr id="7" name="Elipse 6">
            <a:extLst>
              <a:ext uri="{FF2B5EF4-FFF2-40B4-BE49-F238E27FC236}">
                <a16:creationId xmlns:a16="http://schemas.microsoft.com/office/drawing/2014/main" id="{8F0F5969-F265-4640-8D1C-7DDF92B78757}"/>
              </a:ext>
            </a:extLst>
          </p:cNvPr>
          <p:cNvSpPr/>
          <p:nvPr/>
        </p:nvSpPr>
        <p:spPr>
          <a:xfrm>
            <a:off x="7334935" y="3866069"/>
            <a:ext cx="833488" cy="73473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6000" b="1" dirty="0">
                <a:solidFill>
                  <a:schemeClr val="bg1"/>
                </a:solidFill>
              </a:rPr>
              <a:t>x</a:t>
            </a:r>
            <a:endParaRPr lang="es-CL" sz="6000" b="1" dirty="0">
              <a:solidFill>
                <a:schemeClr val="bg1"/>
              </a:solidFill>
            </a:endParaRPr>
          </a:p>
        </p:txBody>
      </p:sp>
      <p:sp>
        <p:nvSpPr>
          <p:cNvPr id="14" name="Flecha: circular 13">
            <a:extLst>
              <a:ext uri="{FF2B5EF4-FFF2-40B4-BE49-F238E27FC236}">
                <a16:creationId xmlns:a16="http://schemas.microsoft.com/office/drawing/2014/main" id="{1BB90BFD-2F07-4AEF-BF84-D2A4F8234482}"/>
              </a:ext>
            </a:extLst>
          </p:cNvPr>
          <p:cNvSpPr/>
          <p:nvPr/>
        </p:nvSpPr>
        <p:spPr>
          <a:xfrm>
            <a:off x="5875479" y="3167775"/>
            <a:ext cx="3257946" cy="1275128"/>
          </a:xfrm>
          <a:prstGeom prst="circularArrow">
            <a:avLst>
              <a:gd name="adj1" fmla="val 12500"/>
              <a:gd name="adj2" fmla="val 1099270"/>
              <a:gd name="adj3" fmla="val 20457681"/>
              <a:gd name="adj4" fmla="val 10356794"/>
              <a:gd name="adj5" fmla="val 12500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>
              <a:solidFill>
                <a:schemeClr val="tx1"/>
              </a:solidFill>
            </a:endParaRPr>
          </a:p>
        </p:txBody>
      </p:sp>
      <p:sp>
        <p:nvSpPr>
          <p:cNvPr id="20" name="Arco 19">
            <a:extLst>
              <a:ext uri="{FF2B5EF4-FFF2-40B4-BE49-F238E27FC236}">
                <a16:creationId xmlns:a16="http://schemas.microsoft.com/office/drawing/2014/main" id="{418DEE1C-F987-44FA-B871-339CDFB080B0}"/>
              </a:ext>
            </a:extLst>
          </p:cNvPr>
          <p:cNvSpPr/>
          <p:nvPr/>
        </p:nvSpPr>
        <p:spPr>
          <a:xfrm>
            <a:off x="5506482" y="2986483"/>
            <a:ext cx="3151163" cy="930856"/>
          </a:xfrm>
          <a:prstGeom prst="arc">
            <a:avLst>
              <a:gd name="adj1" fmla="val 10531070"/>
              <a:gd name="adj2" fmla="val 0"/>
            </a:avLst>
          </a:prstGeom>
          <a:ln w="1143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pic>
        <p:nvPicPr>
          <p:cNvPr id="21" name="Imagen 20">
            <a:extLst>
              <a:ext uri="{FF2B5EF4-FFF2-40B4-BE49-F238E27FC236}">
                <a16:creationId xmlns:a16="http://schemas.microsoft.com/office/drawing/2014/main" id="{76AA53DB-7D5C-4E2C-B2D5-606610CDAD2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89640" y="2740176"/>
            <a:ext cx="4051495" cy="508302"/>
          </a:xfrm>
          <a:prstGeom prst="rect">
            <a:avLst/>
          </a:prstGeom>
          <a:effectLst>
            <a:glow rad="127000">
              <a:srgbClr val="92D050"/>
            </a:glow>
          </a:effectLst>
        </p:spPr>
      </p:pic>
      <p:sp>
        <p:nvSpPr>
          <p:cNvPr id="22" name="Es igual a 21">
            <a:extLst>
              <a:ext uri="{FF2B5EF4-FFF2-40B4-BE49-F238E27FC236}">
                <a16:creationId xmlns:a16="http://schemas.microsoft.com/office/drawing/2014/main" id="{928DDB49-4E61-44D1-BE34-078D8844F457}"/>
              </a:ext>
            </a:extLst>
          </p:cNvPr>
          <p:cNvSpPr/>
          <p:nvPr/>
        </p:nvSpPr>
        <p:spPr>
          <a:xfrm>
            <a:off x="9342423" y="3845431"/>
            <a:ext cx="690078" cy="734739"/>
          </a:xfrm>
          <a:prstGeom prst="mathEqual">
            <a:avLst>
              <a:gd name="adj1" fmla="val 23520"/>
              <a:gd name="adj2" fmla="val 12463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>
              <a:solidFill>
                <a:schemeClr val="tx1"/>
              </a:solidFill>
            </a:endParaRPr>
          </a:p>
        </p:txBody>
      </p:sp>
      <p:sp>
        <p:nvSpPr>
          <p:cNvPr id="23" name="Rectángulo: esquinas redondeadas 22">
            <a:extLst>
              <a:ext uri="{FF2B5EF4-FFF2-40B4-BE49-F238E27FC236}">
                <a16:creationId xmlns:a16="http://schemas.microsoft.com/office/drawing/2014/main" id="{086F2F47-3E2F-4DA0-A0C7-9B1D99EF4C06}"/>
              </a:ext>
            </a:extLst>
          </p:cNvPr>
          <p:cNvSpPr/>
          <p:nvPr/>
        </p:nvSpPr>
        <p:spPr>
          <a:xfrm>
            <a:off x="10089522" y="3765175"/>
            <a:ext cx="2019663" cy="88265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4400" b="1" dirty="0">
                <a:solidFill>
                  <a:schemeClr val="bg1"/>
                </a:solidFill>
              </a:rPr>
              <a:t>10.000</a:t>
            </a:r>
            <a:endParaRPr lang="es-CL" sz="4400" b="1" dirty="0">
              <a:solidFill>
                <a:schemeClr val="bg1"/>
              </a:solidFill>
            </a:endParaRP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88ADBB9C-6C49-4A6A-B75C-CDEA51D26E9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3597" y="2408280"/>
            <a:ext cx="3833066" cy="4076927"/>
          </a:xfrm>
          <a:prstGeom prst="rect">
            <a:avLst/>
          </a:prstGeom>
        </p:spPr>
      </p:pic>
      <p:sp>
        <p:nvSpPr>
          <p:cNvPr id="8" name="Rectángulo 7">
            <a:extLst>
              <a:ext uri="{FF2B5EF4-FFF2-40B4-BE49-F238E27FC236}">
                <a16:creationId xmlns:a16="http://schemas.microsoft.com/office/drawing/2014/main" id="{BAD3C2DA-9378-4F73-BDF7-0794255BC5C3}"/>
              </a:ext>
            </a:extLst>
          </p:cNvPr>
          <p:cNvSpPr/>
          <p:nvPr/>
        </p:nvSpPr>
        <p:spPr>
          <a:xfrm>
            <a:off x="4172643" y="3845431"/>
            <a:ext cx="2565121" cy="73473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5400" dirty="0">
                <a:solidFill>
                  <a:schemeClr val="bg1"/>
                </a:solidFill>
              </a:rPr>
              <a:t>2.500</a:t>
            </a:r>
            <a:endParaRPr lang="es-CL" sz="5400" dirty="0">
              <a:solidFill>
                <a:schemeClr val="bg1"/>
              </a:solidFill>
            </a:endParaRPr>
          </a:p>
        </p:txBody>
      </p:sp>
      <p:sp>
        <p:nvSpPr>
          <p:cNvPr id="9" name="Rectángulo: esquinas redondeadas 8">
            <a:extLst>
              <a:ext uri="{FF2B5EF4-FFF2-40B4-BE49-F238E27FC236}">
                <a16:creationId xmlns:a16="http://schemas.microsoft.com/office/drawing/2014/main" id="{D2CA5EDD-6A9A-4E7D-A950-56AB52F1EBE4}"/>
              </a:ext>
            </a:extLst>
          </p:cNvPr>
          <p:cNvSpPr/>
          <p:nvPr/>
        </p:nvSpPr>
        <p:spPr>
          <a:xfrm>
            <a:off x="8573520" y="3765175"/>
            <a:ext cx="690078" cy="73473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5400" dirty="0">
                <a:solidFill>
                  <a:schemeClr val="bg1"/>
                </a:solidFill>
              </a:rPr>
              <a:t>4</a:t>
            </a:r>
            <a:endParaRPr lang="es-CL" sz="5400" dirty="0">
              <a:solidFill>
                <a:schemeClr val="bg1"/>
              </a:solidFill>
            </a:endParaRPr>
          </a:p>
        </p:txBody>
      </p:sp>
      <p:pic>
        <p:nvPicPr>
          <p:cNvPr id="11" name="Imagen 10">
            <a:extLst>
              <a:ext uri="{FF2B5EF4-FFF2-40B4-BE49-F238E27FC236}">
                <a16:creationId xmlns:a16="http://schemas.microsoft.com/office/drawing/2014/main" id="{28666B88-1CED-473D-B1B5-3483D9B82BC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33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172643" y="2008720"/>
            <a:ext cx="5185328" cy="1331785"/>
          </a:xfrm>
          <a:prstGeom prst="rect">
            <a:avLst/>
          </a:prstGeom>
          <a:ln>
            <a:gradFill>
              <a:gsLst>
                <a:gs pos="0">
                  <a:schemeClr val="accent6">
                    <a:lumMod val="60000"/>
                    <a:lumOff val="40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a:ln>
        </p:spPr>
      </p:pic>
    </p:spTree>
    <p:extLst>
      <p:ext uri="{BB962C8B-B14F-4D97-AF65-F5344CB8AC3E}">
        <p14:creationId xmlns:p14="http://schemas.microsoft.com/office/powerpoint/2010/main" val="345712760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397B743-F7E9-4D00-A697-F6B2E4B8668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194716" y="739978"/>
            <a:ext cx="5334930" cy="3004145"/>
          </a:xfrm>
        </p:spPr>
        <p:txBody>
          <a:bodyPr>
            <a:normAutofit/>
          </a:bodyPr>
          <a:lstStyle/>
          <a:p>
            <a:pPr algn="ctr"/>
            <a:r>
              <a:rPr lang="es-MX" sz="8800" b="1" dirty="0">
                <a:solidFill>
                  <a:srgbClr val="0070C0"/>
                </a:solidFill>
              </a:rPr>
              <a:t>¡BUEN TRABAJO!</a:t>
            </a:r>
            <a:endParaRPr lang="es-CL" sz="8800" b="1" dirty="0">
              <a:solidFill>
                <a:srgbClr val="0070C0"/>
              </a:solidFill>
            </a:endParaRP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1E8889E5-D8F7-43E1-B33B-AA0E2F889CC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003235" y="3836196"/>
            <a:ext cx="5526411" cy="2392325"/>
          </a:xfrm>
        </p:spPr>
        <p:txBody>
          <a:bodyPr>
            <a:normAutofit fontScale="92500" lnSpcReduction="20000"/>
          </a:bodyPr>
          <a:lstStyle/>
          <a:p>
            <a:endParaRPr lang="es-MX" sz="1700" dirty="0"/>
          </a:p>
          <a:p>
            <a:pPr algn="ctr"/>
            <a:r>
              <a:rPr lang="es-MX" sz="2100" dirty="0">
                <a:solidFill>
                  <a:schemeClr val="tx1">
                    <a:alpha val="55000"/>
                  </a:schemeClr>
                </a:solidFill>
              </a:rPr>
              <a:t>3° </a:t>
            </a:r>
            <a:r>
              <a:rPr lang="es-MX" sz="2100">
                <a:solidFill>
                  <a:schemeClr val="tx1">
                    <a:alpha val="55000"/>
                  </a:schemeClr>
                </a:solidFill>
              </a:rPr>
              <a:t>básico </a:t>
            </a:r>
          </a:p>
          <a:p>
            <a:pPr algn="ctr"/>
            <a:r>
              <a:rPr lang="es-MX" sz="2100">
                <a:solidFill>
                  <a:schemeClr val="tx1">
                    <a:alpha val="55000"/>
                  </a:schemeClr>
                </a:solidFill>
              </a:rPr>
              <a:t>Colegio </a:t>
            </a:r>
            <a:r>
              <a:rPr lang="es-MX" sz="2100" dirty="0">
                <a:solidFill>
                  <a:schemeClr val="tx1">
                    <a:alpha val="55000"/>
                  </a:schemeClr>
                </a:solidFill>
              </a:rPr>
              <a:t>Joaquín Edwards Bello</a:t>
            </a:r>
          </a:p>
          <a:p>
            <a:pPr algn="ctr"/>
            <a:r>
              <a:rPr lang="es-MX" sz="2100" dirty="0">
                <a:solidFill>
                  <a:schemeClr val="tx1">
                    <a:alpha val="55000"/>
                  </a:schemeClr>
                </a:solidFill>
              </a:rPr>
              <a:t>Programa de Integración Escolar </a:t>
            </a:r>
          </a:p>
          <a:p>
            <a:pPr algn="ctr"/>
            <a:endParaRPr lang="es-MX" sz="2100" dirty="0">
              <a:solidFill>
                <a:schemeClr val="tx1">
                  <a:alpha val="55000"/>
                </a:schemeClr>
              </a:solidFill>
            </a:endParaRPr>
          </a:p>
          <a:p>
            <a:pPr algn="ctr"/>
            <a:r>
              <a:rPr lang="es-MX" sz="2100" dirty="0">
                <a:solidFill>
                  <a:schemeClr val="tx1">
                    <a:alpha val="55000"/>
                  </a:schemeClr>
                </a:solidFill>
              </a:rPr>
              <a:t>Profesora Graciela Peña </a:t>
            </a:r>
            <a:endParaRPr lang="es-CL" sz="2100" dirty="0">
              <a:solidFill>
                <a:schemeClr val="tx1">
                  <a:alpha val="55000"/>
                </a:schemeClr>
              </a:solidFill>
            </a:endParaRPr>
          </a:p>
        </p:txBody>
      </p:sp>
      <p:pic>
        <p:nvPicPr>
          <p:cNvPr id="4" name="Imagen 3" descr="Vista desde lo alto de un edificio&#10;&#10;Descripción generada automáticamente">
            <a:extLst>
              <a:ext uri="{FF2B5EF4-FFF2-40B4-BE49-F238E27FC236}">
                <a16:creationId xmlns:a16="http://schemas.microsoft.com/office/drawing/2014/main" id="{F65F0602-6224-43CF-B632-92B2BFAF94B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5000" r="-1" b="-1"/>
          <a:stretch/>
        </p:blipFill>
        <p:spPr>
          <a:xfrm>
            <a:off x="631840" y="598720"/>
            <a:ext cx="5178249" cy="5178249"/>
          </a:xfrm>
          <a:custGeom>
            <a:avLst/>
            <a:gdLst/>
            <a:ahLst/>
            <a:cxnLst/>
            <a:rect l="l" t="t" r="r" b="b"/>
            <a:pathLst>
              <a:path w="3741748" h="3741748">
                <a:moveTo>
                  <a:pt x="1870874" y="0"/>
                </a:moveTo>
                <a:cubicBezTo>
                  <a:pt x="2904129" y="0"/>
                  <a:pt x="3741748" y="837619"/>
                  <a:pt x="3741748" y="1870874"/>
                </a:cubicBezTo>
                <a:cubicBezTo>
                  <a:pt x="3741748" y="2904129"/>
                  <a:pt x="2904129" y="3741748"/>
                  <a:pt x="1870874" y="3741748"/>
                </a:cubicBezTo>
                <a:cubicBezTo>
                  <a:pt x="837619" y="3741748"/>
                  <a:pt x="0" y="2904129"/>
                  <a:pt x="0" y="1870874"/>
                </a:cubicBezTo>
                <a:cubicBezTo>
                  <a:pt x="0" y="837619"/>
                  <a:pt x="837619" y="0"/>
                  <a:pt x="1870874" y="0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12790604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7E21CA63-4B99-4925-8CAF-F408D7AB01B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9C128DA0-7097-4AC8-8CB3-CA46977DFD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0000" y="388799"/>
            <a:ext cx="4694400" cy="5965199"/>
          </a:xfrm>
        </p:spPr>
        <p:txBody>
          <a:bodyPr>
            <a:normAutofit/>
          </a:bodyPr>
          <a:lstStyle/>
          <a:p>
            <a:pPr algn="ctr"/>
            <a:br>
              <a:rPr lang="es-MX" sz="5400" b="1" i="0" u="sng" dirty="0"/>
            </a:br>
            <a:br>
              <a:rPr lang="es-MX" sz="5400" b="1" i="0" u="sng" dirty="0"/>
            </a:br>
            <a:r>
              <a:rPr lang="es-MX" sz="5400" b="1" i="0" u="sng" dirty="0"/>
              <a:t>OBJETIVO DE APRENDIZAJE</a:t>
            </a:r>
            <a:endParaRPr lang="es-CL" sz="5400" b="1" i="0" u="sng" dirty="0"/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7F935FD8-9F2E-4F15-8ED9-1C692DA6F35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592926" y="450000"/>
            <a:ext cx="0" cy="596520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5" name="Marcador de contenido 2">
            <a:extLst>
              <a:ext uri="{FF2B5EF4-FFF2-40B4-BE49-F238E27FC236}">
                <a16:creationId xmlns:a16="http://schemas.microsoft.com/office/drawing/2014/main" id="{793A21E6-954D-4E26-8DD5-60C7A9C9E7C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90706098"/>
              </p:ext>
            </p:extLst>
          </p:nvPr>
        </p:nvGraphicFramePr>
        <p:xfrm>
          <a:off x="6044400" y="449997"/>
          <a:ext cx="5239469" cy="595800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94231400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alpha val="92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14EED187-6B86-4CB4-98B3-610C9ADD21B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8056" y="503583"/>
            <a:ext cx="11293200" cy="5014631"/>
          </a:xfrm>
        </p:spPr>
        <p:txBody>
          <a:bodyPr/>
          <a:lstStyle/>
          <a:p>
            <a:pPr marL="1944" indent="0">
              <a:buNone/>
            </a:pPr>
            <a:r>
              <a:rPr lang="es-MX" sz="3600" b="1" dirty="0"/>
              <a:t>1-. </a:t>
            </a:r>
            <a:r>
              <a:rPr lang="es-MX" sz="3600" b="1" dirty="0">
                <a:solidFill>
                  <a:schemeClr val="tx1">
                    <a:alpha val="55000"/>
                  </a:schemeClr>
                </a:solidFill>
              </a:rPr>
              <a:t>Fui al negocio a comprar helados York . En la casa somos 5. Cada helado cuesta $200 ¿Cuánto debo pagar?</a:t>
            </a:r>
          </a:p>
          <a:p>
            <a:pPr marL="1944" indent="0">
              <a:buNone/>
            </a:pPr>
            <a:endParaRPr lang="es-MX" sz="3600" b="1" dirty="0">
              <a:solidFill>
                <a:schemeClr val="tx1">
                  <a:alpha val="55000"/>
                </a:schemeClr>
              </a:solidFill>
            </a:endParaRPr>
          </a:p>
          <a:p>
            <a:endParaRPr lang="es-CL" dirty="0"/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24304839-FD3A-4A2D-9A41-8A9706C943E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31096" y="2476301"/>
            <a:ext cx="4531732" cy="36632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4524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alpha val="88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1286002-E44F-4A1F-B5CB-38222C9463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8056" y="388799"/>
            <a:ext cx="11301984" cy="1496271"/>
          </a:xfrm>
        </p:spPr>
        <p:txBody>
          <a:bodyPr>
            <a:normAutofit/>
          </a:bodyPr>
          <a:lstStyle/>
          <a:p>
            <a:pPr algn="ctr"/>
            <a:r>
              <a:rPr lang="es-MX" sz="5400" b="1" u="sng" dirty="0">
                <a:solidFill>
                  <a:srgbClr val="FF0000"/>
                </a:solidFill>
              </a:rPr>
              <a:t>Estrategia 1</a:t>
            </a:r>
            <a:br>
              <a:rPr lang="es-MX" sz="5400" b="1" dirty="0"/>
            </a:br>
            <a:r>
              <a:rPr lang="es-MX" sz="5400" b="1" dirty="0"/>
              <a:t>Podemos sumar 5 veces 200</a:t>
            </a:r>
            <a:endParaRPr lang="es-CL" sz="5400" b="1" dirty="0"/>
          </a:p>
        </p:txBody>
      </p:sp>
      <p:pic>
        <p:nvPicPr>
          <p:cNvPr id="4" name="Marcador de contenido 3">
            <a:extLst>
              <a:ext uri="{FF2B5EF4-FFF2-40B4-BE49-F238E27FC236}">
                <a16:creationId xmlns:a16="http://schemas.microsoft.com/office/drawing/2014/main" id="{EFAC148B-82C1-49F5-A55F-D0618FF1477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29307" t="23021" r="23629" b="16424"/>
          <a:stretch/>
        </p:blipFill>
        <p:spPr>
          <a:xfrm>
            <a:off x="352405" y="2516720"/>
            <a:ext cx="1008651" cy="1730326"/>
          </a:xfrm>
          <a:prstGeom prst="rect">
            <a:avLst/>
          </a:prstGeom>
        </p:spPr>
      </p:pic>
      <p:pic>
        <p:nvPicPr>
          <p:cNvPr id="9" name="Imagen 8">
            <a:extLst>
              <a:ext uri="{FF2B5EF4-FFF2-40B4-BE49-F238E27FC236}">
                <a16:creationId xmlns:a16="http://schemas.microsoft.com/office/drawing/2014/main" id="{BCACEC93-2ECB-40C3-B78D-2B9CD878D01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61616" y="2511968"/>
            <a:ext cx="1005927" cy="1725318"/>
          </a:xfrm>
          <a:prstGeom prst="rect">
            <a:avLst/>
          </a:prstGeom>
        </p:spPr>
      </p:pic>
      <p:pic>
        <p:nvPicPr>
          <p:cNvPr id="10" name="Imagen 9">
            <a:extLst>
              <a:ext uri="{FF2B5EF4-FFF2-40B4-BE49-F238E27FC236}">
                <a16:creationId xmlns:a16="http://schemas.microsoft.com/office/drawing/2014/main" id="{2577AD0F-C5F7-4BF2-B799-1F9CBC769AD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99287" y="2549673"/>
            <a:ext cx="1005927" cy="1725318"/>
          </a:xfrm>
          <a:prstGeom prst="rect">
            <a:avLst/>
          </a:prstGeom>
        </p:spPr>
      </p:pic>
      <p:pic>
        <p:nvPicPr>
          <p:cNvPr id="11" name="Imagen 10">
            <a:extLst>
              <a:ext uri="{FF2B5EF4-FFF2-40B4-BE49-F238E27FC236}">
                <a16:creationId xmlns:a16="http://schemas.microsoft.com/office/drawing/2014/main" id="{7C4ADC80-1784-4DA0-B418-B774E1AE012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23945" y="2563837"/>
            <a:ext cx="1005927" cy="1725318"/>
          </a:xfrm>
          <a:prstGeom prst="rect">
            <a:avLst/>
          </a:prstGeom>
        </p:spPr>
      </p:pic>
      <p:pic>
        <p:nvPicPr>
          <p:cNvPr id="12" name="Imagen 11">
            <a:extLst>
              <a:ext uri="{FF2B5EF4-FFF2-40B4-BE49-F238E27FC236}">
                <a16:creationId xmlns:a16="http://schemas.microsoft.com/office/drawing/2014/main" id="{40AA99D7-F8EC-402A-8137-1321A889A98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60333" y="2563837"/>
            <a:ext cx="1005927" cy="1725318"/>
          </a:xfrm>
          <a:prstGeom prst="rect">
            <a:avLst/>
          </a:prstGeom>
        </p:spPr>
      </p:pic>
      <p:sp>
        <p:nvSpPr>
          <p:cNvPr id="13" name="Rectángulo 12">
            <a:extLst>
              <a:ext uri="{FF2B5EF4-FFF2-40B4-BE49-F238E27FC236}">
                <a16:creationId xmlns:a16="http://schemas.microsoft.com/office/drawing/2014/main" id="{B2B57A3A-D165-4772-8A9D-F798631DCF95}"/>
              </a:ext>
            </a:extLst>
          </p:cNvPr>
          <p:cNvSpPr/>
          <p:nvPr/>
        </p:nvSpPr>
        <p:spPr>
          <a:xfrm>
            <a:off x="129297" y="4628657"/>
            <a:ext cx="1603717" cy="787791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3600" dirty="0">
                <a:solidFill>
                  <a:schemeClr val="bg1"/>
                </a:solidFill>
              </a:rPr>
              <a:t>$200</a:t>
            </a:r>
            <a:endParaRPr lang="es-CL" sz="3600" dirty="0">
              <a:solidFill>
                <a:schemeClr val="bg1"/>
              </a:solidFill>
            </a:endParaRPr>
          </a:p>
        </p:txBody>
      </p:sp>
      <p:pic>
        <p:nvPicPr>
          <p:cNvPr id="14" name="Imagen 13">
            <a:extLst>
              <a:ext uri="{FF2B5EF4-FFF2-40B4-BE49-F238E27FC236}">
                <a16:creationId xmlns:a16="http://schemas.microsoft.com/office/drawing/2014/main" id="{6D94D38D-CC30-456A-AF79-CE9B1707681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15070" y="4540926"/>
            <a:ext cx="1615580" cy="963251"/>
          </a:xfrm>
          <a:prstGeom prst="rect">
            <a:avLst/>
          </a:prstGeom>
        </p:spPr>
      </p:pic>
      <p:pic>
        <p:nvPicPr>
          <p:cNvPr id="15" name="Imagen 14">
            <a:extLst>
              <a:ext uri="{FF2B5EF4-FFF2-40B4-BE49-F238E27FC236}">
                <a16:creationId xmlns:a16="http://schemas.microsoft.com/office/drawing/2014/main" id="{347E76A2-24B4-4386-BF3F-5875908740E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84059" y="4540926"/>
            <a:ext cx="1615580" cy="963251"/>
          </a:xfrm>
          <a:prstGeom prst="rect">
            <a:avLst/>
          </a:prstGeom>
        </p:spPr>
      </p:pic>
      <p:pic>
        <p:nvPicPr>
          <p:cNvPr id="16" name="Imagen 15">
            <a:extLst>
              <a:ext uri="{FF2B5EF4-FFF2-40B4-BE49-F238E27FC236}">
                <a16:creationId xmlns:a16="http://schemas.microsoft.com/office/drawing/2014/main" id="{73DCB49F-9A77-44B1-AB3A-E5035B6671D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75671" y="4570552"/>
            <a:ext cx="1615580" cy="963251"/>
          </a:xfrm>
          <a:prstGeom prst="rect">
            <a:avLst/>
          </a:prstGeom>
        </p:spPr>
      </p:pic>
      <p:pic>
        <p:nvPicPr>
          <p:cNvPr id="17" name="Imagen 16">
            <a:extLst>
              <a:ext uri="{FF2B5EF4-FFF2-40B4-BE49-F238E27FC236}">
                <a16:creationId xmlns:a16="http://schemas.microsoft.com/office/drawing/2014/main" id="{ABA35F53-F93E-442B-8AA4-77A6D5F44CF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07437" y="4570552"/>
            <a:ext cx="1615580" cy="963251"/>
          </a:xfrm>
          <a:prstGeom prst="rect">
            <a:avLst/>
          </a:prstGeom>
        </p:spPr>
      </p:pic>
      <p:sp>
        <p:nvSpPr>
          <p:cNvPr id="18" name="Elipse 17">
            <a:extLst>
              <a:ext uri="{FF2B5EF4-FFF2-40B4-BE49-F238E27FC236}">
                <a16:creationId xmlns:a16="http://schemas.microsoft.com/office/drawing/2014/main" id="{FB31A7D2-C4A5-4C70-A749-A4A756E37186}"/>
              </a:ext>
            </a:extLst>
          </p:cNvPr>
          <p:cNvSpPr/>
          <p:nvPr/>
        </p:nvSpPr>
        <p:spPr>
          <a:xfrm>
            <a:off x="1486500" y="3150321"/>
            <a:ext cx="765862" cy="808587"/>
          </a:xfrm>
          <a:prstGeom prst="ellipse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8000" dirty="0">
                <a:solidFill>
                  <a:schemeClr val="bg1"/>
                </a:solidFill>
              </a:rPr>
              <a:t>+</a:t>
            </a:r>
            <a:endParaRPr lang="es-CL" sz="8000" dirty="0">
              <a:solidFill>
                <a:schemeClr val="bg1"/>
              </a:solidFill>
            </a:endParaRPr>
          </a:p>
        </p:txBody>
      </p:sp>
      <p:pic>
        <p:nvPicPr>
          <p:cNvPr id="19" name="Imagen 18">
            <a:extLst>
              <a:ext uri="{FF2B5EF4-FFF2-40B4-BE49-F238E27FC236}">
                <a16:creationId xmlns:a16="http://schemas.microsoft.com/office/drawing/2014/main" id="{461C036F-5AF5-41C3-8B2A-C2F1E79D5DB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105516" y="2511968"/>
            <a:ext cx="1731414" cy="2139881"/>
          </a:xfrm>
          <a:prstGeom prst="rect">
            <a:avLst/>
          </a:prstGeom>
        </p:spPr>
      </p:pic>
      <p:pic>
        <p:nvPicPr>
          <p:cNvPr id="21" name="Imagen 20">
            <a:extLst>
              <a:ext uri="{FF2B5EF4-FFF2-40B4-BE49-F238E27FC236}">
                <a16:creationId xmlns:a16="http://schemas.microsoft.com/office/drawing/2014/main" id="{42C2207A-C245-44F5-9A0B-A60782EF461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144031" y="2474023"/>
            <a:ext cx="1731414" cy="2139881"/>
          </a:xfrm>
          <a:prstGeom prst="rect">
            <a:avLst/>
          </a:prstGeom>
        </p:spPr>
      </p:pic>
      <p:pic>
        <p:nvPicPr>
          <p:cNvPr id="22" name="Imagen 21">
            <a:extLst>
              <a:ext uri="{FF2B5EF4-FFF2-40B4-BE49-F238E27FC236}">
                <a16:creationId xmlns:a16="http://schemas.microsoft.com/office/drawing/2014/main" id="{E90AA139-1FC8-4E9E-BAD1-96C6DFE6165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32985" y="2563837"/>
            <a:ext cx="1731414" cy="2139881"/>
          </a:xfrm>
          <a:prstGeom prst="rect">
            <a:avLst/>
          </a:prstGeom>
        </p:spPr>
      </p:pic>
      <p:pic>
        <p:nvPicPr>
          <p:cNvPr id="23" name="Imagen 22">
            <a:extLst>
              <a:ext uri="{FF2B5EF4-FFF2-40B4-BE49-F238E27FC236}">
                <a16:creationId xmlns:a16="http://schemas.microsoft.com/office/drawing/2014/main" id="{C91C473E-FF99-4993-84C2-5DD68DB5B05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688966" y="4703718"/>
            <a:ext cx="530398" cy="457240"/>
          </a:xfrm>
          <a:prstGeom prst="rect">
            <a:avLst/>
          </a:prstGeom>
        </p:spPr>
      </p:pic>
      <p:pic>
        <p:nvPicPr>
          <p:cNvPr id="24" name="Imagen 23">
            <a:extLst>
              <a:ext uri="{FF2B5EF4-FFF2-40B4-BE49-F238E27FC236}">
                <a16:creationId xmlns:a16="http://schemas.microsoft.com/office/drawing/2014/main" id="{EB7BF712-229E-4632-920C-E899450AA9E3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350848" y="4431188"/>
            <a:ext cx="1841152" cy="10729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62250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0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0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0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0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1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CEA7DFD-1B3D-4819-95AF-71E50146F2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MX" sz="4800" b="1" dirty="0"/>
              <a:t>Recordemos la adición </a:t>
            </a:r>
            <a:endParaRPr lang="es-CL" sz="4800" b="1" dirty="0"/>
          </a:p>
        </p:txBody>
      </p:sp>
      <p:graphicFrame>
        <p:nvGraphicFramePr>
          <p:cNvPr id="7" name="Tabla 7">
            <a:extLst>
              <a:ext uri="{FF2B5EF4-FFF2-40B4-BE49-F238E27FC236}">
                <a16:creationId xmlns:a16="http://schemas.microsoft.com/office/drawing/2014/main" id="{2E9549A9-7BFD-4777-8FC9-EF3AD08C88D8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4170128"/>
              </p:ext>
            </p:extLst>
          </p:nvPr>
        </p:nvGraphicFramePr>
        <p:xfrm>
          <a:off x="1948070" y="1258957"/>
          <a:ext cx="7010400" cy="507558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52600">
                  <a:extLst>
                    <a:ext uri="{9D8B030D-6E8A-4147-A177-3AD203B41FA5}">
                      <a16:colId xmlns:a16="http://schemas.microsoft.com/office/drawing/2014/main" val="2157634244"/>
                    </a:ext>
                  </a:extLst>
                </a:gridCol>
                <a:gridCol w="1752600">
                  <a:extLst>
                    <a:ext uri="{9D8B030D-6E8A-4147-A177-3AD203B41FA5}">
                      <a16:colId xmlns:a16="http://schemas.microsoft.com/office/drawing/2014/main" val="1093031188"/>
                    </a:ext>
                  </a:extLst>
                </a:gridCol>
                <a:gridCol w="1752600">
                  <a:extLst>
                    <a:ext uri="{9D8B030D-6E8A-4147-A177-3AD203B41FA5}">
                      <a16:colId xmlns:a16="http://schemas.microsoft.com/office/drawing/2014/main" val="3528141370"/>
                    </a:ext>
                  </a:extLst>
                </a:gridCol>
                <a:gridCol w="1752600">
                  <a:extLst>
                    <a:ext uri="{9D8B030D-6E8A-4147-A177-3AD203B41FA5}">
                      <a16:colId xmlns:a16="http://schemas.microsoft.com/office/drawing/2014/main" val="134413743"/>
                    </a:ext>
                  </a:extLst>
                </a:gridCol>
              </a:tblGrid>
              <a:tr h="852105">
                <a:tc>
                  <a:txBody>
                    <a:bodyPr/>
                    <a:lstStyle/>
                    <a:p>
                      <a:pPr algn="ctr"/>
                      <a:r>
                        <a:rPr lang="es-MX" sz="4000" dirty="0"/>
                        <a:t>UM</a:t>
                      </a:r>
                      <a:endParaRPr lang="es-CL" sz="4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4000" dirty="0"/>
                        <a:t>C</a:t>
                      </a:r>
                      <a:endParaRPr lang="es-CL" sz="4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4000" dirty="0"/>
                        <a:t>D</a:t>
                      </a:r>
                      <a:endParaRPr lang="es-CL" sz="4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4000" dirty="0"/>
                        <a:t>U</a:t>
                      </a:r>
                      <a:endParaRPr lang="es-CL" sz="4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02966656"/>
                  </a:ext>
                </a:extLst>
              </a:tr>
              <a:tr h="703913">
                <a:tc>
                  <a:txBody>
                    <a:bodyPr/>
                    <a:lstStyle/>
                    <a:p>
                      <a:pPr algn="ctr"/>
                      <a:endParaRPr lang="es-CL" sz="3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4000" b="1" dirty="0"/>
                        <a:t>2</a:t>
                      </a:r>
                      <a:endParaRPr lang="es-CL" sz="4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4000" b="1" dirty="0"/>
                        <a:t>0</a:t>
                      </a:r>
                      <a:endParaRPr lang="es-CL" sz="4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4000" b="1" dirty="0"/>
                        <a:t>0</a:t>
                      </a:r>
                      <a:endParaRPr lang="es-CL" sz="40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29275372"/>
                  </a:ext>
                </a:extLst>
              </a:tr>
              <a:tr h="703913">
                <a:tc>
                  <a:txBody>
                    <a:bodyPr/>
                    <a:lstStyle/>
                    <a:p>
                      <a:pPr algn="ctr"/>
                      <a:endParaRPr lang="es-CL" sz="3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4000" b="1" dirty="0"/>
                        <a:t>2</a:t>
                      </a:r>
                      <a:endParaRPr lang="es-CL" sz="4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4000" b="1" dirty="0"/>
                        <a:t>0</a:t>
                      </a:r>
                      <a:endParaRPr lang="es-CL" sz="4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4000" b="1" dirty="0"/>
                        <a:t>0</a:t>
                      </a:r>
                      <a:endParaRPr lang="es-CL" sz="40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75037866"/>
                  </a:ext>
                </a:extLst>
              </a:tr>
              <a:tr h="703913">
                <a:tc>
                  <a:txBody>
                    <a:bodyPr/>
                    <a:lstStyle/>
                    <a:p>
                      <a:pPr algn="ctr"/>
                      <a:endParaRPr lang="es-CL" sz="3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4000" b="1" dirty="0"/>
                        <a:t>2</a:t>
                      </a:r>
                      <a:endParaRPr lang="es-CL" sz="4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4000" b="1" dirty="0"/>
                        <a:t>0</a:t>
                      </a:r>
                      <a:endParaRPr lang="es-CL" sz="4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4000" b="1" dirty="0"/>
                        <a:t>0</a:t>
                      </a:r>
                      <a:endParaRPr lang="es-CL" sz="40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38252024"/>
                  </a:ext>
                </a:extLst>
              </a:tr>
              <a:tr h="703913">
                <a:tc>
                  <a:txBody>
                    <a:bodyPr/>
                    <a:lstStyle/>
                    <a:p>
                      <a:pPr algn="ctr"/>
                      <a:endParaRPr lang="es-MX" sz="3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4000" b="1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4000" b="1" dirty="0"/>
                        <a:t>0</a:t>
                      </a:r>
                      <a:endParaRPr lang="es-CL" sz="4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4000" b="1" dirty="0"/>
                        <a:t>0</a:t>
                      </a:r>
                      <a:endParaRPr lang="es-CL" sz="40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20461788"/>
                  </a:ext>
                </a:extLst>
              </a:tr>
              <a:tr h="703913">
                <a:tc>
                  <a:txBody>
                    <a:bodyPr/>
                    <a:lstStyle/>
                    <a:p>
                      <a:pPr algn="ctr"/>
                      <a:endParaRPr lang="es-CL" sz="3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4000" b="1" dirty="0"/>
                        <a:t>2</a:t>
                      </a:r>
                      <a:endParaRPr lang="es-CL" sz="4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4000" b="1" dirty="0"/>
                        <a:t>0</a:t>
                      </a:r>
                      <a:endParaRPr lang="es-CL" sz="4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4000" b="1" dirty="0"/>
                        <a:t>0</a:t>
                      </a:r>
                      <a:endParaRPr lang="es-CL" sz="40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93614318"/>
                  </a:ext>
                </a:extLst>
              </a:tr>
              <a:tr h="703913">
                <a:tc>
                  <a:txBody>
                    <a:bodyPr/>
                    <a:lstStyle/>
                    <a:p>
                      <a:pPr algn="ctr"/>
                      <a:r>
                        <a:rPr lang="es-MX" sz="4000" b="1" dirty="0"/>
                        <a:t>1      .</a:t>
                      </a:r>
                      <a:endParaRPr lang="es-CL" sz="4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4000" b="1" dirty="0"/>
                        <a:t>0</a:t>
                      </a:r>
                      <a:endParaRPr lang="es-CL" sz="4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4000" b="1" dirty="0"/>
                        <a:t>0</a:t>
                      </a:r>
                      <a:endParaRPr lang="es-CL" sz="4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4000" b="1" dirty="0"/>
                        <a:t>0</a:t>
                      </a:r>
                      <a:endParaRPr lang="es-CL" sz="40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35928110"/>
                  </a:ext>
                </a:extLst>
              </a:tr>
            </a:tbl>
          </a:graphicData>
        </a:graphic>
      </p:graphicFrame>
      <p:pic>
        <p:nvPicPr>
          <p:cNvPr id="9" name="Imagen 8">
            <a:extLst>
              <a:ext uri="{FF2B5EF4-FFF2-40B4-BE49-F238E27FC236}">
                <a16:creationId xmlns:a16="http://schemas.microsoft.com/office/drawing/2014/main" id="{FC5A15E3-60FC-4D20-A017-229CC349B00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9307" t="9136" r="8852" b="5385"/>
          <a:stretch/>
        </p:blipFill>
        <p:spPr>
          <a:xfrm>
            <a:off x="9806609" y="256278"/>
            <a:ext cx="1603513" cy="1674780"/>
          </a:xfrm>
          <a:prstGeom prst="rect">
            <a:avLst/>
          </a:prstGeom>
        </p:spPr>
      </p:pic>
      <p:pic>
        <p:nvPicPr>
          <p:cNvPr id="4" name="Gráfico 3" descr="Agregar con relleno sólido">
            <a:extLst>
              <a:ext uri="{FF2B5EF4-FFF2-40B4-BE49-F238E27FC236}">
                <a16:creationId xmlns:a16="http://schemas.microsoft.com/office/drawing/2014/main" id="{2B452787-F3EE-422D-874F-BEFB1BDBBD1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033670" y="4613414"/>
            <a:ext cx="914400" cy="914400"/>
          </a:xfrm>
          <a:prstGeom prst="rect">
            <a:avLst/>
          </a:prstGeom>
        </p:spPr>
      </p:pic>
      <p:cxnSp>
        <p:nvCxnSpPr>
          <p:cNvPr id="6" name="Conector recto 5">
            <a:extLst>
              <a:ext uri="{FF2B5EF4-FFF2-40B4-BE49-F238E27FC236}">
                <a16:creationId xmlns:a16="http://schemas.microsoft.com/office/drawing/2014/main" id="{9832A96D-AE14-4F5D-A8FC-A8054DA5E7D9}"/>
              </a:ext>
            </a:extLst>
          </p:cNvPr>
          <p:cNvCxnSpPr>
            <a:cxnSpLocks/>
          </p:cNvCxnSpPr>
          <p:nvPr/>
        </p:nvCxnSpPr>
        <p:spPr>
          <a:xfrm>
            <a:off x="1431235" y="5635487"/>
            <a:ext cx="7633252" cy="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665791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alpha val="84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14EED187-6B86-4CB4-98B3-610C9ADD21B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8056" y="168813"/>
            <a:ext cx="11607956" cy="6316394"/>
          </a:xfrm>
        </p:spPr>
        <p:txBody>
          <a:bodyPr>
            <a:normAutofit/>
          </a:bodyPr>
          <a:lstStyle/>
          <a:p>
            <a:pPr marL="1944" indent="0" algn="ctr">
              <a:buNone/>
            </a:pPr>
            <a:r>
              <a:rPr lang="es-MX" sz="4800" u="sng" dirty="0">
                <a:solidFill>
                  <a:srgbClr val="FF0000">
                    <a:alpha val="55000"/>
                  </a:srgbClr>
                </a:solidFill>
              </a:rPr>
              <a:t>Estrategia 2</a:t>
            </a:r>
            <a:br>
              <a:rPr lang="es-MX" sz="4800" dirty="0">
                <a:solidFill>
                  <a:schemeClr val="tx1">
                    <a:alpha val="55000"/>
                  </a:schemeClr>
                </a:solidFill>
              </a:rPr>
            </a:br>
            <a:r>
              <a:rPr lang="es-MX" sz="4800" dirty="0">
                <a:solidFill>
                  <a:schemeClr val="tx1">
                    <a:alpha val="55000"/>
                  </a:schemeClr>
                </a:solidFill>
              </a:rPr>
              <a:t>Podemos usar la multiplicación</a:t>
            </a:r>
            <a:endParaRPr lang="es-CL" sz="4800" dirty="0">
              <a:solidFill>
                <a:schemeClr val="tx1">
                  <a:alpha val="55000"/>
                </a:schemeClr>
              </a:solidFill>
            </a:endParaRPr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24304839-FD3A-4A2D-9A41-8A9706C943E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1290" y="2242476"/>
            <a:ext cx="4051495" cy="3629465"/>
          </a:xfrm>
          <a:prstGeom prst="rect">
            <a:avLst/>
          </a:prstGeom>
        </p:spPr>
      </p:pic>
      <p:sp>
        <p:nvSpPr>
          <p:cNvPr id="2" name="Rectángulo 1">
            <a:extLst>
              <a:ext uri="{FF2B5EF4-FFF2-40B4-BE49-F238E27FC236}">
                <a16:creationId xmlns:a16="http://schemas.microsoft.com/office/drawing/2014/main" id="{F60ABEE6-3B8B-4984-B9B6-9ABD52E4BB48}"/>
              </a:ext>
            </a:extLst>
          </p:cNvPr>
          <p:cNvSpPr/>
          <p:nvPr/>
        </p:nvSpPr>
        <p:spPr>
          <a:xfrm>
            <a:off x="8635891" y="3561122"/>
            <a:ext cx="1195754" cy="815926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6000" dirty="0">
                <a:solidFill>
                  <a:schemeClr val="bg1"/>
                </a:solidFill>
              </a:rPr>
              <a:t>5</a:t>
            </a:r>
            <a:endParaRPr lang="es-CL" sz="6000" dirty="0">
              <a:solidFill>
                <a:schemeClr val="bg1"/>
              </a:solidFill>
            </a:endParaRP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DAF6B1F6-9D11-44B9-A29F-0185A052311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99051" y="3403446"/>
            <a:ext cx="2200166" cy="1275128"/>
          </a:xfrm>
          <a:prstGeom prst="rect">
            <a:avLst/>
          </a:prstGeom>
        </p:spPr>
      </p:pic>
      <p:sp>
        <p:nvSpPr>
          <p:cNvPr id="7" name="Elipse 6">
            <a:extLst>
              <a:ext uri="{FF2B5EF4-FFF2-40B4-BE49-F238E27FC236}">
                <a16:creationId xmlns:a16="http://schemas.microsoft.com/office/drawing/2014/main" id="{8F0F5969-F265-4640-8D1C-7DDF92B78757}"/>
              </a:ext>
            </a:extLst>
          </p:cNvPr>
          <p:cNvSpPr/>
          <p:nvPr/>
        </p:nvSpPr>
        <p:spPr>
          <a:xfrm>
            <a:off x="7592907" y="3610849"/>
            <a:ext cx="829994" cy="73473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6000" b="1" dirty="0">
                <a:solidFill>
                  <a:schemeClr val="bg1"/>
                </a:solidFill>
              </a:rPr>
              <a:t>x</a:t>
            </a:r>
            <a:endParaRPr lang="es-CL" sz="6000" b="1" dirty="0">
              <a:solidFill>
                <a:schemeClr val="bg1"/>
              </a:solidFill>
            </a:endParaRPr>
          </a:p>
        </p:txBody>
      </p:sp>
      <p:sp>
        <p:nvSpPr>
          <p:cNvPr id="14" name="Flecha: circular 13">
            <a:extLst>
              <a:ext uri="{FF2B5EF4-FFF2-40B4-BE49-F238E27FC236}">
                <a16:creationId xmlns:a16="http://schemas.microsoft.com/office/drawing/2014/main" id="{1BB90BFD-2F07-4AEF-BF84-D2A4F8234482}"/>
              </a:ext>
            </a:extLst>
          </p:cNvPr>
          <p:cNvSpPr/>
          <p:nvPr/>
        </p:nvSpPr>
        <p:spPr>
          <a:xfrm>
            <a:off x="6588614" y="2938018"/>
            <a:ext cx="3257946" cy="1275128"/>
          </a:xfrm>
          <a:prstGeom prst="circularArrow">
            <a:avLst>
              <a:gd name="adj1" fmla="val 12500"/>
              <a:gd name="adj2" fmla="val 1099270"/>
              <a:gd name="adj3" fmla="val 20457681"/>
              <a:gd name="adj4" fmla="val 10356794"/>
              <a:gd name="adj5" fmla="val 12500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>
              <a:solidFill>
                <a:schemeClr val="tx1"/>
              </a:solidFill>
            </a:endParaRPr>
          </a:p>
        </p:txBody>
      </p:sp>
      <p:sp>
        <p:nvSpPr>
          <p:cNvPr id="20" name="Arco 19">
            <a:extLst>
              <a:ext uri="{FF2B5EF4-FFF2-40B4-BE49-F238E27FC236}">
                <a16:creationId xmlns:a16="http://schemas.microsoft.com/office/drawing/2014/main" id="{418DEE1C-F987-44FA-B871-339CDFB080B0}"/>
              </a:ext>
            </a:extLst>
          </p:cNvPr>
          <p:cNvSpPr/>
          <p:nvPr/>
        </p:nvSpPr>
        <p:spPr>
          <a:xfrm>
            <a:off x="6266115" y="2938018"/>
            <a:ext cx="3151163" cy="930856"/>
          </a:xfrm>
          <a:prstGeom prst="arc">
            <a:avLst>
              <a:gd name="adj1" fmla="val 10531069"/>
              <a:gd name="adj2" fmla="val 0"/>
            </a:avLst>
          </a:prstGeom>
          <a:ln w="1143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pic>
        <p:nvPicPr>
          <p:cNvPr id="21" name="Imagen 20">
            <a:extLst>
              <a:ext uri="{FF2B5EF4-FFF2-40B4-BE49-F238E27FC236}">
                <a16:creationId xmlns:a16="http://schemas.microsoft.com/office/drawing/2014/main" id="{76AA53DB-7D5C-4E2C-B2D5-606610CDAD2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03387" y="2774116"/>
            <a:ext cx="4051495" cy="508302"/>
          </a:xfrm>
          <a:prstGeom prst="rect">
            <a:avLst/>
          </a:prstGeom>
          <a:effectLst>
            <a:glow rad="127000">
              <a:srgbClr val="92D050"/>
            </a:glow>
          </a:effectLst>
        </p:spPr>
      </p:pic>
      <p:sp>
        <p:nvSpPr>
          <p:cNvPr id="22" name="Es igual a 21">
            <a:extLst>
              <a:ext uri="{FF2B5EF4-FFF2-40B4-BE49-F238E27FC236}">
                <a16:creationId xmlns:a16="http://schemas.microsoft.com/office/drawing/2014/main" id="{928DDB49-4E61-44D1-BE34-078D8844F457}"/>
              </a:ext>
            </a:extLst>
          </p:cNvPr>
          <p:cNvSpPr/>
          <p:nvPr/>
        </p:nvSpPr>
        <p:spPr>
          <a:xfrm>
            <a:off x="9894264" y="3610848"/>
            <a:ext cx="690078" cy="734739"/>
          </a:xfrm>
          <a:prstGeom prst="mathEqual">
            <a:avLst>
              <a:gd name="adj1" fmla="val 23520"/>
              <a:gd name="adj2" fmla="val 12463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>
              <a:solidFill>
                <a:schemeClr val="tx1"/>
              </a:solidFill>
            </a:endParaRPr>
          </a:p>
        </p:txBody>
      </p:sp>
      <p:sp>
        <p:nvSpPr>
          <p:cNvPr id="23" name="Rectángulo: esquinas redondeadas 22">
            <a:extLst>
              <a:ext uri="{FF2B5EF4-FFF2-40B4-BE49-F238E27FC236}">
                <a16:creationId xmlns:a16="http://schemas.microsoft.com/office/drawing/2014/main" id="{086F2F47-3E2F-4DA0-A0C7-9B1D99EF4C06}"/>
              </a:ext>
            </a:extLst>
          </p:cNvPr>
          <p:cNvSpPr/>
          <p:nvPr/>
        </p:nvSpPr>
        <p:spPr>
          <a:xfrm>
            <a:off x="10584341" y="3494394"/>
            <a:ext cx="1534289" cy="88265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4000" b="1" dirty="0">
                <a:solidFill>
                  <a:schemeClr val="bg1"/>
                </a:solidFill>
              </a:rPr>
              <a:t>1.000</a:t>
            </a:r>
            <a:endParaRPr lang="es-CL" sz="40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18679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20" grpId="0" animBg="1"/>
      <p:bldP spid="2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14EED187-6B86-4CB4-98B3-610C9ADD21B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8056" y="503583"/>
            <a:ext cx="11293200" cy="5014631"/>
          </a:xfrm>
        </p:spPr>
        <p:txBody>
          <a:bodyPr/>
          <a:lstStyle/>
          <a:p>
            <a:pPr marL="1944" indent="0" algn="just">
              <a:buNone/>
            </a:pPr>
            <a:r>
              <a:rPr lang="es-MX" sz="3600" b="1" dirty="0"/>
              <a:t>2-. </a:t>
            </a:r>
            <a:r>
              <a:rPr lang="es-MX" sz="4000" b="1" dirty="0"/>
              <a:t>Mi tía compró 4 cajitas de mascarillas. Cada una cuesta $2.500 ¿Cuánto pagó en total?</a:t>
            </a:r>
            <a:endParaRPr lang="es-MX" sz="4000" b="1" dirty="0">
              <a:solidFill>
                <a:schemeClr val="tx1">
                  <a:alpha val="55000"/>
                </a:schemeClr>
              </a:solidFill>
            </a:endParaRPr>
          </a:p>
          <a:p>
            <a:endParaRPr lang="es-CL" dirty="0"/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6BD7B53A-8B70-4FDB-8148-0D69F61D689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74720" y="2335238"/>
            <a:ext cx="5008099" cy="41499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66902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1286002-E44F-4A1F-B5CB-38222C9463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8056" y="388799"/>
            <a:ext cx="11301984" cy="1496271"/>
          </a:xfrm>
        </p:spPr>
        <p:txBody>
          <a:bodyPr>
            <a:normAutofit/>
          </a:bodyPr>
          <a:lstStyle/>
          <a:p>
            <a:pPr algn="ctr"/>
            <a:r>
              <a:rPr lang="es-MX" sz="5400" b="1" u="sng" dirty="0">
                <a:solidFill>
                  <a:srgbClr val="FF0000"/>
                </a:solidFill>
              </a:rPr>
              <a:t>Estrategia 1</a:t>
            </a:r>
            <a:br>
              <a:rPr lang="es-MX" sz="5400" b="1" dirty="0"/>
            </a:br>
            <a:r>
              <a:rPr lang="es-MX" sz="5400" b="1" dirty="0"/>
              <a:t>Podemos sumar 4 veces 2.500</a:t>
            </a:r>
            <a:endParaRPr lang="es-CL" sz="5400" b="1" dirty="0"/>
          </a:p>
        </p:txBody>
      </p:sp>
      <p:sp>
        <p:nvSpPr>
          <p:cNvPr id="13" name="Rectángulo 12">
            <a:extLst>
              <a:ext uri="{FF2B5EF4-FFF2-40B4-BE49-F238E27FC236}">
                <a16:creationId xmlns:a16="http://schemas.microsoft.com/office/drawing/2014/main" id="{B2B57A3A-D165-4772-8A9D-F798631DCF95}"/>
              </a:ext>
            </a:extLst>
          </p:cNvPr>
          <p:cNvSpPr/>
          <p:nvPr/>
        </p:nvSpPr>
        <p:spPr>
          <a:xfrm>
            <a:off x="129297" y="4628657"/>
            <a:ext cx="1603717" cy="787791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3600" dirty="0">
                <a:solidFill>
                  <a:schemeClr val="bg1"/>
                </a:solidFill>
              </a:rPr>
              <a:t>$2.500</a:t>
            </a:r>
            <a:endParaRPr lang="es-CL" sz="3600" dirty="0">
              <a:solidFill>
                <a:schemeClr val="bg1"/>
              </a:solidFill>
            </a:endParaRPr>
          </a:p>
        </p:txBody>
      </p:sp>
      <p:sp>
        <p:nvSpPr>
          <p:cNvPr id="18" name="Elipse 17">
            <a:extLst>
              <a:ext uri="{FF2B5EF4-FFF2-40B4-BE49-F238E27FC236}">
                <a16:creationId xmlns:a16="http://schemas.microsoft.com/office/drawing/2014/main" id="{FB31A7D2-C4A5-4C70-A749-A4A756E37186}"/>
              </a:ext>
            </a:extLst>
          </p:cNvPr>
          <p:cNvSpPr/>
          <p:nvPr/>
        </p:nvSpPr>
        <p:spPr>
          <a:xfrm>
            <a:off x="1921564" y="3429000"/>
            <a:ext cx="596349" cy="529908"/>
          </a:xfrm>
          <a:prstGeom prst="ellipse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8000" dirty="0">
                <a:solidFill>
                  <a:schemeClr val="bg1"/>
                </a:solidFill>
              </a:rPr>
              <a:t>+</a:t>
            </a:r>
            <a:endParaRPr lang="es-CL" sz="8000" dirty="0">
              <a:solidFill>
                <a:schemeClr val="bg1"/>
              </a:solidFill>
            </a:endParaRPr>
          </a:p>
        </p:txBody>
      </p:sp>
      <p:pic>
        <p:nvPicPr>
          <p:cNvPr id="23" name="Imagen 22">
            <a:extLst>
              <a:ext uri="{FF2B5EF4-FFF2-40B4-BE49-F238E27FC236}">
                <a16:creationId xmlns:a16="http://schemas.microsoft.com/office/drawing/2014/main" id="{C91C473E-FF99-4993-84C2-5DD68DB5B05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21768" y="4703718"/>
            <a:ext cx="530398" cy="457240"/>
          </a:xfrm>
          <a:prstGeom prst="rect">
            <a:avLst/>
          </a:prstGeom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id="{FB218761-B6E9-4B03-94FE-6E77E0EEFA6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8001" t="25115" r="9653" b="22522"/>
          <a:stretch/>
        </p:blipFill>
        <p:spPr>
          <a:xfrm>
            <a:off x="269928" y="3246783"/>
            <a:ext cx="1463086" cy="930353"/>
          </a:xfrm>
          <a:prstGeom prst="rect">
            <a:avLst/>
          </a:prstGeo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E02BF777-361C-4494-AB23-F5A1B0CEE65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21172" y="3246783"/>
            <a:ext cx="1463167" cy="926672"/>
          </a:xfrm>
          <a:prstGeom prst="rect">
            <a:avLst/>
          </a:prstGeom>
        </p:spPr>
      </p:pic>
      <p:pic>
        <p:nvPicPr>
          <p:cNvPr id="8" name="Imagen 7">
            <a:extLst>
              <a:ext uri="{FF2B5EF4-FFF2-40B4-BE49-F238E27FC236}">
                <a16:creationId xmlns:a16="http://schemas.microsoft.com/office/drawing/2014/main" id="{B4D1C7C2-6CFD-4C89-BECD-AFFF6E780D5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64052" y="3246783"/>
            <a:ext cx="1463167" cy="926672"/>
          </a:xfrm>
          <a:prstGeom prst="rect">
            <a:avLst/>
          </a:prstGeom>
        </p:spPr>
      </p:pic>
      <p:pic>
        <p:nvPicPr>
          <p:cNvPr id="20" name="Imagen 19">
            <a:extLst>
              <a:ext uri="{FF2B5EF4-FFF2-40B4-BE49-F238E27FC236}">
                <a16:creationId xmlns:a16="http://schemas.microsoft.com/office/drawing/2014/main" id="{9D573B20-C6A6-40A4-B097-E1037BCE98C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724082" y="3246783"/>
            <a:ext cx="1463167" cy="926672"/>
          </a:xfrm>
          <a:prstGeom prst="rect">
            <a:avLst/>
          </a:prstGeom>
        </p:spPr>
      </p:pic>
      <p:pic>
        <p:nvPicPr>
          <p:cNvPr id="25" name="Imagen 24">
            <a:extLst>
              <a:ext uri="{FF2B5EF4-FFF2-40B4-BE49-F238E27FC236}">
                <a16:creationId xmlns:a16="http://schemas.microsoft.com/office/drawing/2014/main" id="{144BCE44-94D7-4537-8038-65D364ABB67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890856" y="2792457"/>
            <a:ext cx="1731414" cy="2139881"/>
          </a:xfrm>
          <a:prstGeom prst="rect">
            <a:avLst/>
          </a:prstGeom>
        </p:spPr>
      </p:pic>
      <p:pic>
        <p:nvPicPr>
          <p:cNvPr id="26" name="Imagen 25">
            <a:extLst>
              <a:ext uri="{FF2B5EF4-FFF2-40B4-BE49-F238E27FC236}">
                <a16:creationId xmlns:a16="http://schemas.microsoft.com/office/drawing/2014/main" id="{59ADDD12-01FB-4892-BAAF-7C6DF1EEFF6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342181" y="2833050"/>
            <a:ext cx="1731414" cy="2139881"/>
          </a:xfrm>
          <a:prstGeom prst="rect">
            <a:avLst/>
          </a:prstGeom>
        </p:spPr>
      </p:pic>
      <p:pic>
        <p:nvPicPr>
          <p:cNvPr id="27" name="Imagen 26">
            <a:extLst>
              <a:ext uri="{FF2B5EF4-FFF2-40B4-BE49-F238E27FC236}">
                <a16:creationId xmlns:a16="http://schemas.microsoft.com/office/drawing/2014/main" id="{8C34CFE4-D1A1-4ADB-9966-4AE980A3657A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519143" y="4621144"/>
            <a:ext cx="1798476" cy="963251"/>
          </a:xfrm>
          <a:prstGeom prst="rect">
            <a:avLst/>
          </a:prstGeom>
        </p:spPr>
      </p:pic>
      <p:pic>
        <p:nvPicPr>
          <p:cNvPr id="28" name="Imagen 27">
            <a:extLst>
              <a:ext uri="{FF2B5EF4-FFF2-40B4-BE49-F238E27FC236}">
                <a16:creationId xmlns:a16="http://schemas.microsoft.com/office/drawing/2014/main" id="{156F22F1-3C89-46CA-AFD7-3267D0AD23C2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993478" y="4601348"/>
            <a:ext cx="1798476" cy="963251"/>
          </a:xfrm>
          <a:prstGeom prst="rect">
            <a:avLst/>
          </a:prstGeom>
        </p:spPr>
      </p:pic>
      <p:pic>
        <p:nvPicPr>
          <p:cNvPr id="29" name="Imagen 28">
            <a:extLst>
              <a:ext uri="{FF2B5EF4-FFF2-40B4-BE49-F238E27FC236}">
                <a16:creationId xmlns:a16="http://schemas.microsoft.com/office/drawing/2014/main" id="{586F99E0-E636-4CB4-94D5-AD278583E42A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410249" y="4628657"/>
            <a:ext cx="1798476" cy="963251"/>
          </a:xfrm>
          <a:prstGeom prst="rect">
            <a:avLst/>
          </a:prstGeom>
        </p:spPr>
      </p:pic>
      <p:sp>
        <p:nvSpPr>
          <p:cNvPr id="30" name="Rectángulo: esquinas redondeadas 29">
            <a:extLst>
              <a:ext uri="{FF2B5EF4-FFF2-40B4-BE49-F238E27FC236}">
                <a16:creationId xmlns:a16="http://schemas.microsoft.com/office/drawing/2014/main" id="{92AA1698-FEC6-4C59-BF35-E8A408BC38DA}"/>
              </a:ext>
            </a:extLst>
          </p:cNvPr>
          <p:cNvSpPr/>
          <p:nvPr/>
        </p:nvSpPr>
        <p:spPr>
          <a:xfrm>
            <a:off x="10098157" y="4465983"/>
            <a:ext cx="1964547" cy="109544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4400" b="1" dirty="0">
                <a:solidFill>
                  <a:schemeClr val="bg1"/>
                </a:solidFill>
              </a:rPr>
              <a:t>10.000</a:t>
            </a:r>
            <a:endParaRPr lang="es-CL" sz="44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64675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30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CEA7DFD-1B3D-4819-95AF-71E50146F2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MX" sz="4800" b="1" dirty="0"/>
              <a:t>Recordemos la adición </a:t>
            </a:r>
            <a:endParaRPr lang="es-CL" sz="4800" b="1" dirty="0"/>
          </a:p>
        </p:txBody>
      </p:sp>
      <p:graphicFrame>
        <p:nvGraphicFramePr>
          <p:cNvPr id="5" name="Tabla 5">
            <a:extLst>
              <a:ext uri="{FF2B5EF4-FFF2-40B4-BE49-F238E27FC236}">
                <a16:creationId xmlns:a16="http://schemas.microsoft.com/office/drawing/2014/main" id="{6D6E5A18-6B08-42A5-9075-6F6915A7364F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00443052"/>
              </p:ext>
            </p:extLst>
          </p:nvPr>
        </p:nvGraphicFramePr>
        <p:xfrm>
          <a:off x="2133600" y="1735138"/>
          <a:ext cx="6877880" cy="3962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80160">
                  <a:extLst>
                    <a:ext uri="{9D8B030D-6E8A-4147-A177-3AD203B41FA5}">
                      <a16:colId xmlns:a16="http://schemas.microsoft.com/office/drawing/2014/main" val="2893600270"/>
                    </a:ext>
                  </a:extLst>
                </a:gridCol>
                <a:gridCol w="1399430">
                  <a:extLst>
                    <a:ext uri="{9D8B030D-6E8A-4147-A177-3AD203B41FA5}">
                      <a16:colId xmlns:a16="http://schemas.microsoft.com/office/drawing/2014/main" val="1315239342"/>
                    </a:ext>
                  </a:extLst>
                </a:gridCol>
                <a:gridCol w="1399430">
                  <a:extLst>
                    <a:ext uri="{9D8B030D-6E8A-4147-A177-3AD203B41FA5}">
                      <a16:colId xmlns:a16="http://schemas.microsoft.com/office/drawing/2014/main" val="3070991146"/>
                    </a:ext>
                  </a:extLst>
                </a:gridCol>
                <a:gridCol w="1399430">
                  <a:extLst>
                    <a:ext uri="{9D8B030D-6E8A-4147-A177-3AD203B41FA5}">
                      <a16:colId xmlns:a16="http://schemas.microsoft.com/office/drawing/2014/main" val="1417941967"/>
                    </a:ext>
                  </a:extLst>
                </a:gridCol>
                <a:gridCol w="1399430">
                  <a:extLst>
                    <a:ext uri="{9D8B030D-6E8A-4147-A177-3AD203B41FA5}">
                      <a16:colId xmlns:a16="http://schemas.microsoft.com/office/drawing/2014/main" val="228929199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MX" sz="4000" dirty="0"/>
                        <a:t>DM</a:t>
                      </a:r>
                      <a:endParaRPr lang="es-CL" sz="4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4000" dirty="0"/>
                        <a:t>UM</a:t>
                      </a:r>
                      <a:endParaRPr lang="es-CL" sz="4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4000" dirty="0"/>
                        <a:t>C</a:t>
                      </a:r>
                      <a:endParaRPr lang="es-CL" sz="4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4000" dirty="0"/>
                        <a:t>D</a:t>
                      </a:r>
                      <a:endParaRPr lang="es-CL" sz="4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4000" dirty="0"/>
                        <a:t>U</a:t>
                      </a:r>
                      <a:endParaRPr lang="es-CL" sz="4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6955767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s-CL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3600" b="1" dirty="0"/>
                        <a:t>2 .</a:t>
                      </a:r>
                      <a:endParaRPr lang="es-CL" sz="3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3600" b="1" dirty="0"/>
                        <a:t>5</a:t>
                      </a:r>
                      <a:endParaRPr lang="es-CL" sz="3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3600" b="1" dirty="0"/>
                        <a:t>0</a:t>
                      </a:r>
                      <a:endParaRPr lang="es-CL" sz="3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3600" b="1" dirty="0"/>
                        <a:t>0</a:t>
                      </a:r>
                      <a:endParaRPr lang="es-CL" sz="36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7335007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s-CL" sz="20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3600" b="1" dirty="0"/>
                        <a:t>2 .</a:t>
                      </a:r>
                      <a:endParaRPr lang="es-CL" sz="3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3600" b="1" dirty="0"/>
                        <a:t>5</a:t>
                      </a:r>
                      <a:endParaRPr lang="es-CL" sz="3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3600" b="1" dirty="0"/>
                        <a:t>0</a:t>
                      </a:r>
                      <a:endParaRPr lang="es-CL" sz="3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3600" b="1" dirty="0"/>
                        <a:t>0</a:t>
                      </a:r>
                      <a:endParaRPr lang="es-CL" sz="36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7320205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s-CL" sz="20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3600" b="1" dirty="0"/>
                        <a:t>2 .</a:t>
                      </a:r>
                      <a:endParaRPr lang="es-CL" sz="3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3600" b="1" dirty="0"/>
                        <a:t>5</a:t>
                      </a:r>
                      <a:endParaRPr lang="es-CL" sz="3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3600" b="1" dirty="0"/>
                        <a:t>0</a:t>
                      </a:r>
                      <a:endParaRPr lang="es-CL" sz="3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3600" b="1" dirty="0"/>
                        <a:t>0</a:t>
                      </a:r>
                      <a:endParaRPr lang="es-CL" sz="36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5979475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s-CL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3600" b="1" dirty="0"/>
                        <a:t> 2  .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3600" b="1" dirty="0"/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3600" b="1" dirty="0"/>
                        <a:t>0</a:t>
                      </a:r>
                      <a:endParaRPr lang="es-CL" sz="3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3600" b="1" dirty="0"/>
                        <a:t>0</a:t>
                      </a:r>
                      <a:endParaRPr lang="es-CL" sz="36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4349485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s-MX" sz="2000" dirty="0"/>
                        <a:t>            </a:t>
                      </a:r>
                      <a:r>
                        <a:rPr lang="es-MX" sz="4000" b="1" dirty="0"/>
                        <a:t>1</a:t>
                      </a:r>
                      <a:endParaRPr lang="es-CL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4000" b="1" dirty="0"/>
                        <a:t>  0  .</a:t>
                      </a:r>
                      <a:endParaRPr lang="es-CL" sz="4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4000" b="1" dirty="0"/>
                        <a:t>0</a:t>
                      </a:r>
                      <a:endParaRPr lang="es-CL" sz="4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4000" b="1" dirty="0"/>
                        <a:t>0</a:t>
                      </a:r>
                      <a:endParaRPr lang="es-CL" sz="4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4000" b="1" dirty="0"/>
                        <a:t>0</a:t>
                      </a:r>
                      <a:endParaRPr lang="es-CL" sz="40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93112050"/>
                  </a:ext>
                </a:extLst>
              </a:tr>
            </a:tbl>
          </a:graphicData>
        </a:graphic>
      </p:graphicFrame>
      <p:sp>
        <p:nvSpPr>
          <p:cNvPr id="6" name="Elipse 5">
            <a:extLst>
              <a:ext uri="{FF2B5EF4-FFF2-40B4-BE49-F238E27FC236}">
                <a16:creationId xmlns:a16="http://schemas.microsoft.com/office/drawing/2014/main" id="{09BA6970-5691-4403-9791-7F11B58AE068}"/>
              </a:ext>
            </a:extLst>
          </p:cNvPr>
          <p:cNvSpPr/>
          <p:nvPr/>
        </p:nvSpPr>
        <p:spPr>
          <a:xfrm>
            <a:off x="4412975" y="2438399"/>
            <a:ext cx="278296" cy="26504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2400" dirty="0"/>
              <a:t>2</a:t>
            </a:r>
            <a:endParaRPr lang="es-CL" sz="2400" dirty="0"/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id="{1C3B6E1D-D3A5-4B23-8C3F-4ACF6400AAD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86793" y="388800"/>
            <a:ext cx="1603387" cy="1676545"/>
          </a:xfrm>
          <a:prstGeom prst="rect">
            <a:avLst/>
          </a:prstGeom>
        </p:spPr>
      </p:pic>
      <p:pic>
        <p:nvPicPr>
          <p:cNvPr id="7" name="Gráfico 6" descr="Agregar con relleno sólido">
            <a:extLst>
              <a:ext uri="{FF2B5EF4-FFF2-40B4-BE49-F238E27FC236}">
                <a16:creationId xmlns:a16="http://schemas.microsoft.com/office/drawing/2014/main" id="{E0F1CF0B-0EA3-4690-92EC-ECA723876D1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099931" y="4096579"/>
            <a:ext cx="914400" cy="914400"/>
          </a:xfrm>
          <a:prstGeom prst="rect">
            <a:avLst/>
          </a:prstGeom>
        </p:spPr>
      </p:pic>
      <p:cxnSp>
        <p:nvCxnSpPr>
          <p:cNvPr id="4" name="Conector recto 3">
            <a:extLst>
              <a:ext uri="{FF2B5EF4-FFF2-40B4-BE49-F238E27FC236}">
                <a16:creationId xmlns:a16="http://schemas.microsoft.com/office/drawing/2014/main" id="{CDC5CF67-131C-4C57-8338-807E24CAC27D}"/>
              </a:ext>
            </a:extLst>
          </p:cNvPr>
          <p:cNvCxnSpPr>
            <a:cxnSpLocks/>
          </p:cNvCxnSpPr>
          <p:nvPr/>
        </p:nvCxnSpPr>
        <p:spPr>
          <a:xfrm>
            <a:off x="1828800" y="5010979"/>
            <a:ext cx="7235687" cy="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658249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theme/theme1.xml><?xml version="1.0" encoding="utf-8"?>
<a:theme xmlns:a="http://schemas.openxmlformats.org/drawingml/2006/main" name="ThinLineVTI">
  <a:themeElements>
    <a:clrScheme name="AnalogousFromRegularSeed_2SEEDS">
      <a:dk1>
        <a:srgbClr val="000000"/>
      </a:dk1>
      <a:lt1>
        <a:srgbClr val="FFFFFF"/>
      </a:lt1>
      <a:dk2>
        <a:srgbClr val="392022"/>
      </a:dk2>
      <a:lt2>
        <a:srgbClr val="E8E6E2"/>
      </a:lt2>
      <a:accent1>
        <a:srgbClr val="3068BC"/>
      </a:accent1>
      <a:accent2>
        <a:srgbClr val="40B1CA"/>
      </a:accent2>
      <a:accent3>
        <a:srgbClr val="4442CE"/>
      </a:accent3>
      <a:accent4>
        <a:srgbClr val="BC4330"/>
      </a:accent4>
      <a:accent5>
        <a:srgbClr val="CE9042"/>
      </a:accent5>
      <a:accent6>
        <a:srgbClr val="A9A62B"/>
      </a:accent6>
      <a:hlink>
        <a:srgbClr val="A77A37"/>
      </a:hlink>
      <a:folHlink>
        <a:srgbClr val="7F7F7F"/>
      </a:folHlink>
    </a:clrScheme>
    <a:fontScheme name="Custom 3">
      <a:majorFont>
        <a:latin typeface="Source Sans Pro Light"/>
        <a:ea typeface=""/>
        <a:cs typeface=""/>
      </a:majorFont>
      <a:minorFont>
        <a:latin typeface="Source Sans Pro"/>
        <a:ea typeface=""/>
        <a:cs typeface=""/>
      </a:minorFont>
    </a:fontScheme>
    <a:fmtScheme name="Subtle Solids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5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2700" h="25400" prst="coolSlan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hinLineVTI" id="{DA2A884B-D36C-4F63-9FE8-3C89F2B99A40}" vid="{62C1F77B-42AE-47B9-869B-5CE48C8ED84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138</TotalTime>
  <Words>225</Words>
  <Application>Microsoft Office PowerPoint</Application>
  <PresentationFormat>Panorámica</PresentationFormat>
  <Paragraphs>84</Paragraphs>
  <Slides>11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11</vt:i4>
      </vt:variant>
    </vt:vector>
  </HeadingPairs>
  <TitlesOfParts>
    <vt:vector size="16" baseType="lpstr">
      <vt:lpstr>Arial</vt:lpstr>
      <vt:lpstr>Calibri Light</vt:lpstr>
      <vt:lpstr>Source Sans Pro</vt:lpstr>
      <vt:lpstr>Source Sans Pro Light</vt:lpstr>
      <vt:lpstr>ThinLineVTI</vt:lpstr>
      <vt:lpstr>Multiplicación en la vida cotidiana</vt:lpstr>
      <vt:lpstr>  OBJETIVO DE APRENDIZAJE</vt:lpstr>
      <vt:lpstr>Presentación de PowerPoint</vt:lpstr>
      <vt:lpstr>Estrategia 1 Podemos sumar 5 veces 200</vt:lpstr>
      <vt:lpstr>Recordemos la adición </vt:lpstr>
      <vt:lpstr>Presentación de PowerPoint</vt:lpstr>
      <vt:lpstr>Presentación de PowerPoint</vt:lpstr>
      <vt:lpstr>Estrategia 1 Podemos sumar 4 veces 2.500</vt:lpstr>
      <vt:lpstr>Recordemos la adición </vt:lpstr>
      <vt:lpstr>Presentación de PowerPoint</vt:lpstr>
      <vt:lpstr>¡BUEN TRABAJO!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Multiplicación en la vida cotidiana</dc:title>
  <dc:creator>Jorge burg Bustos</dc:creator>
  <cp:lastModifiedBy>Jorge burg Bustos</cp:lastModifiedBy>
  <cp:revision>31</cp:revision>
  <dcterms:created xsi:type="dcterms:W3CDTF">2021-03-24T15:10:54Z</dcterms:created>
  <dcterms:modified xsi:type="dcterms:W3CDTF">2021-06-03T00:40:00Z</dcterms:modified>
</cp:coreProperties>
</file>