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95" r:id="rId3"/>
    <p:sldId id="282" r:id="rId4"/>
    <p:sldId id="274" r:id="rId5"/>
    <p:sldId id="275" r:id="rId6"/>
    <p:sldId id="284" r:id="rId7"/>
    <p:sldId id="276" r:id="rId8"/>
    <p:sldId id="265" r:id="rId9"/>
    <p:sldId id="287" r:id="rId10"/>
    <p:sldId id="291" r:id="rId11"/>
    <p:sldId id="288" r:id="rId12"/>
    <p:sldId id="292" r:id="rId13"/>
    <p:sldId id="281" r:id="rId14"/>
    <p:sldId id="278" r:id="rId15"/>
    <p:sldId id="293" r:id="rId16"/>
    <p:sldId id="294" r:id="rId17"/>
    <p:sldId id="272" r:id="rId1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190DD7-B7EA-42DB-B12E-C5AF448C8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E20967-C6D9-43F6-8281-70BE6447B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64D450-DE46-4CE3-811E-6371A6B8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3B67E9-0B40-406C-BDBF-B299A410F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5D1484-AA15-4F2D-9EA4-DEC359D33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75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4170A-6BF8-4281-B2B8-E086B5D6E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E30728-6AFF-4002-A607-28EEB8CD6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C2BFA0-7F22-428A-BC08-53B633A78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42C6DD-D4D0-4503-93DD-BFA015107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1B66A5-1862-438A-A413-0A831E5F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752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6565A0-C3D5-4DC4-9A5A-66B4D464A3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D651B1-5A3F-42C3-937A-5CCB43A26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55DCF-6179-41CF-B871-729366B4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F3B37B-3DEB-4F9D-BD29-F1D17008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81AD4B-8F02-4845-8BCD-108147A1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917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2BF2C-6B1C-4C3F-832A-63B2DCF3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D04839-42A5-4ACE-82C2-6A7B718AB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65D992-79BF-4954-AFE6-2A2A3E8E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4E103-2D19-49DF-BD62-BD666447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3503E-29C2-4DE7-AF4D-0D5A34DC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860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228F5-0869-480A-A113-AAB9505A9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B1CDB4-CA90-4F82-A684-A876855D4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66E79D-6A75-4EC0-A9EC-26728A9FB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7CC5F0-E9D4-44EC-9469-5468EE9CF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FA783F-71E5-4F9A-9628-B20AC7748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758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99A13-40B8-4E8D-815A-5B2AFF79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A53C64-A400-4054-9669-79743BDD0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04044E-0B7B-4FA9-80FA-9CE64B6C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5C2BCB-0413-4514-9353-46D538BA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C09AB-A7A7-4A6F-9F72-6E536373E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5D8284-037F-4883-B736-454AB9442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026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92F7C-DCCD-4B7C-A38A-3D0E55936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D60CD-857D-44D5-B49F-7AF565E75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963863-898E-4F1E-96DC-96E6C09B5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9EEEC5-1EA7-4392-B847-AEC25C7D8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8904C19-24F2-4CB6-99F2-B1F137A82C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03EA4E-673C-47D0-A5E1-1C182206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BCD8F1-9B42-4DC7-A01C-AEBDFF56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02D6442-83FF-44C3-AB60-82B00280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096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ED63E-BD43-4882-BBE7-EC79CE78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29E5C1-08A4-4B80-BF4D-EBD8FCA4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984B63-1346-4708-A401-590535C9E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FF465C-7B6D-4F72-A48D-1AD7DF36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635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919062-9D5B-4F27-934E-2B1B215C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2D6D80-F232-4DE2-91B6-7771E1F3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A722A1-6B36-4982-A33D-9A036872A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3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66883-4A9F-455E-9FA5-ABCCA22B7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5A67BA-A152-4D86-83F7-3AB12700E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A10DAF-DEB5-407E-B635-87441FCB3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27DB22-1477-43FF-B7F8-50FEFDE8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CD8105-4332-4959-B6E4-BA7322558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E8D3A0-208E-48A1-A402-C7CD5C32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293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71648-9AD3-4601-A5F8-7F4BE355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5157CF-406A-4BA3-96DC-DFDD427EA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2477A8-ECD1-4789-AA86-D6C3019FD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45DB0A-7D40-45C4-9CEA-B50BF4C32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CCB6CA-ED30-4543-ADF3-1A5CA9B8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CFD98F-CC04-4286-9A9D-A82A0855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89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8D21FD-BB2F-4F64-B361-DFB78D58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F0C37-1CC6-4E95-962C-603EDF88F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CC9FE3-6622-4D62-8C94-F5F1E1081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990CD6-CE53-4DA2-93BA-D0BC6F95C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808F80-285F-42A0-95AB-23C1B672E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603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rimer plano de un libro abierto sobre una estantería de fondo borroso">
            <a:extLst>
              <a:ext uri="{FF2B5EF4-FFF2-40B4-BE49-F238E27FC236}">
                <a16:creationId xmlns:a16="http://schemas.microsoft.com/office/drawing/2014/main" id="{22021043-9554-43E0-8B7D-2380A1DDE9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5B710ED-9FA0-4641-B5FE-D7ABF7796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s-CL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Lectura c</a:t>
            </a:r>
            <a:r>
              <a:rPr lang="es-CL" b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omprensiva de textos no literarios </a:t>
            </a:r>
            <a:endParaRPr lang="es-CL" b="1">
              <a:solidFill>
                <a:srgbClr val="FFFFFF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C085E9-FC4F-4125-8035-C5320AE40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s-MX" sz="1700">
                <a:solidFill>
                  <a:srgbClr val="FFFFFF"/>
                </a:solidFill>
              </a:rPr>
              <a:t>Profesora Graciela Peña Neira</a:t>
            </a:r>
          </a:p>
          <a:p>
            <a:r>
              <a:rPr lang="es-MX" sz="1700">
                <a:solidFill>
                  <a:srgbClr val="FFFFFF"/>
                </a:solidFill>
              </a:rPr>
              <a:t>Programa de Integración Escolar</a:t>
            </a:r>
          </a:p>
          <a:p>
            <a:r>
              <a:rPr lang="es-MX" sz="1700">
                <a:solidFill>
                  <a:srgbClr val="FFFFFF"/>
                </a:solidFill>
              </a:rPr>
              <a:t>4° básico 2021</a:t>
            </a:r>
            <a:endParaRPr lang="es-CL" sz="1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175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20D61-DFB8-4CFA-9A65-E7F8A789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9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>
                <a:solidFill>
                  <a:srgbClr val="00B050"/>
                </a:solidFill>
              </a:rPr>
              <a:t>Palabras que significan </a:t>
            </a:r>
            <a:r>
              <a:rPr lang="es-MX" sz="5400" b="1" dirty="0">
                <a:solidFill>
                  <a:srgbClr val="FF0000"/>
                </a:solidFill>
              </a:rPr>
              <a:t>lo mismo</a:t>
            </a:r>
            <a:endParaRPr lang="es-CL" sz="54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6BD2E3-9E78-42CE-BC51-E3BCDEAA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749" y="1825625"/>
            <a:ext cx="11309249" cy="4351338"/>
          </a:xfrm>
        </p:spPr>
        <p:txBody>
          <a:bodyPr/>
          <a:lstStyle/>
          <a:p>
            <a:r>
              <a:rPr lang="es-MX" sz="4000" b="1" dirty="0"/>
              <a:t>DESCALZOS</a:t>
            </a:r>
          </a:p>
          <a:p>
            <a:endParaRPr lang="es-MX" dirty="0"/>
          </a:p>
          <a:p>
            <a:endParaRPr lang="es-MX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E9C282C2-1919-4BE8-B96E-D325B5F0F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26037"/>
              </p:ext>
            </p:extLst>
          </p:nvPr>
        </p:nvGraphicFramePr>
        <p:xfrm>
          <a:off x="717452" y="2869809"/>
          <a:ext cx="10972799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8277">
                  <a:extLst>
                    <a:ext uri="{9D8B030D-6E8A-4147-A177-3AD203B41FA5}">
                      <a16:colId xmlns:a16="http://schemas.microsoft.com/office/drawing/2014/main" val="3597716453"/>
                    </a:ext>
                  </a:extLst>
                </a:gridCol>
                <a:gridCol w="3221502">
                  <a:extLst>
                    <a:ext uri="{9D8B030D-6E8A-4147-A177-3AD203B41FA5}">
                      <a16:colId xmlns:a16="http://schemas.microsoft.com/office/drawing/2014/main" val="1026665403"/>
                    </a:ext>
                  </a:extLst>
                </a:gridCol>
                <a:gridCol w="3953020">
                  <a:extLst>
                    <a:ext uri="{9D8B030D-6E8A-4147-A177-3AD203B41FA5}">
                      <a16:colId xmlns:a16="http://schemas.microsoft.com/office/drawing/2014/main" val="2536785682"/>
                    </a:ext>
                  </a:extLst>
                </a:gridCol>
              </a:tblGrid>
              <a:tr h="2153911"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Que no usa zapatillas</a:t>
                      </a:r>
                      <a:endParaRPr lang="es-CL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Sin ningún tipo de calzado o zapato</a:t>
                      </a:r>
                      <a:endParaRPr lang="es-CL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Que no usa </a:t>
                      </a:r>
                      <a:r>
                        <a:rPr lang="es-CL" sz="4400" dirty="0"/>
                        <a:t>calcetas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19805"/>
                  </a:ext>
                </a:extLst>
              </a:tr>
            </a:tbl>
          </a:graphicData>
        </a:graphic>
      </p:graphicFrame>
      <p:sp>
        <p:nvSpPr>
          <p:cNvPr id="8" name="Elipse 7">
            <a:extLst>
              <a:ext uri="{FF2B5EF4-FFF2-40B4-BE49-F238E27FC236}">
                <a16:creationId xmlns:a16="http://schemas.microsoft.com/office/drawing/2014/main" id="{8E40828B-757A-47FD-B41F-0947AD5110D9}"/>
              </a:ext>
            </a:extLst>
          </p:cNvPr>
          <p:cNvSpPr/>
          <p:nvPr/>
        </p:nvSpPr>
        <p:spPr>
          <a:xfrm>
            <a:off x="4178105" y="2644726"/>
            <a:ext cx="4051494" cy="316183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0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" name="Marcador de contenido 2">
            <a:extLst>
              <a:ext uri="{FF2B5EF4-FFF2-40B4-BE49-F238E27FC236}">
                <a16:creationId xmlns:a16="http://schemas.microsoft.com/office/drawing/2014/main" id="{DD52E241-D50D-4B8B-94BA-26EB5CDE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551" y="238923"/>
            <a:ext cx="5921267" cy="638015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800"/>
              </a:spcAft>
              <a:buNone/>
            </a:pPr>
            <a:r>
              <a:rPr lang="es-MX" sz="4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juego prohibido</a:t>
            </a:r>
            <a:endParaRPr lang="es-CL" sz="4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800"/>
              </a:spcAft>
              <a:buNone/>
            </a:pPr>
            <a:r>
              <a:rPr lang="es-MX" sz="4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Las autoridades españolas prohibieron este juego, ya que se generaban algunos accidentes, sin embargo, el juego nunca se abandonó.  En esa época, el juego era </a:t>
            </a:r>
            <a:r>
              <a:rPr lang="es-MX" sz="41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rudo</a:t>
            </a:r>
            <a:r>
              <a:rPr lang="es-MX" sz="4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requería preparación física y estaba acompañado por cantos y rituales. </a:t>
            </a:r>
            <a:endParaRPr lang="es-CL" sz="4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800"/>
              </a:spcAft>
              <a:buNone/>
            </a:pPr>
            <a:r>
              <a:rPr lang="es-MX" sz="41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Palín, deporte nacional</a:t>
            </a:r>
            <a:endParaRPr lang="es-CL" sz="4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MX" sz="4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 24 de junio de 2004, el gobierno chileno lo reconoció como deporte nacional, hoy existen en Chile más de cien clubes para su práctica.</a:t>
            </a:r>
            <a:endParaRPr lang="es-CL" sz="4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s-CL" sz="2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0CA203E-53E9-4E77-A80A-3B22F3B1E8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94" r="-1" b="3235"/>
          <a:stretch/>
        </p:blipFill>
        <p:spPr>
          <a:xfrm>
            <a:off x="6412117" y="-2"/>
            <a:ext cx="5779884" cy="3429000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0C7CCF7-81D8-45C7-A458-106D8A46FA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406" r="1" b="2141"/>
          <a:stretch/>
        </p:blipFill>
        <p:spPr>
          <a:xfrm>
            <a:off x="6412116" y="3429002"/>
            <a:ext cx="5779884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844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20D61-DFB8-4CFA-9A65-E7F8A789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9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>
                <a:solidFill>
                  <a:srgbClr val="00B050"/>
                </a:solidFill>
              </a:rPr>
              <a:t>Palabras que significan </a:t>
            </a:r>
            <a:r>
              <a:rPr lang="es-MX" sz="5400" b="1" dirty="0">
                <a:solidFill>
                  <a:srgbClr val="FF0000"/>
                </a:solidFill>
              </a:rPr>
              <a:t>lo mismo</a:t>
            </a:r>
            <a:endParaRPr lang="es-CL" sz="54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6BD2E3-9E78-42CE-BC51-E3BCDEAA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749" y="1825625"/>
            <a:ext cx="11309249" cy="4351338"/>
          </a:xfrm>
        </p:spPr>
        <p:txBody>
          <a:bodyPr/>
          <a:lstStyle/>
          <a:p>
            <a:r>
              <a:rPr lang="es-MX" sz="4000" b="1" dirty="0"/>
              <a:t>RUDO</a:t>
            </a:r>
          </a:p>
          <a:p>
            <a:endParaRPr lang="es-MX" dirty="0"/>
          </a:p>
          <a:p>
            <a:endParaRPr lang="es-MX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E9C282C2-1919-4BE8-B96E-D325B5F0F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24806"/>
              </p:ext>
            </p:extLst>
          </p:nvPr>
        </p:nvGraphicFramePr>
        <p:xfrm>
          <a:off x="999978" y="2869809"/>
          <a:ext cx="10741854" cy="199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932">
                  <a:extLst>
                    <a:ext uri="{9D8B030D-6E8A-4147-A177-3AD203B41FA5}">
                      <a16:colId xmlns:a16="http://schemas.microsoft.com/office/drawing/2014/main" val="3597716453"/>
                    </a:ext>
                  </a:extLst>
                </a:gridCol>
                <a:gridCol w="3382902">
                  <a:extLst>
                    <a:ext uri="{9D8B030D-6E8A-4147-A177-3AD203B41FA5}">
                      <a16:colId xmlns:a16="http://schemas.microsoft.com/office/drawing/2014/main" val="1026665403"/>
                    </a:ext>
                  </a:extLst>
                </a:gridCol>
                <a:gridCol w="3953020">
                  <a:extLst>
                    <a:ext uri="{9D8B030D-6E8A-4147-A177-3AD203B41FA5}">
                      <a16:colId xmlns:a16="http://schemas.microsoft.com/office/drawing/2014/main" val="2536785682"/>
                    </a:ext>
                  </a:extLst>
                </a:gridCol>
              </a:tblGrid>
              <a:tr h="1990838">
                <a:tc>
                  <a:txBody>
                    <a:bodyPr/>
                    <a:lstStyle/>
                    <a:p>
                      <a:pPr algn="ctr"/>
                      <a:r>
                        <a:rPr lang="es-CL" sz="4400" dirty="0"/>
                        <a:t>Amable, delicado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400" dirty="0"/>
                        <a:t>Que rueda mucho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4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Brusco, de poca delicadeza</a:t>
                      </a:r>
                      <a:endParaRPr lang="es-CL" sz="8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19805"/>
                  </a:ext>
                </a:extLst>
              </a:tr>
            </a:tbl>
          </a:graphicData>
        </a:graphic>
      </p:graphicFrame>
      <p:sp>
        <p:nvSpPr>
          <p:cNvPr id="7" name="Elipse 6">
            <a:extLst>
              <a:ext uri="{FF2B5EF4-FFF2-40B4-BE49-F238E27FC236}">
                <a16:creationId xmlns:a16="http://schemas.microsoft.com/office/drawing/2014/main" id="{F4AF8670-55A4-4D60-8135-391A7521622C}"/>
              </a:ext>
            </a:extLst>
          </p:cNvPr>
          <p:cNvSpPr/>
          <p:nvPr/>
        </p:nvSpPr>
        <p:spPr>
          <a:xfrm>
            <a:off x="7680960" y="2532548"/>
            <a:ext cx="4009291" cy="232809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2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D092D-6C04-4AF6-A3FF-59F01FB9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703" y="1"/>
            <a:ext cx="10926097" cy="1690688"/>
          </a:xfrm>
        </p:spPr>
        <p:txBody>
          <a:bodyPr/>
          <a:lstStyle/>
          <a:p>
            <a:pPr algn="ctr"/>
            <a:r>
              <a:rPr lang="es-MX" b="1" u="sng" dirty="0">
                <a:solidFill>
                  <a:srgbClr val="0070C0"/>
                </a:solidFill>
              </a:rPr>
              <a:t>APRENDAMOS UNA ESTRATEGIA: </a:t>
            </a:r>
            <a:br>
              <a:rPr lang="es-MX" dirty="0"/>
            </a:br>
            <a:r>
              <a:rPr lang="es-MX" b="1" dirty="0">
                <a:solidFill>
                  <a:srgbClr val="FF0000"/>
                </a:solidFill>
              </a:rPr>
              <a:t>RESPONDER PREGUNTAS CLAVES</a:t>
            </a:r>
            <a:endParaRPr lang="es-CL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7D62FBC-8E61-4EA0-8A49-360349F8D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307082"/>
              </p:ext>
            </p:extLst>
          </p:nvPr>
        </p:nvGraphicFramePr>
        <p:xfrm>
          <a:off x="604911" y="1458320"/>
          <a:ext cx="11067661" cy="5493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1348">
                  <a:extLst>
                    <a:ext uri="{9D8B030D-6E8A-4147-A177-3AD203B41FA5}">
                      <a16:colId xmlns:a16="http://schemas.microsoft.com/office/drawing/2014/main" val="4053902211"/>
                    </a:ext>
                  </a:extLst>
                </a:gridCol>
                <a:gridCol w="6886313">
                  <a:extLst>
                    <a:ext uri="{9D8B030D-6E8A-4147-A177-3AD203B41FA5}">
                      <a16:colId xmlns:a16="http://schemas.microsoft.com/office/drawing/2014/main" val="4174213552"/>
                    </a:ext>
                  </a:extLst>
                </a:gridCol>
              </a:tblGrid>
              <a:tr h="259317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¿QUÉ IMPLEMENTOS SE NECESITAN PARA JUGAR PALIN?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2700899"/>
                  </a:ext>
                </a:extLst>
              </a:tr>
              <a:tr h="146066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¿CÓMO SE INICIABA UN JUEGO DEL PALIN?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4254989"/>
                  </a:ext>
                </a:extLst>
              </a:tr>
              <a:tr h="143918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¿CÓMO SE GANA EN EL JUEGO DEL PALIN?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                                                                                     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8036408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AD785872-4E21-4282-9514-461113F485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372"/>
          <a:stretch/>
        </p:blipFill>
        <p:spPr>
          <a:xfrm>
            <a:off x="4967200" y="1458320"/>
            <a:ext cx="6386600" cy="2520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129AD4B-A3B9-4C59-A10A-50A7293F5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5800" y="5230868"/>
            <a:ext cx="2448000" cy="185348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280DB1C-4905-4060-A2A9-CF2D883F3E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200" y="3978320"/>
            <a:ext cx="3456000" cy="16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1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D092D-6C04-4AF6-A3FF-59F01FB9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703" y="1"/>
            <a:ext cx="10926097" cy="1690688"/>
          </a:xfrm>
        </p:spPr>
        <p:txBody>
          <a:bodyPr/>
          <a:lstStyle/>
          <a:p>
            <a:pPr algn="ctr"/>
            <a:r>
              <a:rPr lang="es-MX" b="1" u="sng" dirty="0">
                <a:solidFill>
                  <a:srgbClr val="0070C0"/>
                </a:solidFill>
              </a:rPr>
              <a:t>APRENDAMOS UNA ESTRATEGIA: </a:t>
            </a:r>
            <a:br>
              <a:rPr lang="es-MX" dirty="0"/>
            </a:br>
            <a:r>
              <a:rPr lang="es-MX" b="1" dirty="0">
                <a:solidFill>
                  <a:srgbClr val="FF0000"/>
                </a:solidFill>
              </a:rPr>
              <a:t>RESPONDER PREGUNTAS CLAVES</a:t>
            </a:r>
            <a:endParaRPr lang="es-CL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7D62FBC-8E61-4EA0-8A49-360349F8D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768511"/>
              </p:ext>
            </p:extLst>
          </p:nvPr>
        </p:nvGraphicFramePr>
        <p:xfrm>
          <a:off x="351692" y="1406769"/>
          <a:ext cx="11563643" cy="5520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0294">
                  <a:extLst>
                    <a:ext uri="{9D8B030D-6E8A-4147-A177-3AD203B41FA5}">
                      <a16:colId xmlns:a16="http://schemas.microsoft.com/office/drawing/2014/main" val="4053902211"/>
                    </a:ext>
                  </a:extLst>
                </a:gridCol>
                <a:gridCol w="6213349">
                  <a:extLst>
                    <a:ext uri="{9D8B030D-6E8A-4147-A177-3AD203B41FA5}">
                      <a16:colId xmlns:a16="http://schemas.microsoft.com/office/drawing/2014/main" val="41742135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¿Por qué crees que se generaban accidentes jugando al palín?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MX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3715343"/>
                  </a:ext>
                </a:extLst>
              </a:tr>
              <a:tr h="248645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Explica con tus propias palabras los significados de las palabras “pali” y “</a:t>
                      </a:r>
                      <a:r>
                        <a:rPr lang="es-MX" sz="3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weño</a:t>
                      </a:r>
                      <a:r>
                        <a:rPr lang="es-MX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(Ayúdate con el texto)</a:t>
                      </a:r>
                      <a:endParaRPr lang="es-CL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1811848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B29E4A0A-9D59-4C50-BDDC-747C483752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550"/>
          <a:stretch/>
        </p:blipFill>
        <p:spPr>
          <a:xfrm>
            <a:off x="5763324" y="3219459"/>
            <a:ext cx="6152011" cy="3708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6BDC223-D875-4A12-B992-D6591C6CB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6716" y="1406769"/>
            <a:ext cx="2628000" cy="174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2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484A4-2649-47CA-939F-1EB5C46FC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600" b="1" dirty="0">
                <a:solidFill>
                  <a:srgbClr val="FF0000"/>
                </a:solidFill>
              </a:rPr>
              <a:t>1-</a:t>
            </a:r>
            <a:r>
              <a:rPr lang="es-MX" sz="6600" b="1" dirty="0">
                <a:solidFill>
                  <a:srgbClr val="0070C0"/>
                </a:solidFill>
              </a:rPr>
              <a:t>.¿Te gustó el texto?</a:t>
            </a:r>
            <a:endParaRPr lang="es-CL" sz="6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5E8549AB-156B-41A4-887C-6052788C52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431039"/>
              </p:ext>
            </p:extLst>
          </p:nvPr>
        </p:nvGraphicFramePr>
        <p:xfrm>
          <a:off x="838200" y="1825625"/>
          <a:ext cx="10515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83780982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0742713"/>
                    </a:ext>
                  </a:extLst>
                </a:gridCol>
              </a:tblGrid>
              <a:tr h="1198403">
                <a:tc>
                  <a:txBody>
                    <a:bodyPr/>
                    <a:lstStyle/>
                    <a:p>
                      <a:pPr algn="ctr"/>
                      <a:r>
                        <a:rPr lang="es-MX" sz="8000" dirty="0"/>
                        <a:t>si</a:t>
                      </a:r>
                      <a:endParaRPr lang="es-CL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0" dirty="0"/>
                        <a:t>no</a:t>
                      </a:r>
                      <a:endParaRPr lang="es-CL" sz="8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254728"/>
                  </a:ext>
                </a:extLst>
              </a:tr>
              <a:tr h="2068477">
                <a:tc>
                  <a:txBody>
                    <a:bodyPr/>
                    <a:lstStyle/>
                    <a:p>
                      <a:pPr algn="ctr"/>
                      <a:r>
                        <a:rPr lang="es-MX" sz="8000" dirty="0"/>
                        <a:t>¿por qué?</a:t>
                      </a:r>
                      <a:endParaRPr lang="es-CL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0" dirty="0"/>
                        <a:t>¿por qué?</a:t>
                      </a:r>
                    </a:p>
                    <a:p>
                      <a:pPr algn="ctr"/>
                      <a:endParaRPr lang="es-CL" sz="8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649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766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49">
            <a:extLst>
              <a:ext uri="{FF2B5EF4-FFF2-40B4-BE49-F238E27FC236}">
                <a16:creationId xmlns:a16="http://schemas.microsoft.com/office/drawing/2014/main" id="{931DE728-8710-4D0D-ABEA-461458917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CEF232-15CA-4A5E-908E-C393C21A9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7" y="4675886"/>
            <a:ext cx="11280475" cy="1608328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</a:rPr>
              <a:t>2-.</a:t>
            </a:r>
            <a:r>
              <a:rPr lang="en-US" sz="6000" b="1" dirty="0">
                <a:solidFill>
                  <a:srgbClr val="0070C0"/>
                </a:solidFill>
              </a:rPr>
              <a:t> ¿</a:t>
            </a:r>
            <a:r>
              <a:rPr lang="en-US" sz="6000" b="1" dirty="0" err="1">
                <a:solidFill>
                  <a:srgbClr val="0070C0"/>
                </a:solidFill>
              </a:rPr>
              <a:t>Qué</a:t>
            </a:r>
            <a:r>
              <a:rPr lang="en-US" sz="6000" b="1" dirty="0">
                <a:solidFill>
                  <a:srgbClr val="0070C0"/>
                </a:solidFill>
              </a:rPr>
              <a:t> </a:t>
            </a:r>
            <a:r>
              <a:rPr lang="en-US" sz="6000" b="1" dirty="0" err="1">
                <a:solidFill>
                  <a:srgbClr val="0070C0"/>
                </a:solidFill>
              </a:rPr>
              <a:t>aprendiste</a:t>
            </a:r>
            <a:r>
              <a:rPr lang="en-US" sz="6000" b="1" dirty="0">
                <a:solidFill>
                  <a:srgbClr val="0070C0"/>
                </a:solidFill>
              </a:rPr>
              <a:t> con </a:t>
            </a:r>
            <a:r>
              <a:rPr lang="en-US" sz="6000" b="1" dirty="0" err="1">
                <a:solidFill>
                  <a:srgbClr val="0070C0"/>
                </a:solidFill>
              </a:rPr>
              <a:t>este</a:t>
            </a:r>
            <a:r>
              <a:rPr lang="en-US" sz="6000" b="1" dirty="0">
                <a:solidFill>
                  <a:srgbClr val="0070C0"/>
                </a:solidFill>
              </a:rPr>
              <a:t> </a:t>
            </a:r>
            <a:r>
              <a:rPr lang="en-US" sz="6000" b="1" dirty="0" err="1">
                <a:solidFill>
                  <a:srgbClr val="0070C0"/>
                </a:solidFill>
              </a:rPr>
              <a:t>texto</a:t>
            </a:r>
            <a:r>
              <a:rPr lang="en-US" sz="60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65" name="Rectangle 51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1"/>
            <a:ext cx="12192002" cy="448944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28">
            <a:extLst>
              <a:ext uri="{FF2B5EF4-FFF2-40B4-BE49-F238E27FC236}">
                <a16:creationId xmlns:a16="http://schemas.microsoft.com/office/drawing/2014/main" id="{07A0C51E-5464-4470-855E-CA530A59B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59557" y="640091"/>
            <a:ext cx="8072887" cy="355090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Marcador de contenido 3" descr="Un grupo de personas jugando a futbol&#10;&#10;Descripción generada automáticamente con confianza media">
            <a:extLst>
              <a:ext uri="{FF2B5EF4-FFF2-40B4-BE49-F238E27FC236}">
                <a16:creationId xmlns:a16="http://schemas.microsoft.com/office/drawing/2014/main" id="{718B406F-2086-4E5A-9AD3-8F334F91A7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118" b="12118"/>
          <a:stretch/>
        </p:blipFill>
        <p:spPr>
          <a:xfrm>
            <a:off x="2184401" y="749300"/>
            <a:ext cx="7823199" cy="334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82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F0C2E5D-B08F-4A99-9D15-59D33148F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7167"/>
            <a:ext cx="1861854" cy="717514"/>
            <a:chOff x="0" y="238499"/>
            <a:chExt cx="1861854" cy="717514"/>
          </a:xfrm>
          <a:solidFill>
            <a:schemeClr val="bg1"/>
          </a:solidFill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7B8F35D-FB89-4C40-8A99-E46DDA021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E16C8D8F-10E9-4498-ABDB-0F923F8B68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E5A83E3-8A11-4492-BB6E-F5F2240316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5FC669C-CD13-4F4A-AFFF-4029D34F2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6617B5AA-8A0D-41D3-B2EF-8BC53E3B7D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572EB308-9A4E-4332-A908-22F2978D7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499343D-E927-41D0-B997-E44A300C6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9725" y="1119591"/>
            <a:ext cx="4965868" cy="4598497"/>
            <a:chOff x="579725" y="1119591"/>
            <a:chExt cx="4965868" cy="4598497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C1D3151-5F97-4860-B56C-C98BD62CC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AD33695-C117-4AEE-9AF5-65F13C6CC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90A7F83A-9728-4030-8E45-9ECF1ABCC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39" y="1073782"/>
            <a:ext cx="4860256" cy="452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97B743-F7E9-4D00-A697-F6B2E4B86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54953"/>
            <a:ext cx="4324642" cy="1802636"/>
          </a:xfrm>
        </p:spPr>
        <p:txBody>
          <a:bodyPr>
            <a:noAutofit/>
          </a:bodyPr>
          <a:lstStyle/>
          <a:p>
            <a:r>
              <a:rPr lang="es-MX" sz="6600" b="1" dirty="0">
                <a:solidFill>
                  <a:schemeClr val="bg1"/>
                </a:solidFill>
              </a:rPr>
              <a:t>¡BUEN TRABAJO!</a:t>
            </a:r>
            <a:endParaRPr lang="es-CL" sz="6600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8889E5-D8F7-43E1-B33B-AA0E2F889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3261" y="3221166"/>
            <a:ext cx="4324642" cy="2082932"/>
          </a:xfrm>
        </p:spPr>
        <p:txBody>
          <a:bodyPr>
            <a:normAutofit/>
          </a:bodyPr>
          <a:lstStyle/>
          <a:p>
            <a:endParaRPr lang="es-MX" sz="500" dirty="0">
              <a:solidFill>
                <a:schemeClr val="bg1"/>
              </a:solidFill>
            </a:endParaRPr>
          </a:p>
          <a:p>
            <a:r>
              <a:rPr lang="es-MX" sz="2000" b="1" dirty="0">
                <a:solidFill>
                  <a:schemeClr val="bg1"/>
                </a:solidFill>
              </a:rPr>
              <a:t>4° básico 2021</a:t>
            </a:r>
          </a:p>
          <a:p>
            <a:r>
              <a:rPr lang="es-MX" sz="2000" b="1" dirty="0">
                <a:solidFill>
                  <a:schemeClr val="bg1"/>
                </a:solidFill>
              </a:rPr>
              <a:t>Profesora Graciela Peña </a:t>
            </a:r>
            <a:endParaRPr lang="es-CL" sz="600" b="1" dirty="0">
              <a:solidFill>
                <a:schemeClr val="bg1"/>
              </a:solidFill>
            </a:endParaRPr>
          </a:p>
          <a:p>
            <a:r>
              <a:rPr lang="es-MX" sz="2000" b="1" dirty="0">
                <a:solidFill>
                  <a:schemeClr val="bg1"/>
                </a:solidFill>
              </a:rPr>
              <a:t>Programa de Integración Escolar </a:t>
            </a:r>
          </a:p>
          <a:p>
            <a:r>
              <a:rPr lang="es-MX" sz="2000" b="1" dirty="0">
                <a:solidFill>
                  <a:schemeClr val="bg1"/>
                </a:solidFill>
              </a:rPr>
              <a:t>Colegio Joaquín Edwards Bello</a:t>
            </a:r>
          </a:p>
          <a:p>
            <a:endParaRPr lang="es-MX" sz="2000" b="1" dirty="0">
              <a:solidFill>
                <a:schemeClr val="bg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EA9761C-7BB2-45E5-A5DB-A0B353624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E44D629-6B8E-4D88-A77E-149C0ED03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rgbClr val="FFFFFF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aphic 185">
            <a:extLst>
              <a:ext uri="{FF2B5EF4-FFF2-40B4-BE49-F238E27FC236}">
                <a16:creationId xmlns:a16="http://schemas.microsoft.com/office/drawing/2014/main" id="{8B6BCBAB-41A5-4D6D-8C9B-55E3AA6F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55217F1-B506-4443-A399-CFFA441CD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B8C0F31-7A0C-4630-A379-0B4719A1F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2D43873-56D9-4AC1-AB59-A1E78D679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B2197D5-22E1-47CC-83CF-9E64CCD57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5DC5D97-506B-47F6-B9A7-D8FA26C88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" name="Imagen 3">
            <a:extLst>
              <a:ext uri="{FF2B5EF4-FFF2-40B4-BE49-F238E27FC236}">
                <a16:creationId xmlns:a16="http://schemas.microsoft.com/office/drawing/2014/main" id="{ED4AF5FE-0ED3-4BD4-A3D4-4FE61E5F9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7712" y="1345036"/>
            <a:ext cx="5829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6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66E26C-9722-4BA1-8412-C56FA67C2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u="sng" dirty="0">
                <a:solidFill>
                  <a:srgbClr val="FF0000"/>
                </a:solidFill>
              </a:rPr>
              <a:t>Objetivo de Aprendizaje</a:t>
            </a:r>
            <a:endParaRPr lang="es-CL" b="1" u="sng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95CB28-E42B-4E19-8408-CC8B2CC26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452" y="1825625"/>
            <a:ext cx="1063634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b="1" dirty="0">
                <a:solidFill>
                  <a:srgbClr val="0070C0"/>
                </a:solidFill>
              </a:rPr>
              <a:t>OA6: </a:t>
            </a:r>
            <a:r>
              <a:rPr lang="es-MX" sz="3600" dirty="0"/>
              <a:t>Leer independientemente y comprender textos no literarios (cartas, biografías, relatos históricos, instrucciones, libros y artículos informativos, noticias, etc.) para ampliar su conocimiento del mundo y formarse una opinión, extrayendo información explícita e implícita.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739366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36F475F-D43B-4992-9BC8-26120C6CC8A7}"/>
              </a:ext>
            </a:extLst>
          </p:cNvPr>
          <p:cNvSpPr/>
          <p:nvPr/>
        </p:nvSpPr>
        <p:spPr>
          <a:xfrm>
            <a:off x="3784773" y="677492"/>
            <a:ext cx="3671668" cy="791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/>
              <a:t>TIPOS DE TEXTOS</a:t>
            </a:r>
            <a:endParaRPr lang="es-CL" sz="3200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E52E9A5E-FAD3-47B9-A552-B6A22BF4D93C}"/>
              </a:ext>
            </a:extLst>
          </p:cNvPr>
          <p:cNvCxnSpPr>
            <a:cxnSpLocks/>
          </p:cNvCxnSpPr>
          <p:nvPr/>
        </p:nvCxnSpPr>
        <p:spPr>
          <a:xfrm>
            <a:off x="5724496" y="1570325"/>
            <a:ext cx="1583788" cy="732827"/>
          </a:xfrm>
          <a:prstGeom prst="straightConnector1">
            <a:avLst/>
          </a:prstGeom>
          <a:ln w="1016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AD56C491-1EE8-44ED-A93D-CF1529234B58}"/>
              </a:ext>
            </a:extLst>
          </p:cNvPr>
          <p:cNvCxnSpPr>
            <a:cxnSpLocks/>
          </p:cNvCxnSpPr>
          <p:nvPr/>
        </p:nvCxnSpPr>
        <p:spPr>
          <a:xfrm flipH="1">
            <a:off x="3979017" y="1534725"/>
            <a:ext cx="1453401" cy="753389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B9F0F664-9C1A-4E56-B261-32AF3C441A5F}"/>
              </a:ext>
            </a:extLst>
          </p:cNvPr>
          <p:cNvSpPr/>
          <p:nvPr/>
        </p:nvSpPr>
        <p:spPr>
          <a:xfrm>
            <a:off x="2436397" y="2446471"/>
            <a:ext cx="2743200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/>
              <a:t>LITERARIOS</a:t>
            </a:r>
            <a:endParaRPr lang="es-CL" sz="36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81250AA-693F-484A-8920-1BCE7BDEAC91}"/>
              </a:ext>
            </a:extLst>
          </p:cNvPr>
          <p:cNvSpPr/>
          <p:nvPr/>
        </p:nvSpPr>
        <p:spPr>
          <a:xfrm>
            <a:off x="6071529" y="2413124"/>
            <a:ext cx="2813539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/>
              <a:t>NO LITERARIOS</a:t>
            </a:r>
            <a:endParaRPr lang="es-CL" sz="3200" dirty="0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71BCC332-C51B-4A78-9A1F-DCA683014220}"/>
              </a:ext>
            </a:extLst>
          </p:cNvPr>
          <p:cNvCxnSpPr/>
          <p:nvPr/>
        </p:nvCxnSpPr>
        <p:spPr>
          <a:xfrm>
            <a:off x="3857153" y="3184794"/>
            <a:ext cx="0" cy="488411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91F8866B-CDE0-4B1D-8A21-30DE17F8E218}"/>
              </a:ext>
            </a:extLst>
          </p:cNvPr>
          <p:cNvCxnSpPr/>
          <p:nvPr/>
        </p:nvCxnSpPr>
        <p:spPr>
          <a:xfrm>
            <a:off x="7308284" y="3184793"/>
            <a:ext cx="0" cy="488411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1143C3C-7215-4315-89C7-09981D115DDA}"/>
              </a:ext>
            </a:extLst>
          </p:cNvPr>
          <p:cNvSpPr/>
          <p:nvPr/>
        </p:nvSpPr>
        <p:spPr>
          <a:xfrm>
            <a:off x="2485558" y="3739354"/>
            <a:ext cx="2743190" cy="488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/>
              <a:t>FANTASÍA</a:t>
            </a:r>
            <a:endParaRPr lang="es-CL" sz="3600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6390C2D5-CC46-4A5B-85F3-D2AA6C3187C6}"/>
              </a:ext>
            </a:extLst>
          </p:cNvPr>
          <p:cNvSpPr/>
          <p:nvPr/>
        </p:nvSpPr>
        <p:spPr>
          <a:xfrm>
            <a:off x="6096000" y="3673205"/>
            <a:ext cx="2591738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/>
              <a:t>REALIDAD</a:t>
            </a:r>
            <a:endParaRPr lang="es-CL" sz="4000" dirty="0"/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7B6C0BFE-3581-47E7-AF13-F7528F58C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5191" y="4279162"/>
            <a:ext cx="408467" cy="695004"/>
          </a:xfrm>
          <a:prstGeom prst="rect">
            <a:avLst/>
          </a:prstGeom>
        </p:spPr>
      </p:pic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A53EE10C-3E19-44B3-A4DE-97EFC54006F1}"/>
              </a:ext>
            </a:extLst>
          </p:cNvPr>
          <p:cNvCxnSpPr/>
          <p:nvPr/>
        </p:nvCxnSpPr>
        <p:spPr>
          <a:xfrm>
            <a:off x="7308284" y="4382458"/>
            <a:ext cx="0" cy="488411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44104B0A-C060-4DB1-B557-8FA338B03D22}"/>
              </a:ext>
            </a:extLst>
          </p:cNvPr>
          <p:cNvSpPr/>
          <p:nvPr/>
        </p:nvSpPr>
        <p:spPr>
          <a:xfrm>
            <a:off x="2548541" y="4853324"/>
            <a:ext cx="2883877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/>
              <a:t>ENTRETENER</a:t>
            </a:r>
            <a:endParaRPr lang="es-CL" sz="3200" dirty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0C2C4A4E-6564-42F4-897F-8BF8B325A0FC}"/>
              </a:ext>
            </a:extLst>
          </p:cNvPr>
          <p:cNvSpPr/>
          <p:nvPr/>
        </p:nvSpPr>
        <p:spPr>
          <a:xfrm>
            <a:off x="6126978" y="4954128"/>
            <a:ext cx="2702639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/>
              <a:t>INFORMAR</a:t>
            </a:r>
            <a:endParaRPr lang="es-CL" sz="36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D903E6D-C16E-45FC-9A7B-6669F1E8A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17" y="2648434"/>
            <a:ext cx="2268000" cy="3024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7B67A63-AD3E-42E8-841A-810EB037E46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593" r="10830" b="9597"/>
          <a:stretch/>
        </p:blipFill>
        <p:spPr>
          <a:xfrm>
            <a:off x="8940383" y="2777062"/>
            <a:ext cx="314339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97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22" grpId="0" animBg="1"/>
      <p:bldP spid="23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0DF40B2-80F7-4E71-B46C-284163F3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BA1E789-4E65-4A93-A41A-A19B7BB69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6824"/>
            <a:ext cx="3807187" cy="69283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dirty="0" err="1"/>
              <a:t>Recordemos</a:t>
            </a:r>
            <a:r>
              <a:rPr lang="en-US" b="1" dirty="0"/>
              <a:t>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4D75CDA-A636-4C1C-8665-C68FB11DA101}"/>
              </a:ext>
            </a:extLst>
          </p:cNvPr>
          <p:cNvSpPr/>
          <p:nvPr/>
        </p:nvSpPr>
        <p:spPr>
          <a:xfrm>
            <a:off x="267286" y="759656"/>
            <a:ext cx="5486400" cy="23352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228600" algn="just">
              <a:lnSpc>
                <a:spcPct val="90000"/>
              </a:lnSpc>
              <a:spcAft>
                <a:spcPts val="800"/>
              </a:spcAft>
            </a:pPr>
            <a:r>
              <a:rPr lang="es-MX" sz="2800" dirty="0"/>
              <a:t>Los textos </a:t>
            </a:r>
            <a:r>
              <a:rPr lang="es-MX" sz="2800" b="1" dirty="0">
                <a:solidFill>
                  <a:srgbClr val="FF0000"/>
                </a:solidFill>
              </a:rPr>
              <a:t>NO</a:t>
            </a:r>
            <a:r>
              <a:rPr lang="es-MX" sz="2800" dirty="0"/>
              <a:t> literarios como, por ejemplo, la carta, el artículo informativo o la noticia, tienen como propósito entregar información y todo lo que aparece en ellos es real.</a:t>
            </a:r>
            <a:endParaRPr lang="en-US" sz="40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6081E4C9-9C5A-4A69-B56B-7B99BFDB7B82}"/>
              </a:ext>
            </a:extLst>
          </p:cNvPr>
          <p:cNvSpPr/>
          <p:nvPr/>
        </p:nvSpPr>
        <p:spPr>
          <a:xfrm>
            <a:off x="140676" y="3261950"/>
            <a:ext cx="10170941" cy="342899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s-MX" sz="2800" dirty="0"/>
              <a:t> Encontraremos información que aparece textual, es decir, </a:t>
            </a:r>
            <a:r>
              <a:rPr lang="es-MX" sz="2800" dirty="0">
                <a:solidFill>
                  <a:srgbClr val="FF0000"/>
                </a:solidFill>
              </a:rPr>
              <a:t>explícita</a:t>
            </a:r>
            <a:r>
              <a:rPr lang="es-MX" sz="2800" dirty="0"/>
              <a:t>. 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s-MX" sz="2800" dirty="0"/>
              <a:t>Y también, información </a:t>
            </a:r>
            <a:r>
              <a:rPr lang="es-MX" sz="2800" dirty="0">
                <a:solidFill>
                  <a:srgbClr val="FF0000"/>
                </a:solidFill>
              </a:rPr>
              <a:t>implícita</a:t>
            </a:r>
            <a:r>
              <a:rPr lang="es-MX" sz="2800" dirty="0"/>
              <a:t>, que es aquella que se refiere a todo eso que se entiende que está incluido, pero sin ser expresado de forma directa. </a:t>
            </a:r>
            <a:r>
              <a:rPr lang="es-MX" sz="2800" b="1" u="sng" dirty="0">
                <a:solidFill>
                  <a:schemeClr val="tx1"/>
                </a:solidFill>
              </a:rPr>
              <a:t>Por ejemplo: </a:t>
            </a:r>
            <a:r>
              <a:rPr lang="es-MX" sz="2800" b="1" dirty="0">
                <a:solidFill>
                  <a:schemeClr val="tx1"/>
                </a:solidFill>
              </a:rPr>
              <a:t>“está usando paraguas”</a:t>
            </a:r>
            <a:endParaRPr lang="es-CL" sz="32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751EE07-6864-44EE-B6A1-A6CEC31F7F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3" r="12673" b="13375"/>
          <a:stretch/>
        </p:blipFill>
        <p:spPr>
          <a:xfrm>
            <a:off x="8817275" y="413240"/>
            <a:ext cx="3270038" cy="409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62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D092D-6C04-4AF6-A3FF-59F01FB9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0" y="365125"/>
            <a:ext cx="9509761" cy="2546887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u="sng" dirty="0">
                <a:solidFill>
                  <a:srgbClr val="00B050"/>
                </a:solidFill>
              </a:rPr>
              <a:t>ANTES DE LEER: </a:t>
            </a:r>
            <a:r>
              <a:rPr lang="es-MX" b="1" dirty="0">
                <a:solidFill>
                  <a:srgbClr val="FF0000"/>
                </a:solidFill>
              </a:rPr>
              <a:t>¿DE QUÉ SE TRATARÁ?</a:t>
            </a:r>
            <a:br>
              <a:rPr lang="es-MX" b="1" dirty="0">
                <a:solidFill>
                  <a:srgbClr val="FF0000"/>
                </a:solidFill>
              </a:rPr>
            </a:br>
            <a:br>
              <a:rPr lang="es-MX" b="1" dirty="0">
                <a:solidFill>
                  <a:srgbClr val="FF0000"/>
                </a:solidFill>
              </a:rPr>
            </a:br>
            <a:r>
              <a:rPr lang="es-MX" b="1" u="sng" dirty="0">
                <a:solidFill>
                  <a:srgbClr val="0070C0"/>
                </a:solidFill>
              </a:rPr>
              <a:t>ESTRATEGIA:</a:t>
            </a:r>
            <a:r>
              <a:rPr lang="es-MX" b="1" dirty="0">
                <a:solidFill>
                  <a:srgbClr val="0070C0"/>
                </a:solidFill>
              </a:rPr>
              <a:t> INFERIR A PARTIR DEL TÍTULO</a:t>
            </a:r>
            <a:br>
              <a:rPr lang="es-MX" b="1" dirty="0">
                <a:solidFill>
                  <a:srgbClr val="0070C0"/>
                </a:solidFill>
              </a:rPr>
            </a:br>
            <a:r>
              <a:rPr lang="es-MX" b="1" dirty="0">
                <a:solidFill>
                  <a:srgbClr val="7030A0"/>
                </a:solidFill>
              </a:rPr>
              <a:t>“PISTAS”</a:t>
            </a:r>
            <a:endParaRPr lang="es-CL" b="1" dirty="0">
              <a:solidFill>
                <a:srgbClr val="7030A0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8230A59-C780-42C0-8963-CA563984EDA6}"/>
              </a:ext>
            </a:extLst>
          </p:cNvPr>
          <p:cNvSpPr/>
          <p:nvPr/>
        </p:nvSpPr>
        <p:spPr>
          <a:xfrm>
            <a:off x="838200" y="2912012"/>
            <a:ext cx="10515600" cy="3196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/>
              <a:t>¿Qué conoces sobre el pueblo mapuche?</a:t>
            </a:r>
            <a:endParaRPr lang="es-CL" sz="8000" dirty="0"/>
          </a:p>
        </p:txBody>
      </p:sp>
    </p:spTree>
    <p:extLst>
      <p:ext uri="{BB962C8B-B14F-4D97-AF65-F5344CB8AC3E}">
        <p14:creationId xmlns:p14="http://schemas.microsoft.com/office/powerpoint/2010/main" val="383586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85C46980-1D67-4CE4-B9FB-0E50A91622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1" r="1" b="23896"/>
          <a:stretch/>
        </p:blipFill>
        <p:spPr>
          <a:xfrm>
            <a:off x="20" y="10"/>
            <a:ext cx="6095980" cy="342899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6897E01-A286-4B4B-8ACB-E7ACE213EC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8" b="1"/>
          <a:stretch/>
        </p:blipFill>
        <p:spPr>
          <a:xfrm>
            <a:off x="6096000" y="10"/>
            <a:ext cx="6096000" cy="3428990"/>
          </a:xfrm>
          <a:prstGeom prst="rect">
            <a:avLst/>
          </a:prstGeom>
        </p:spPr>
      </p:pic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EB626754-C504-4C20-8D78-33A7D52D70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t="22867" b="2132"/>
          <a:stretch/>
        </p:blipFill>
        <p:spPr>
          <a:xfrm>
            <a:off x="20" y="3429000"/>
            <a:ext cx="6095980" cy="3429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97DC06E-ECCB-4FCB-8A67-1EA2FB0B231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4395" b="9355"/>
          <a:stretch/>
        </p:blipFill>
        <p:spPr>
          <a:xfrm>
            <a:off x="6096000" y="3532238"/>
            <a:ext cx="6096000" cy="3429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409915" y="1742916"/>
            <a:ext cx="3372170" cy="3372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ame 23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971277" y="1304278"/>
            <a:ext cx="4249446" cy="4249444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8C4025-F9A3-45C9-8D28-5A8CB8353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2351" y="2761554"/>
            <a:ext cx="5824024" cy="134572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kern="12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en-US" b="1" kern="1200" dirty="0">
                <a:latin typeface="+mj-lt"/>
                <a:ea typeface="+mj-ea"/>
                <a:cs typeface="+mj-cs"/>
              </a:rPr>
              <a:t>PUEBLO MAPUCHE</a:t>
            </a:r>
          </a:p>
        </p:txBody>
      </p:sp>
    </p:spTree>
    <p:extLst>
      <p:ext uri="{BB962C8B-B14F-4D97-AF65-F5344CB8AC3E}">
        <p14:creationId xmlns:p14="http://schemas.microsoft.com/office/powerpoint/2010/main" val="268342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5EC5FAA-8320-4A8C-8A8C-FC79A1E5E6A3}"/>
              </a:ext>
            </a:extLst>
          </p:cNvPr>
          <p:cNvSpPr txBox="1"/>
          <p:nvPr/>
        </p:nvSpPr>
        <p:spPr>
          <a:xfrm>
            <a:off x="381456" y="681037"/>
            <a:ext cx="6553568" cy="56338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4000" b="1" dirty="0">
                <a:effectLst/>
              </a:rPr>
              <a:t>El </a:t>
            </a:r>
            <a:r>
              <a:rPr lang="en-US" sz="4000" b="1" dirty="0" err="1">
                <a:effectLst/>
              </a:rPr>
              <a:t>juego</a:t>
            </a:r>
            <a:r>
              <a:rPr lang="en-US" sz="4000" b="1" dirty="0">
                <a:effectLst/>
              </a:rPr>
              <a:t> del </a:t>
            </a:r>
            <a:r>
              <a:rPr lang="en-US" sz="4000" b="1" dirty="0" err="1">
                <a:effectLst/>
              </a:rPr>
              <a:t>palín</a:t>
            </a:r>
            <a:r>
              <a:rPr lang="en-US" sz="4000" b="1" dirty="0">
                <a:effectLst/>
              </a:rPr>
              <a:t> </a:t>
            </a:r>
            <a:endParaRPr lang="en-US" sz="4000" b="1" dirty="0"/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en-US" sz="4000" dirty="0">
                <a:effectLst/>
              </a:rPr>
              <a:t>El </a:t>
            </a:r>
            <a:r>
              <a:rPr lang="en-US" sz="4000" dirty="0" err="1">
                <a:effectLst/>
              </a:rPr>
              <a:t>palín</a:t>
            </a:r>
            <a:r>
              <a:rPr lang="en-US" sz="4000" dirty="0">
                <a:effectLst/>
              </a:rPr>
              <a:t> es un </a:t>
            </a:r>
            <a:r>
              <a:rPr lang="en-US" sz="4000" dirty="0" err="1">
                <a:effectLst/>
              </a:rPr>
              <a:t>deporte</a:t>
            </a:r>
            <a:r>
              <a:rPr lang="en-US" sz="4000" dirty="0">
                <a:effectLst/>
              </a:rPr>
              <a:t> </a:t>
            </a:r>
            <a:r>
              <a:rPr lang="en-US" sz="4000" b="1" dirty="0">
                <a:solidFill>
                  <a:srgbClr val="00B050"/>
                </a:solidFill>
                <a:effectLst/>
              </a:rPr>
              <a:t>ancestral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mapuche</a:t>
            </a:r>
            <a:r>
              <a:rPr lang="en-US" sz="4000" dirty="0">
                <a:effectLst/>
              </a:rPr>
              <a:t>. Se </a:t>
            </a:r>
            <a:r>
              <a:rPr lang="en-US" sz="4000" dirty="0" err="1">
                <a:effectLst/>
              </a:rPr>
              <a:t>jugaba</a:t>
            </a:r>
            <a:r>
              <a:rPr lang="en-US" sz="4000" dirty="0">
                <a:effectLst/>
              </a:rPr>
              <a:t> con una bola </a:t>
            </a:r>
            <a:r>
              <a:rPr lang="en-US" sz="4000" dirty="0" err="1">
                <a:effectLst/>
              </a:rPr>
              <a:t>llamada</a:t>
            </a:r>
            <a:r>
              <a:rPr lang="en-US" sz="4000" dirty="0">
                <a:effectLst/>
              </a:rPr>
              <a:t> </a:t>
            </a:r>
            <a:r>
              <a:rPr lang="en-US" sz="4000" dirty="0">
                <a:solidFill>
                  <a:srgbClr val="FF0000"/>
                </a:solidFill>
                <a:effectLst/>
              </a:rPr>
              <a:t>“</a:t>
            </a:r>
            <a:r>
              <a:rPr lang="en-US" sz="4000" i="1" u="sng" dirty="0" err="1">
                <a:solidFill>
                  <a:srgbClr val="FF0000"/>
                </a:solidFill>
                <a:effectLst/>
              </a:rPr>
              <a:t>palí</a:t>
            </a:r>
            <a:r>
              <a:rPr lang="en-US" sz="4000" i="1" dirty="0">
                <a:solidFill>
                  <a:srgbClr val="FF0000"/>
                </a:solidFill>
                <a:effectLst/>
              </a:rPr>
              <a:t>”</a:t>
            </a:r>
            <a:r>
              <a:rPr lang="en-US" sz="4000" dirty="0">
                <a:solidFill>
                  <a:srgbClr val="FF0000"/>
                </a:solidFill>
                <a:effectLst/>
              </a:rPr>
              <a:t> </a:t>
            </a:r>
            <a:r>
              <a:rPr lang="en-US" sz="4000" dirty="0">
                <a:effectLst/>
              </a:rPr>
              <a:t>y un </a:t>
            </a:r>
            <a:r>
              <a:rPr lang="en-US" sz="4000" dirty="0" err="1">
                <a:effectLst/>
              </a:rPr>
              <a:t>bastón</a:t>
            </a:r>
            <a:r>
              <a:rPr lang="en-US" sz="4000" dirty="0">
                <a:effectLst/>
              </a:rPr>
              <a:t> de </a:t>
            </a:r>
            <a:r>
              <a:rPr lang="en-US" sz="4000" dirty="0" err="1">
                <a:effectLst/>
              </a:rPr>
              <a:t>madera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llamado</a:t>
            </a:r>
            <a:r>
              <a:rPr lang="en-US" sz="4000" dirty="0">
                <a:effectLst/>
              </a:rPr>
              <a:t> </a:t>
            </a:r>
            <a:r>
              <a:rPr lang="en-US" sz="4000" dirty="0">
                <a:solidFill>
                  <a:srgbClr val="FF0000"/>
                </a:solidFill>
                <a:effectLst/>
              </a:rPr>
              <a:t>“</a:t>
            </a:r>
            <a:r>
              <a:rPr lang="en-US" sz="4000" i="1" u="sng" dirty="0" err="1">
                <a:solidFill>
                  <a:srgbClr val="FF0000"/>
                </a:solidFill>
                <a:effectLst/>
              </a:rPr>
              <a:t>weño</a:t>
            </a:r>
            <a:r>
              <a:rPr lang="en-US" sz="4000" dirty="0">
                <a:solidFill>
                  <a:srgbClr val="FF0000"/>
                </a:solidFill>
                <a:effectLst/>
              </a:rPr>
              <a:t>”. </a:t>
            </a:r>
            <a:r>
              <a:rPr lang="en-US" sz="4000" dirty="0">
                <a:effectLst/>
              </a:rPr>
              <a:t>Dos </a:t>
            </a:r>
            <a:r>
              <a:rPr lang="en-US" sz="4000" dirty="0" err="1">
                <a:effectLst/>
              </a:rPr>
              <a:t>equipos</a:t>
            </a:r>
            <a:r>
              <a:rPr lang="en-US" sz="4000" dirty="0">
                <a:effectLst/>
              </a:rPr>
              <a:t> se </a:t>
            </a:r>
            <a:r>
              <a:rPr lang="en-US" sz="4000" dirty="0" err="1">
                <a:effectLst/>
              </a:rPr>
              <a:t>colocaban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en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filas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enfrentadas</a:t>
            </a:r>
            <a:r>
              <a:rPr lang="en-US" sz="4000" dirty="0">
                <a:effectLst/>
              </a:rPr>
              <a:t> a lo largo de la cancha, </a:t>
            </a:r>
            <a:r>
              <a:rPr lang="en-US" sz="4000" dirty="0" err="1">
                <a:effectLst/>
              </a:rPr>
              <a:t>cada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jugador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frente</a:t>
            </a:r>
            <a:r>
              <a:rPr lang="en-US" sz="4000" dirty="0">
                <a:effectLst/>
              </a:rPr>
              <a:t> a </a:t>
            </a:r>
            <a:r>
              <a:rPr lang="en-US" sz="4000" dirty="0" err="1">
                <a:effectLst/>
              </a:rPr>
              <a:t>su</a:t>
            </a:r>
            <a:r>
              <a:rPr lang="en-US" sz="4000" dirty="0">
                <a:effectLst/>
              </a:rPr>
              <a:t>  </a:t>
            </a:r>
            <a:r>
              <a:rPr lang="en-US" sz="4000" i="1" dirty="0" err="1">
                <a:effectLst/>
              </a:rPr>
              <a:t>kon</a:t>
            </a:r>
            <a:r>
              <a:rPr lang="en-US" sz="4000" dirty="0">
                <a:effectLst/>
              </a:rPr>
              <a:t> o rival personal. </a:t>
            </a:r>
          </a:p>
          <a:p>
            <a:pPr indent="-228600" algn="just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4000" dirty="0"/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Imagen 5">
            <a:extLst>
              <a:ext uri="{FF2B5EF4-FFF2-40B4-BE49-F238E27FC236}">
                <a16:creationId xmlns:a16="http://schemas.microsoft.com/office/drawing/2014/main" id="{D2DC9367-9025-4677-A07E-A08665D55E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81" r="5089" b="1"/>
          <a:stretch/>
        </p:blipFill>
        <p:spPr>
          <a:xfrm>
            <a:off x="7093372" y="1935308"/>
            <a:ext cx="4940280" cy="436189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3690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20D61-DFB8-4CFA-9A65-E7F8A789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9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>
                <a:solidFill>
                  <a:srgbClr val="00B050"/>
                </a:solidFill>
              </a:rPr>
              <a:t>Palabras que significan </a:t>
            </a:r>
            <a:r>
              <a:rPr lang="es-MX" sz="5400" b="1" dirty="0">
                <a:solidFill>
                  <a:srgbClr val="FF0000"/>
                </a:solidFill>
              </a:rPr>
              <a:t>lo mismo</a:t>
            </a:r>
            <a:endParaRPr lang="es-CL" sz="54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6BD2E3-9E78-42CE-BC51-E3BCDEAA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749" y="1825625"/>
            <a:ext cx="11309249" cy="4351338"/>
          </a:xfrm>
        </p:spPr>
        <p:txBody>
          <a:bodyPr/>
          <a:lstStyle/>
          <a:p>
            <a:r>
              <a:rPr lang="es-MX" sz="4000" b="1" dirty="0"/>
              <a:t>ANCESTRAL</a:t>
            </a:r>
          </a:p>
          <a:p>
            <a:endParaRPr lang="es-MX" dirty="0"/>
          </a:p>
          <a:p>
            <a:endParaRPr lang="es-MX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E9C282C2-1919-4BE8-B96E-D325B5F0F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609258"/>
              </p:ext>
            </p:extLst>
          </p:nvPr>
        </p:nvGraphicFramePr>
        <p:xfrm>
          <a:off x="351693" y="2869809"/>
          <a:ext cx="11821551" cy="199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0808">
                  <a:extLst>
                    <a:ext uri="{9D8B030D-6E8A-4147-A177-3AD203B41FA5}">
                      <a16:colId xmlns:a16="http://schemas.microsoft.com/office/drawing/2014/main" val="3597716453"/>
                    </a:ext>
                  </a:extLst>
                </a:gridCol>
                <a:gridCol w="4274158">
                  <a:extLst>
                    <a:ext uri="{9D8B030D-6E8A-4147-A177-3AD203B41FA5}">
                      <a16:colId xmlns:a16="http://schemas.microsoft.com/office/drawing/2014/main" val="1026665403"/>
                    </a:ext>
                  </a:extLst>
                </a:gridCol>
                <a:gridCol w="3446585">
                  <a:extLst>
                    <a:ext uri="{9D8B030D-6E8A-4147-A177-3AD203B41FA5}">
                      <a16:colId xmlns:a16="http://schemas.microsoft.com/office/drawing/2014/main" val="2536785682"/>
                    </a:ext>
                  </a:extLst>
                </a:gridCol>
              </a:tblGrid>
              <a:tr h="1990838">
                <a:tc>
                  <a:txBody>
                    <a:bodyPr/>
                    <a:lstStyle/>
                    <a:p>
                      <a:pPr algn="ctr"/>
                      <a:endParaRPr lang="es-CL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4000" dirty="0"/>
                    </a:p>
                    <a:p>
                      <a:pPr algn="ctr"/>
                      <a:r>
                        <a:rPr lang="es-MX" sz="4000" dirty="0"/>
                        <a:t>de</a:t>
                      </a:r>
                      <a:r>
                        <a:rPr lang="es-CL" sz="4000" dirty="0"/>
                        <a:t> origen 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4400" dirty="0"/>
                    </a:p>
                    <a:p>
                      <a:pPr algn="ctr"/>
                      <a:r>
                        <a:rPr lang="es-CL" sz="4400" dirty="0"/>
                        <a:t>Del futuro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19805"/>
                  </a:ext>
                </a:extLst>
              </a:tr>
            </a:tbl>
          </a:graphicData>
        </a:graphic>
      </p:graphicFrame>
      <p:sp>
        <p:nvSpPr>
          <p:cNvPr id="7" name="Elipse 6">
            <a:extLst>
              <a:ext uri="{FF2B5EF4-FFF2-40B4-BE49-F238E27FC236}">
                <a16:creationId xmlns:a16="http://schemas.microsoft.com/office/drawing/2014/main" id="{F4AF8670-55A4-4D60-8135-391A7521622C}"/>
              </a:ext>
            </a:extLst>
          </p:cNvPr>
          <p:cNvSpPr/>
          <p:nvPr/>
        </p:nvSpPr>
        <p:spPr>
          <a:xfrm>
            <a:off x="139502" y="2869809"/>
            <a:ext cx="4516903" cy="19908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D3BB499-5ABF-4702-870B-50804D4C018C}"/>
              </a:ext>
            </a:extLst>
          </p:cNvPr>
          <p:cNvSpPr txBox="1"/>
          <p:nvPr/>
        </p:nvSpPr>
        <p:spPr>
          <a:xfrm>
            <a:off x="381001" y="3293408"/>
            <a:ext cx="397998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origen antiguo</a:t>
            </a:r>
            <a:endParaRPr lang="es-CL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87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" name="Marcador de contenido 2">
            <a:extLst>
              <a:ext uri="{FF2B5EF4-FFF2-40B4-BE49-F238E27FC236}">
                <a16:creationId xmlns:a16="http://schemas.microsoft.com/office/drawing/2014/main" id="{DD52E241-D50D-4B8B-94BA-26EB5CDE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78" y="415891"/>
            <a:ext cx="5743231" cy="620318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800"/>
              </a:spcAft>
              <a:buNone/>
            </a:pPr>
            <a:r>
              <a:rPr lang="es-MX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Comienza el juego</a:t>
            </a:r>
            <a:endParaRPr lang="es-CL" sz="3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800"/>
              </a:spcAft>
              <a:buNone/>
            </a:pPr>
            <a:r>
              <a:rPr lang="es-MX" sz="3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juego se iniciaba sacando el </a:t>
            </a:r>
            <a:r>
              <a:rPr lang="es-MX" sz="3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pali</a:t>
            </a:r>
            <a:r>
              <a:rPr lang="es-MX" sz="3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del hoyo del centro de la cancha. Los jugadores participaban con los pies </a:t>
            </a:r>
            <a:r>
              <a:rPr lang="es-MX" sz="39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descalzos</a:t>
            </a:r>
            <a:r>
              <a:rPr lang="es-MX" sz="3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se anotaba un punto cuando la bola sobrepasaba la línea de fondo contraria, llamada </a:t>
            </a:r>
            <a:r>
              <a:rPr lang="es-MX" sz="3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tripalwe</a:t>
            </a:r>
            <a:r>
              <a:rPr lang="es-MX" sz="3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luego se volvía a sacar desde el centro. Obtenía la victoria el equipo que marcara cuatro puntos seguidos. Los partidos podían ser muy largos y durar tres y hasta cuatro días.</a:t>
            </a:r>
            <a:endParaRPr lang="es-CL" sz="3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sz="20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n 3">
            <a:extLst>
              <a:ext uri="{FF2B5EF4-FFF2-40B4-BE49-F238E27FC236}">
                <a16:creationId xmlns:a16="http://schemas.microsoft.com/office/drawing/2014/main" id="{A5A94592-1893-4206-AA1B-104FAB094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070" y="2179764"/>
            <a:ext cx="6253212" cy="297430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85722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671</Words>
  <Application>Microsoft Office PowerPoint</Application>
  <PresentationFormat>Panorámica</PresentationFormat>
  <Paragraphs>84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Tema de Office</vt:lpstr>
      <vt:lpstr>Lectura comprensiva de textos no literarios </vt:lpstr>
      <vt:lpstr>Objetivo de Aprendizaje</vt:lpstr>
      <vt:lpstr>Presentación de PowerPoint</vt:lpstr>
      <vt:lpstr>Recordemos </vt:lpstr>
      <vt:lpstr>ANTES DE LEER: ¿DE QUÉ SE TRATARÁ?  ESTRATEGIA: INFERIR A PARTIR DEL TÍTULO “PISTAS”</vt:lpstr>
      <vt:lpstr>   PUEBLO MAPUCHE</vt:lpstr>
      <vt:lpstr>Presentación de PowerPoint</vt:lpstr>
      <vt:lpstr>Palabras que significan lo mismo</vt:lpstr>
      <vt:lpstr>Presentación de PowerPoint</vt:lpstr>
      <vt:lpstr>Palabras que significan lo mismo</vt:lpstr>
      <vt:lpstr>Presentación de PowerPoint</vt:lpstr>
      <vt:lpstr>Palabras que significan lo mismo</vt:lpstr>
      <vt:lpstr>APRENDAMOS UNA ESTRATEGIA:  RESPONDER PREGUNTAS CLAVES</vt:lpstr>
      <vt:lpstr>APRENDAMOS UNA ESTRATEGIA:  RESPONDER PREGUNTAS CLAVES</vt:lpstr>
      <vt:lpstr>1-.¿Te gustó el texto?</vt:lpstr>
      <vt:lpstr>2-. ¿Qué aprendiste con este texto?</vt:lpstr>
      <vt:lpstr>¡BUEN TRABAJO!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RESOLVIENDO CONFLICTOS</dc:title>
  <dc:creator>Jorge burg Bustos</dc:creator>
  <cp:lastModifiedBy>Jorge burg Bustos</cp:lastModifiedBy>
  <cp:revision>78</cp:revision>
  <dcterms:created xsi:type="dcterms:W3CDTF">2021-04-11T21:51:04Z</dcterms:created>
  <dcterms:modified xsi:type="dcterms:W3CDTF">2021-05-31T02:07:02Z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404529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