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6" r:id="rId3"/>
    <p:sldId id="257" r:id="rId4"/>
    <p:sldId id="259" r:id="rId5"/>
    <p:sldId id="260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479557-0C33-4D32-B710-4CC980288D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2D0D320-49A3-4499-B60F-C1A2710E4B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6CF8853-AB97-468E-BC34-AE27C9363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BAB80-B95A-4463-8F99-25DFD33B13A1}" type="datetimeFigureOut">
              <a:rPr lang="es-CL" smtClean="0"/>
              <a:t>30-05-2021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E503BBD-D9AC-47A8-8C38-0BE653706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0A128F3-FF02-4CAC-ADD1-631EE20106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70254-2588-4B9E-8692-C552D9F3BFD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92423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937C09-1F8F-4F8C-B4EB-5BAAFAB936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CE8F87E-0430-4454-B774-75E520671F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59EFE9E-909C-4E53-88CC-B00BBDCEB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BAB80-B95A-4463-8F99-25DFD33B13A1}" type="datetimeFigureOut">
              <a:rPr lang="es-CL" smtClean="0"/>
              <a:t>30-05-2021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F8DF75D-3317-4E28-8A17-316771F4D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6DA93FF-2F53-4568-B50A-62E6C915B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70254-2588-4B9E-8692-C552D9F3BFD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72412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38DFE89-9D25-44A2-9413-E4879E9B36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CC4F66-11E7-4A31-900D-C789ED6209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0C7DD4F-F68A-457E-A112-D1FDBBF03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BAB80-B95A-4463-8F99-25DFD33B13A1}" type="datetimeFigureOut">
              <a:rPr lang="es-CL" smtClean="0"/>
              <a:t>30-05-2021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625BF91-AFC1-418D-AE19-6D0F59EDA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720A0EB-7462-45A4-B60E-6227B9709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70254-2588-4B9E-8692-C552D9F3BFD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9637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B75D23-11B7-43AF-ABA6-DD464D3A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66BF7DB-0061-4C14-8CCE-619A27B9CE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5964F4E-B58A-4C75-AE7E-F6B515809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BAB80-B95A-4463-8F99-25DFD33B13A1}" type="datetimeFigureOut">
              <a:rPr lang="es-CL" smtClean="0"/>
              <a:t>30-05-2021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5AE50D5-3165-42CF-9A71-35C6E4C41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F0973BD-5F05-436D-A862-220769CA2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70254-2588-4B9E-8692-C552D9F3BFD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59321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E3775D-9B92-4A09-AA46-67A7F54EEE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1970452-C845-4D38-B214-7920665621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FD2C85F-F7BF-48D8-9576-2D6A72DFC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BAB80-B95A-4463-8F99-25DFD33B13A1}" type="datetimeFigureOut">
              <a:rPr lang="es-CL" smtClean="0"/>
              <a:t>30-05-2021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421F7FD-B4B9-4B44-86A0-0C2951156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8A20C51-C54F-4E6D-BD27-8A357A553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70254-2588-4B9E-8692-C552D9F3BFD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63491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10C9EB-BF05-45B1-8D5A-07FA57E4A6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987B1AC-C3E6-4F66-A351-7B1C212EED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64DB03B-5810-40A3-AD4F-61471FBDF7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90CEF01-7FD7-4033-9F3C-86071DB8F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BAB80-B95A-4463-8F99-25DFD33B13A1}" type="datetimeFigureOut">
              <a:rPr lang="es-CL" smtClean="0"/>
              <a:t>30-05-2021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0583816-DB7D-43FE-B714-7080FBB95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4CFC6A4-56FB-47DD-94F3-67E082B07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70254-2588-4B9E-8692-C552D9F3BFD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98451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2FB79C-4C63-4C52-9959-EB551289F7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5490E24-41DF-46B0-8E6B-C2C59F5C2E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447C82D-B9BD-4B65-AA96-9BCE359676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731697D-418F-4FB5-B1BA-6B6F25E625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EE45652-EF2A-44C7-9B5E-EBE9D2C980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F2B18C4-8BB7-447D-A4EF-B79AC9241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BAB80-B95A-4463-8F99-25DFD33B13A1}" type="datetimeFigureOut">
              <a:rPr lang="es-CL" smtClean="0"/>
              <a:t>30-05-2021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2B6DFCC-0000-4AED-9865-C9B31AD5E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99CD81D-AEC6-49CD-BC74-A59F3FD6C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70254-2588-4B9E-8692-C552D9F3BFD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85489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A533DD-6C38-4666-BE45-8A07D17D5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682991E-B2B2-4368-B47C-A26F8B107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BAB80-B95A-4463-8F99-25DFD33B13A1}" type="datetimeFigureOut">
              <a:rPr lang="es-CL" smtClean="0"/>
              <a:t>30-05-2021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AC56D6B-BAFB-440B-8769-173579224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C2D662F-012D-4A90-A09D-C2A127B43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70254-2588-4B9E-8692-C552D9F3BFD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28801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4134724-1672-48F2-8299-3E0A8DDDB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BAB80-B95A-4463-8F99-25DFD33B13A1}" type="datetimeFigureOut">
              <a:rPr lang="es-CL" smtClean="0"/>
              <a:t>30-05-2021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BA059D3-FDC1-4B72-911D-8E512287ED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3191BA3-4A80-4208-A3AA-E1343AB68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70254-2588-4B9E-8692-C552D9F3BFD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14949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A30897-AE23-4A02-B6AB-0E1C6631B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9F37777-5F81-43F0-A728-9068E79CA3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B70B694-6474-40A3-99E6-96EE22D80C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6FE915D-70ED-4C16-97AF-FE3662C2E2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BAB80-B95A-4463-8F99-25DFD33B13A1}" type="datetimeFigureOut">
              <a:rPr lang="es-CL" smtClean="0"/>
              <a:t>30-05-2021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AAA0D02-C21D-4006-B3A9-720B290A3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C2FC548-5188-448E-89D9-387DB5B3F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70254-2588-4B9E-8692-C552D9F3BFD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19528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12C642-3109-491E-B282-2516323DD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B471E08-854B-4749-8CEA-8E8E2E30F9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845FD78-CF61-40FF-96B0-5CD25155B0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04FEA1E-C0B8-45ED-B515-2B59B943B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BAB80-B95A-4463-8F99-25DFD33B13A1}" type="datetimeFigureOut">
              <a:rPr lang="es-CL" smtClean="0"/>
              <a:t>30-05-2021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814B436-33D5-4706-A5E7-CE91D5054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89C50B5-010B-43E0-B0DE-9470C5DC6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70254-2588-4B9E-8692-C552D9F3BFD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6284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BA83268-0A23-4C94-A69D-592EBA6FA6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DDC8829-F97C-4206-9E78-16A61F4741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5A3C058-F8A7-4EC7-872A-A3B6796484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6BAB80-B95A-4463-8F99-25DFD33B13A1}" type="datetimeFigureOut">
              <a:rPr lang="es-CL" smtClean="0"/>
              <a:t>30-05-2021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33084D3-9265-4A4A-A5DA-A8878194C9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BB45EE6-6525-4781-9D8B-E07AC85F69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70254-2588-4B9E-8692-C552D9F3BFD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35992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3" name="Rectangle 42">
            <a:extLst>
              <a:ext uri="{FF2B5EF4-FFF2-40B4-BE49-F238E27FC236}">
                <a16:creationId xmlns:a16="http://schemas.microsoft.com/office/drawing/2014/main" id="{B9D7E975-9161-4F2D-AC53-69E1912F6B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" name="Picture 29" descr="Tres vallas publicitarias en blanco">
            <a:extLst>
              <a:ext uri="{FF2B5EF4-FFF2-40B4-BE49-F238E27FC236}">
                <a16:creationId xmlns:a16="http://schemas.microsoft.com/office/drawing/2014/main" id="{273C6760-DB15-4B34-AE1A-C7DF707817C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370" b="14044"/>
          <a:stretch/>
        </p:blipFill>
        <p:spPr>
          <a:xfrm>
            <a:off x="621675" y="1887571"/>
            <a:ext cx="5474323" cy="3079289"/>
          </a:xfrm>
          <a:prstGeom prst="rect">
            <a:avLst/>
          </a:prstGeom>
        </p:spPr>
      </p:pic>
      <p:sp>
        <p:nvSpPr>
          <p:cNvPr id="45" name="Right Triangle 44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463E6235-1649-4B47-9862-4026FC473B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5201" y="623275"/>
            <a:ext cx="5141626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397B743-F7E9-4D00-A697-F6B2E4B866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89833" y="1056640"/>
            <a:ext cx="4360324" cy="1652384"/>
          </a:xfrm>
        </p:spPr>
        <p:txBody>
          <a:bodyPr anchor="b">
            <a:normAutofit/>
          </a:bodyPr>
          <a:lstStyle/>
          <a:p>
            <a:pPr algn="l"/>
            <a:r>
              <a:rPr lang="es-MX" sz="7200" b="1" dirty="0"/>
              <a:t>EL AFICHE</a:t>
            </a:r>
            <a:endParaRPr lang="es-CL" sz="7200" b="1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E8889E5-D8F7-43E1-B33B-AA0E2F889C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89832" y="3332300"/>
            <a:ext cx="3998562" cy="2436850"/>
          </a:xfrm>
        </p:spPr>
        <p:txBody>
          <a:bodyPr anchor="t">
            <a:normAutofit/>
          </a:bodyPr>
          <a:lstStyle/>
          <a:p>
            <a:endParaRPr lang="es-MX" sz="2000" dirty="0"/>
          </a:p>
          <a:p>
            <a:r>
              <a:rPr lang="es-MX" sz="2000" dirty="0"/>
              <a:t>4° básico 2021</a:t>
            </a:r>
          </a:p>
          <a:p>
            <a:r>
              <a:rPr lang="es-MX" sz="2000" dirty="0"/>
              <a:t>Profesora Graciela Peña </a:t>
            </a:r>
            <a:endParaRPr lang="es-CL" sz="2000" dirty="0"/>
          </a:p>
          <a:p>
            <a:r>
              <a:rPr lang="es-MX" sz="2000" dirty="0"/>
              <a:t>Colegio Joaquín Edwards Bello</a:t>
            </a:r>
          </a:p>
          <a:p>
            <a:r>
              <a:rPr lang="es-MX" sz="2000" dirty="0"/>
              <a:t>Programa de Integración Escolar </a:t>
            </a:r>
          </a:p>
          <a:p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val="18539057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19D32F93-50AC-4C46-A5DB-291C60DDB7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86FD7672-78BE-4D6F-A711-2CDB79B52D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44662" y="323519"/>
            <a:ext cx="4323899" cy="6212748"/>
          </a:xfrm>
          <a:custGeom>
            <a:avLst/>
            <a:gdLst>
              <a:gd name="connsiteX0" fmla="*/ 0 w 4323899"/>
              <a:gd name="connsiteY0" fmla="*/ 0 h 6212748"/>
              <a:gd name="connsiteX1" fmla="*/ 742501 w 4323899"/>
              <a:gd name="connsiteY1" fmla="*/ 0 h 6212748"/>
              <a:gd name="connsiteX2" fmla="*/ 4323899 w 4323899"/>
              <a:gd name="connsiteY2" fmla="*/ 0 h 6212748"/>
              <a:gd name="connsiteX3" fmla="*/ 4323899 w 4323899"/>
              <a:gd name="connsiteY3" fmla="*/ 2864954 h 6212748"/>
              <a:gd name="connsiteX4" fmla="*/ 880454 w 4323899"/>
              <a:gd name="connsiteY4" fmla="*/ 6212748 h 6212748"/>
              <a:gd name="connsiteX5" fmla="*/ 0 w 4323899"/>
              <a:gd name="connsiteY5" fmla="*/ 6212748 h 6212748"/>
              <a:gd name="connsiteX6" fmla="*/ 0 w 4323899"/>
              <a:gd name="connsiteY6" fmla="*/ 6210962 h 6212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23899" h="6212748">
                <a:moveTo>
                  <a:pt x="0" y="0"/>
                </a:moveTo>
                <a:lnTo>
                  <a:pt x="742501" y="0"/>
                </a:lnTo>
                <a:lnTo>
                  <a:pt x="4323899" y="0"/>
                </a:lnTo>
                <a:lnTo>
                  <a:pt x="4323899" y="2864954"/>
                </a:lnTo>
                <a:lnTo>
                  <a:pt x="880454" y="6212748"/>
                </a:lnTo>
                <a:lnTo>
                  <a:pt x="0" y="6212748"/>
                </a:lnTo>
                <a:lnTo>
                  <a:pt x="0" y="6210962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0" name="Right Triangle 29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A62647B-1222-407C-8740-5A497612B1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397B743-F7E9-4D00-A697-F6B2E4B866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29293" y="806364"/>
            <a:ext cx="3354636" cy="2847413"/>
          </a:xfrm>
        </p:spPr>
        <p:txBody>
          <a:bodyPr anchor="b">
            <a:normAutofit/>
          </a:bodyPr>
          <a:lstStyle/>
          <a:p>
            <a:pPr algn="l"/>
            <a:r>
              <a:rPr lang="es-MX" b="1"/>
              <a:t>¡BUEN TRABAJO!</a:t>
            </a:r>
            <a:endParaRPr lang="es-CL" b="1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E8889E5-D8F7-43E1-B33B-AA0E2F889C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55977" y="3703250"/>
            <a:ext cx="3827952" cy="2348386"/>
          </a:xfrm>
        </p:spPr>
        <p:txBody>
          <a:bodyPr anchor="t">
            <a:normAutofit/>
          </a:bodyPr>
          <a:lstStyle/>
          <a:p>
            <a:pPr algn="l"/>
            <a:endParaRPr lang="es-MX" sz="700" dirty="0"/>
          </a:p>
          <a:p>
            <a:endParaRPr lang="es-MX" sz="1400" dirty="0"/>
          </a:p>
          <a:p>
            <a:endParaRPr lang="es-MX" sz="1400" dirty="0"/>
          </a:p>
          <a:p>
            <a:r>
              <a:rPr lang="es-MX" sz="1400" dirty="0"/>
              <a:t>4° básico 2021</a:t>
            </a:r>
          </a:p>
          <a:p>
            <a:r>
              <a:rPr lang="es-MX" sz="1400" dirty="0"/>
              <a:t>Profesora Graciela Peña </a:t>
            </a:r>
            <a:endParaRPr lang="es-CL" sz="1400" dirty="0"/>
          </a:p>
          <a:p>
            <a:r>
              <a:rPr lang="es-MX" sz="1400" dirty="0"/>
              <a:t>Colegio Joaquín Edwards Bello</a:t>
            </a:r>
          </a:p>
          <a:p>
            <a:r>
              <a:rPr lang="es-MX" sz="1400" dirty="0"/>
              <a:t>Programa de Integración Escolar </a:t>
            </a:r>
          </a:p>
          <a:p>
            <a:endParaRPr lang="es-MX" sz="1400" dirty="0"/>
          </a:p>
        </p:txBody>
      </p:sp>
      <p:pic>
        <p:nvPicPr>
          <p:cNvPr id="4" name="Imagen 3" descr="Vista desde lo alto de un edificio&#10;&#10;Descripción generada automáticamente">
            <a:extLst>
              <a:ext uri="{FF2B5EF4-FFF2-40B4-BE49-F238E27FC236}">
                <a16:creationId xmlns:a16="http://schemas.microsoft.com/office/drawing/2014/main" id="{F65F0602-6224-43CF-B632-92B2BFAF94B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000" r="-1" b="-1"/>
          <a:stretch/>
        </p:blipFill>
        <p:spPr>
          <a:xfrm>
            <a:off x="1945370" y="1266742"/>
            <a:ext cx="4307011" cy="4306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90604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0">
            <a:extLst>
              <a:ext uri="{FF2B5EF4-FFF2-40B4-BE49-F238E27FC236}">
                <a16:creationId xmlns:a16="http://schemas.microsoft.com/office/drawing/2014/main" id="{B9D7E975-9161-4F2D-AC53-69E1912F6B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 descr="Libros">
            <a:extLst>
              <a:ext uri="{FF2B5EF4-FFF2-40B4-BE49-F238E27FC236}">
                <a16:creationId xmlns:a16="http://schemas.microsoft.com/office/drawing/2014/main" id="{124059C0-04F8-4460-99E0-950B4E1E31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1675" y="1410905"/>
            <a:ext cx="4032621" cy="4032621"/>
          </a:xfrm>
          <a:prstGeom prst="rect">
            <a:avLst/>
          </a:prstGeom>
        </p:spPr>
      </p:pic>
      <p:sp>
        <p:nvSpPr>
          <p:cNvPr id="28" name="Right Triangle 22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ectangle 24">
            <a:extLst>
              <a:ext uri="{FF2B5EF4-FFF2-40B4-BE49-F238E27FC236}">
                <a16:creationId xmlns:a16="http://schemas.microsoft.com/office/drawing/2014/main" id="{463E6235-1649-4B47-9862-4026FC473B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64989" y="623275"/>
            <a:ext cx="6581837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16F9B74-44D2-4804-8911-A41DCEAE83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68349" y="1073426"/>
            <a:ext cx="6081808" cy="596348"/>
          </a:xfrm>
        </p:spPr>
        <p:txBody>
          <a:bodyPr anchor="b">
            <a:normAutofit fontScale="90000"/>
          </a:bodyPr>
          <a:lstStyle/>
          <a:p>
            <a:pPr algn="l"/>
            <a:r>
              <a:rPr lang="es-MX" sz="4800" b="1" u="sng" dirty="0">
                <a:solidFill>
                  <a:srgbClr val="0070C0"/>
                </a:solidFill>
              </a:rPr>
              <a:t>Objetivo de Aprendizaje</a:t>
            </a:r>
            <a:endParaRPr lang="es-CL" sz="4800" dirty="0">
              <a:solidFill>
                <a:srgbClr val="0070C0"/>
              </a:solidFill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D431C3A-091E-4DF1-9D72-C36707321A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75971" y="1961322"/>
            <a:ext cx="6270855" cy="3934149"/>
          </a:xfrm>
        </p:spPr>
        <p:txBody>
          <a:bodyPr anchor="t">
            <a:normAutofit/>
          </a:bodyPr>
          <a:lstStyle/>
          <a:p>
            <a:pPr algn="just"/>
            <a:r>
              <a:rPr lang="es-MX" sz="2800" b="1" dirty="0">
                <a:solidFill>
                  <a:srgbClr val="FF0000"/>
                </a:solidFill>
              </a:rPr>
              <a:t>OA6: </a:t>
            </a:r>
            <a:r>
              <a:rPr lang="es-MX" sz="2800" dirty="0"/>
              <a:t>Leer independientemente y comprender textos no literarios (cartas, biografías, relatos históricos, instrucciones, libros y artículos informativos, noticias, etc.) para ampliar su conocimiento del mundo y formarse una opinión, extrayendo información explícita e implícita.</a:t>
            </a:r>
            <a:endParaRPr lang="es-CL" sz="2800" dirty="0"/>
          </a:p>
          <a:p>
            <a:pPr algn="l"/>
            <a:endParaRPr lang="es-MX" sz="1300" dirty="0"/>
          </a:p>
        </p:txBody>
      </p:sp>
    </p:spTree>
    <p:extLst>
      <p:ext uri="{BB962C8B-B14F-4D97-AF65-F5344CB8AC3E}">
        <p14:creationId xmlns:p14="http://schemas.microsoft.com/office/powerpoint/2010/main" val="29173440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 descr="Texto&#10;&#10;Descripción generada automáticamente">
            <a:extLst>
              <a:ext uri="{FF2B5EF4-FFF2-40B4-BE49-F238E27FC236}">
                <a16:creationId xmlns:a16="http://schemas.microsoft.com/office/drawing/2014/main" id="{C356B041-2588-418E-9F8C-3CD3DF5BE90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4000"/>
                    </a14:imgEffect>
                    <a14:imgEffect>
                      <a14:saturation sat="212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798067" y="0"/>
            <a:ext cx="6912000" cy="69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91380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18F64B-E964-42E7-B59B-F024E6994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>
                <a:solidFill>
                  <a:srgbClr val="0070C0"/>
                </a:solidFill>
              </a:rPr>
              <a:t>Identificar la función del texto </a:t>
            </a:r>
            <a:endParaRPr lang="es-CL" b="1" dirty="0">
              <a:solidFill>
                <a:srgbClr val="0070C0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31A7D38-2FD0-45DD-84FC-C2EECF314A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329" y="1825625"/>
            <a:ext cx="11184835" cy="4667250"/>
          </a:xfrm>
        </p:spPr>
        <p:txBody>
          <a:bodyPr>
            <a:normAutofit lnSpcReduction="10000"/>
          </a:bodyPr>
          <a:lstStyle/>
          <a:p>
            <a:pPr algn="just"/>
            <a:r>
              <a:rPr lang="es-MX" sz="4400" dirty="0">
                <a:solidFill>
                  <a:srgbClr val="FF0000"/>
                </a:solidFill>
              </a:rPr>
              <a:t>1-. ¿Para qué sirve el texto?</a:t>
            </a:r>
          </a:p>
          <a:p>
            <a:pPr algn="just"/>
            <a:endParaRPr lang="es-MX" sz="3200" dirty="0"/>
          </a:p>
          <a:p>
            <a:pPr marL="0" indent="0" algn="just">
              <a:buNone/>
            </a:pPr>
            <a:r>
              <a:rPr lang="es-MX" sz="4000" b="1" dirty="0">
                <a:solidFill>
                  <a:srgbClr val="00B050"/>
                </a:solidFill>
              </a:rPr>
              <a:t>A)</a:t>
            </a:r>
            <a:r>
              <a:rPr lang="es-MX" sz="4000" dirty="0"/>
              <a:t>Informar sobre la forma de curar las enfermedades como el cólera.</a:t>
            </a:r>
          </a:p>
          <a:p>
            <a:pPr marL="0" indent="0" algn="just">
              <a:buNone/>
            </a:pPr>
            <a:r>
              <a:rPr lang="es-MX" sz="4000" b="1" dirty="0">
                <a:solidFill>
                  <a:srgbClr val="00B050"/>
                </a:solidFill>
              </a:rPr>
              <a:t>B) </a:t>
            </a:r>
            <a:r>
              <a:rPr lang="es-MX" sz="4000" dirty="0"/>
              <a:t>Convencer a las personas de usar medidas de cuidados para evitar el cólera y la hepatitis A.</a:t>
            </a:r>
          </a:p>
          <a:p>
            <a:pPr marL="0" indent="0" algn="just">
              <a:buNone/>
            </a:pPr>
            <a:r>
              <a:rPr lang="es-MX" sz="4000" b="1" dirty="0">
                <a:solidFill>
                  <a:srgbClr val="00B050"/>
                </a:solidFill>
              </a:rPr>
              <a:t>C) </a:t>
            </a:r>
            <a:r>
              <a:rPr lang="es-MX" sz="4000" dirty="0"/>
              <a:t>Dar consejos para cocinar mejor los mariscos.</a:t>
            </a:r>
          </a:p>
          <a:p>
            <a:pPr marL="0" indent="0" algn="just">
              <a:buNone/>
            </a:pPr>
            <a:r>
              <a:rPr lang="es-MX" sz="4000" b="1" dirty="0">
                <a:solidFill>
                  <a:srgbClr val="00B050"/>
                </a:solidFill>
              </a:rPr>
              <a:t>D) </a:t>
            </a:r>
            <a:r>
              <a:rPr lang="es-MX" sz="4000" dirty="0"/>
              <a:t>Prohibir el consumo de mariscos</a:t>
            </a:r>
            <a:r>
              <a:rPr lang="es-MX" sz="3600" dirty="0"/>
              <a:t>.  </a:t>
            </a:r>
            <a:endParaRPr lang="es-CL" sz="3600" dirty="0"/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3D89FA2C-305D-4D53-8007-BD068B1E2BBF}"/>
              </a:ext>
            </a:extLst>
          </p:cNvPr>
          <p:cNvSpPr/>
          <p:nvPr/>
        </p:nvSpPr>
        <p:spPr>
          <a:xfrm>
            <a:off x="318054" y="3960467"/>
            <a:ext cx="834886" cy="60960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1136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18F64B-E964-42E7-B59B-F024E6994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>
                <a:solidFill>
                  <a:srgbClr val="0070C0"/>
                </a:solidFill>
              </a:rPr>
              <a:t>Identificar la idea principal del texto</a:t>
            </a:r>
            <a:endParaRPr lang="es-CL" b="1" dirty="0">
              <a:solidFill>
                <a:srgbClr val="0070C0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31A7D38-2FD0-45DD-84FC-C2EECF314A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s-MX" sz="4400" dirty="0">
                <a:solidFill>
                  <a:srgbClr val="FF0000"/>
                </a:solidFill>
              </a:rPr>
              <a:t>2-. ¿Cuál es la idea principal?</a:t>
            </a:r>
            <a:endParaRPr lang="es-MX" sz="3200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es-MX" sz="4000" b="1" dirty="0">
                <a:solidFill>
                  <a:srgbClr val="00B050"/>
                </a:solidFill>
              </a:rPr>
              <a:t>A)</a:t>
            </a:r>
            <a:r>
              <a:rPr lang="es-MX" sz="4000" dirty="0"/>
              <a:t>Todos los alimentos deben hervirse cinco minutos para evitar enfermedades.</a:t>
            </a:r>
          </a:p>
          <a:p>
            <a:pPr marL="0" indent="0" algn="just">
              <a:buNone/>
            </a:pPr>
            <a:r>
              <a:rPr lang="es-MX" sz="4000" b="1" dirty="0">
                <a:solidFill>
                  <a:srgbClr val="00B050"/>
                </a:solidFill>
              </a:rPr>
              <a:t>B) </a:t>
            </a:r>
            <a:r>
              <a:rPr lang="es-MX" sz="4000" dirty="0"/>
              <a:t>El cólera se puede evitar lavándose las manos y refrigerando todos los alimentos</a:t>
            </a:r>
          </a:p>
          <a:p>
            <a:pPr marL="0" indent="0" algn="just">
              <a:buNone/>
            </a:pPr>
            <a:r>
              <a:rPr lang="es-MX" sz="4000" b="1" dirty="0">
                <a:solidFill>
                  <a:srgbClr val="00B050"/>
                </a:solidFill>
              </a:rPr>
              <a:t>C) </a:t>
            </a:r>
            <a:r>
              <a:rPr lang="es-MX" sz="4000" dirty="0"/>
              <a:t>La manipulación, higiene y consumo responsable de los mariscos evita enfermedades estomacales.</a:t>
            </a:r>
            <a:endParaRPr lang="es-CL" sz="4000" dirty="0"/>
          </a:p>
        </p:txBody>
      </p:sp>
      <p:sp>
        <p:nvSpPr>
          <p:cNvPr id="4" name="Elipse 3">
            <a:extLst>
              <a:ext uri="{FF2B5EF4-FFF2-40B4-BE49-F238E27FC236}">
                <a16:creationId xmlns:a16="http://schemas.microsoft.com/office/drawing/2014/main" id="{598B3637-2A8B-4D83-9A3F-55B190D172F9}"/>
              </a:ext>
            </a:extLst>
          </p:cNvPr>
          <p:cNvSpPr/>
          <p:nvPr/>
        </p:nvSpPr>
        <p:spPr>
          <a:xfrm>
            <a:off x="692427" y="4768851"/>
            <a:ext cx="834886" cy="60960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5317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" name="Rectangle 8">
            <a:extLst>
              <a:ext uri="{FF2B5EF4-FFF2-40B4-BE49-F238E27FC236}">
                <a16:creationId xmlns:a16="http://schemas.microsoft.com/office/drawing/2014/main" id="{955A2079-FA98-4876-80F0-72364A7D2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FAA71027-9026-4AB9-BE7C-174C7F77A5E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8812931"/>
              </p:ext>
            </p:extLst>
          </p:nvPr>
        </p:nvGraphicFramePr>
        <p:xfrm>
          <a:off x="648643" y="971545"/>
          <a:ext cx="10894714" cy="49149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64172">
                  <a:extLst>
                    <a:ext uri="{9D8B030D-6E8A-4147-A177-3AD203B41FA5}">
                      <a16:colId xmlns:a16="http://schemas.microsoft.com/office/drawing/2014/main" val="2542558650"/>
                    </a:ext>
                  </a:extLst>
                </a:gridCol>
                <a:gridCol w="2130542">
                  <a:extLst>
                    <a:ext uri="{9D8B030D-6E8A-4147-A177-3AD203B41FA5}">
                      <a16:colId xmlns:a16="http://schemas.microsoft.com/office/drawing/2014/main" val="4209743773"/>
                    </a:ext>
                  </a:extLst>
                </a:gridCol>
              </a:tblGrid>
              <a:tr h="742121">
                <a:tc>
                  <a:txBody>
                    <a:bodyPr/>
                    <a:lstStyle/>
                    <a:p>
                      <a:pPr algn="ctr"/>
                      <a:r>
                        <a:rPr lang="es-MX" sz="4000" dirty="0"/>
                        <a:t>Afirmaciones </a:t>
                      </a:r>
                    </a:p>
                  </a:txBody>
                  <a:tcPr marL="75438" marR="75438" marT="37719" marB="37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4800" dirty="0"/>
                        <a:t>V- F</a:t>
                      </a:r>
                      <a:endParaRPr lang="es-CL" sz="4800" dirty="0"/>
                    </a:p>
                  </a:txBody>
                  <a:tcPr marL="75438" marR="75438" marT="37719" marB="37719"/>
                </a:tc>
                <a:extLst>
                  <a:ext uri="{0D108BD9-81ED-4DB2-BD59-A6C34878D82A}">
                    <a16:rowId xmlns:a16="http://schemas.microsoft.com/office/drawing/2014/main" val="25483978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es-MX" sz="3600" dirty="0"/>
                        <a:t>Los mariscos se guardan separados de otros alimentos</a:t>
                      </a:r>
                      <a:endParaRPr lang="es-CL" sz="3600" dirty="0"/>
                    </a:p>
                  </a:txBody>
                  <a:tcPr marL="75438" marR="75438" marT="37719" marB="37719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6600" dirty="0"/>
                        <a:t>V  F</a:t>
                      </a:r>
                      <a:endParaRPr lang="es-CL" sz="6600" dirty="0"/>
                    </a:p>
                  </a:txBody>
                  <a:tcPr marL="75438" marR="75438" marT="37719" marB="37719"/>
                </a:tc>
                <a:extLst>
                  <a:ext uri="{0D108BD9-81ED-4DB2-BD59-A6C34878D82A}">
                    <a16:rowId xmlns:a16="http://schemas.microsoft.com/office/drawing/2014/main" val="36238217"/>
                  </a:ext>
                </a:extLst>
              </a:tr>
              <a:tr h="1467617">
                <a:tc>
                  <a:txBody>
                    <a:bodyPr/>
                    <a:lstStyle/>
                    <a:p>
                      <a:pPr algn="just"/>
                      <a:r>
                        <a:rPr lang="es-MX" sz="3600" dirty="0"/>
                        <a:t>Los mariscos se deben preparar en lugares autorizados</a:t>
                      </a:r>
                      <a:endParaRPr lang="es-CL" sz="3600" dirty="0"/>
                    </a:p>
                  </a:txBody>
                  <a:tcPr marL="75438" marR="75438" marT="37719" marB="3771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6600" b="1" dirty="0">
                          <a:solidFill>
                            <a:srgbClr val="FF0000"/>
                          </a:solidFill>
                        </a:rPr>
                        <a:t>  </a:t>
                      </a:r>
                      <a:r>
                        <a:rPr lang="es-MX" sz="6600" dirty="0"/>
                        <a:t>V  F</a:t>
                      </a:r>
                      <a:endParaRPr lang="es-CL" sz="6600" b="1" dirty="0">
                        <a:solidFill>
                          <a:srgbClr val="FF0000"/>
                        </a:solidFill>
                      </a:endParaRPr>
                    </a:p>
                    <a:p>
                      <a:endParaRPr lang="es-CL" sz="1500" dirty="0"/>
                    </a:p>
                  </a:txBody>
                  <a:tcPr marL="75438" marR="75438" marT="37719" marB="37719"/>
                </a:tc>
                <a:extLst>
                  <a:ext uri="{0D108BD9-81ED-4DB2-BD59-A6C34878D82A}">
                    <a16:rowId xmlns:a16="http://schemas.microsoft.com/office/drawing/2014/main" val="3130334271"/>
                  </a:ext>
                </a:extLst>
              </a:tr>
              <a:tr h="1467617">
                <a:tc>
                  <a:txBody>
                    <a:bodyPr/>
                    <a:lstStyle/>
                    <a:p>
                      <a:pPr algn="just"/>
                      <a:r>
                        <a:rPr lang="es-MX" sz="3600" dirty="0"/>
                        <a:t>Este texto se crea para evitar el consumo de mariscos</a:t>
                      </a:r>
                      <a:endParaRPr lang="es-CL" sz="3600" dirty="0"/>
                    </a:p>
                  </a:txBody>
                  <a:tcPr marL="75438" marR="75438" marT="37719" marB="37719"/>
                </a:tc>
                <a:tc>
                  <a:txBody>
                    <a:bodyPr/>
                    <a:lstStyle/>
                    <a:p>
                      <a:r>
                        <a:rPr lang="es-MX" sz="6600" dirty="0">
                          <a:solidFill>
                            <a:srgbClr val="FF0000"/>
                          </a:solidFill>
                        </a:rPr>
                        <a:t>  </a:t>
                      </a:r>
                      <a:r>
                        <a:rPr lang="es-MX" sz="6600" dirty="0"/>
                        <a:t>V  F</a:t>
                      </a:r>
                      <a:endParaRPr lang="es-CL" sz="6600" b="1" dirty="0">
                        <a:solidFill>
                          <a:srgbClr val="FF0000"/>
                        </a:solidFill>
                      </a:endParaRPr>
                    </a:p>
                  </a:txBody>
                  <a:tcPr marL="75438" marR="75438" marT="37719" marB="37719"/>
                </a:tc>
                <a:extLst>
                  <a:ext uri="{0D108BD9-81ED-4DB2-BD59-A6C34878D82A}">
                    <a16:rowId xmlns:a16="http://schemas.microsoft.com/office/drawing/2014/main" val="268223894"/>
                  </a:ext>
                </a:extLst>
              </a:tr>
            </a:tbl>
          </a:graphicData>
        </a:graphic>
      </p:graphicFrame>
      <p:sp>
        <p:nvSpPr>
          <p:cNvPr id="40" name="Elipse 39">
            <a:extLst>
              <a:ext uri="{FF2B5EF4-FFF2-40B4-BE49-F238E27FC236}">
                <a16:creationId xmlns:a16="http://schemas.microsoft.com/office/drawing/2014/main" id="{5BD80B84-D73D-4276-BAFF-50D7CFE91689}"/>
              </a:ext>
            </a:extLst>
          </p:cNvPr>
          <p:cNvSpPr/>
          <p:nvPr/>
        </p:nvSpPr>
        <p:spPr>
          <a:xfrm>
            <a:off x="9594166" y="1899139"/>
            <a:ext cx="928468" cy="81831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2" name="Elipse 41">
            <a:extLst>
              <a:ext uri="{FF2B5EF4-FFF2-40B4-BE49-F238E27FC236}">
                <a16:creationId xmlns:a16="http://schemas.microsoft.com/office/drawing/2014/main" id="{ED64A6BC-FE4C-45AB-A421-4F56B551B7D2}"/>
              </a:ext>
            </a:extLst>
          </p:cNvPr>
          <p:cNvSpPr/>
          <p:nvPr/>
        </p:nvSpPr>
        <p:spPr>
          <a:xfrm>
            <a:off x="9594166" y="3074478"/>
            <a:ext cx="928468" cy="81831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3" name="Elipse 42">
            <a:extLst>
              <a:ext uri="{FF2B5EF4-FFF2-40B4-BE49-F238E27FC236}">
                <a16:creationId xmlns:a16="http://schemas.microsoft.com/office/drawing/2014/main" id="{5911ACCF-1899-4D22-B6F2-179BE0AA9332}"/>
              </a:ext>
            </a:extLst>
          </p:cNvPr>
          <p:cNvSpPr/>
          <p:nvPr/>
        </p:nvSpPr>
        <p:spPr>
          <a:xfrm>
            <a:off x="10500826" y="4633647"/>
            <a:ext cx="928468" cy="81831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3676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2" grpId="0" animBg="1"/>
      <p:bldP spid="4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FAA71027-9026-4AB9-BE7C-174C7F77A5E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504955"/>
              </p:ext>
            </p:extLst>
          </p:nvPr>
        </p:nvGraphicFramePr>
        <p:xfrm>
          <a:off x="372567" y="906449"/>
          <a:ext cx="11529391" cy="59515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62162">
                  <a:extLst>
                    <a:ext uri="{9D8B030D-6E8A-4147-A177-3AD203B41FA5}">
                      <a16:colId xmlns:a16="http://schemas.microsoft.com/office/drawing/2014/main" val="2542558650"/>
                    </a:ext>
                  </a:extLst>
                </a:gridCol>
                <a:gridCol w="2067229">
                  <a:extLst>
                    <a:ext uri="{9D8B030D-6E8A-4147-A177-3AD203B41FA5}">
                      <a16:colId xmlns:a16="http://schemas.microsoft.com/office/drawing/2014/main" val="4209743773"/>
                    </a:ext>
                  </a:extLst>
                </a:gridCol>
              </a:tblGrid>
              <a:tr h="861391">
                <a:tc>
                  <a:txBody>
                    <a:bodyPr/>
                    <a:lstStyle/>
                    <a:p>
                      <a:r>
                        <a:rPr lang="es-MX" sz="4000" dirty="0"/>
                        <a:t>Afirmaciones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4800" dirty="0"/>
                        <a:t>V - F</a:t>
                      </a:r>
                      <a:endParaRPr lang="es-CL" sz="4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8397805"/>
                  </a:ext>
                </a:extLst>
              </a:tr>
              <a:tr h="969692">
                <a:tc>
                  <a:txBody>
                    <a:bodyPr/>
                    <a:lstStyle/>
                    <a:p>
                      <a:pPr algn="just"/>
                      <a:r>
                        <a:rPr lang="es-MX" sz="4000" dirty="0"/>
                        <a:t>Este texto esta solo dirigido a los restaurantes</a:t>
                      </a:r>
                      <a:endParaRPr lang="es-CL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6600" dirty="0"/>
                        <a:t>V  F</a:t>
                      </a:r>
                      <a:endParaRPr lang="es-CL" sz="6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38217"/>
                  </a:ext>
                </a:extLst>
              </a:tr>
              <a:tr h="1050694">
                <a:tc>
                  <a:txBody>
                    <a:bodyPr/>
                    <a:lstStyle/>
                    <a:p>
                      <a:pPr algn="just"/>
                      <a:r>
                        <a:rPr lang="es-MX" sz="4000" dirty="0"/>
                        <a:t>Las precauciones para no enfermarse por consumir mariscos, se deben tomar dentro y fuera de la casa. </a:t>
                      </a:r>
                      <a:endParaRPr lang="es-CL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7200" dirty="0"/>
                        <a:t> V  F</a:t>
                      </a:r>
                      <a:endParaRPr lang="es-CL" sz="7200" b="1" dirty="0">
                        <a:solidFill>
                          <a:srgbClr val="FF0000"/>
                        </a:solidFill>
                      </a:endParaRPr>
                    </a:p>
                    <a:p>
                      <a:endParaRPr lang="es-CL" sz="8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0334271"/>
                  </a:ext>
                </a:extLst>
              </a:tr>
              <a:tr h="969692">
                <a:tc>
                  <a:txBody>
                    <a:bodyPr/>
                    <a:lstStyle/>
                    <a:p>
                      <a:pPr algn="just"/>
                      <a:r>
                        <a:rPr lang="es-MX" sz="4000" dirty="0"/>
                        <a:t>Este tipo de texto son parte de la fantasía: Literario</a:t>
                      </a:r>
                      <a:endParaRPr lang="es-CL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/>
                        <a:t>     </a:t>
                      </a:r>
                      <a:r>
                        <a:rPr lang="es-MX" sz="6600" dirty="0"/>
                        <a:t>V  F</a:t>
                      </a:r>
                      <a:endParaRPr lang="es-CL" sz="1800" b="1" dirty="0">
                        <a:solidFill>
                          <a:srgbClr val="FF0000"/>
                        </a:solidFill>
                      </a:endParaRPr>
                    </a:p>
                    <a:p>
                      <a:endParaRPr lang="es-CL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223894"/>
                  </a:ext>
                </a:extLst>
              </a:tr>
            </a:tbl>
          </a:graphicData>
        </a:graphic>
      </p:graphicFrame>
      <p:sp>
        <p:nvSpPr>
          <p:cNvPr id="3" name="Elipse 2">
            <a:extLst>
              <a:ext uri="{FF2B5EF4-FFF2-40B4-BE49-F238E27FC236}">
                <a16:creationId xmlns:a16="http://schemas.microsoft.com/office/drawing/2014/main" id="{ECB7CE6D-1D93-4E3D-9D33-78BFDC18DE54}"/>
              </a:ext>
            </a:extLst>
          </p:cNvPr>
          <p:cNvSpPr/>
          <p:nvPr/>
        </p:nvSpPr>
        <p:spPr>
          <a:xfrm>
            <a:off x="10681362" y="1848244"/>
            <a:ext cx="928468" cy="81831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A3B4124F-7435-41CD-847B-FFBD84BAF8FE}"/>
              </a:ext>
            </a:extLst>
          </p:cNvPr>
          <p:cNvSpPr/>
          <p:nvPr/>
        </p:nvSpPr>
        <p:spPr>
          <a:xfrm>
            <a:off x="9962497" y="3132382"/>
            <a:ext cx="928468" cy="81831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Elipse 5">
            <a:extLst>
              <a:ext uri="{FF2B5EF4-FFF2-40B4-BE49-F238E27FC236}">
                <a16:creationId xmlns:a16="http://schemas.microsoft.com/office/drawing/2014/main" id="{05B06664-9950-4C74-850D-BF0E33C20C8B}"/>
              </a:ext>
            </a:extLst>
          </p:cNvPr>
          <p:cNvSpPr/>
          <p:nvPr/>
        </p:nvSpPr>
        <p:spPr>
          <a:xfrm>
            <a:off x="10823198" y="5542391"/>
            <a:ext cx="928468" cy="81831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834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6E39A2-E148-4DD2-B353-8D6ED0653C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226" y="365126"/>
            <a:ext cx="11970774" cy="519778"/>
          </a:xfrm>
        </p:spPr>
        <p:txBody>
          <a:bodyPr>
            <a:noAutofit/>
          </a:bodyPr>
          <a:lstStyle/>
          <a:p>
            <a:pPr algn="ctr"/>
            <a:r>
              <a:rPr lang="es-MX" sz="4000" b="1" dirty="0">
                <a:solidFill>
                  <a:srgbClr val="00B050"/>
                </a:solidFill>
              </a:rPr>
              <a:t>Asociemos cada </a:t>
            </a:r>
            <a:r>
              <a:rPr lang="es-MX" sz="4000" b="1" dirty="0">
                <a:solidFill>
                  <a:srgbClr val="FF0000"/>
                </a:solidFill>
              </a:rPr>
              <a:t>parte </a:t>
            </a:r>
            <a:r>
              <a:rPr lang="es-MX" sz="4000" b="1" dirty="0">
                <a:solidFill>
                  <a:srgbClr val="00B050"/>
                </a:solidFill>
              </a:rPr>
              <a:t>del texto con su </a:t>
            </a:r>
            <a:r>
              <a:rPr lang="es-MX" sz="4000" b="1" dirty="0">
                <a:solidFill>
                  <a:srgbClr val="FF0000"/>
                </a:solidFill>
              </a:rPr>
              <a:t>función</a:t>
            </a:r>
            <a:endParaRPr lang="es-CL" sz="4000" b="1" dirty="0">
              <a:solidFill>
                <a:srgbClr val="FF0000"/>
              </a:solidFill>
            </a:endParaRPr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41CA3184-78E1-48E9-B3A4-D5E469067F9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21226" y="911408"/>
            <a:ext cx="11719458" cy="5940000"/>
          </a:xfrm>
          <a:prstGeom prst="rect">
            <a:avLst/>
          </a:prstGeom>
        </p:spPr>
      </p:pic>
      <p:cxnSp>
        <p:nvCxnSpPr>
          <p:cNvPr id="5" name="Conector recto de flecha 4">
            <a:extLst>
              <a:ext uri="{FF2B5EF4-FFF2-40B4-BE49-F238E27FC236}">
                <a16:creationId xmlns:a16="http://schemas.microsoft.com/office/drawing/2014/main" id="{055EFE76-823A-4017-929B-4B5312E5BCA2}"/>
              </a:ext>
            </a:extLst>
          </p:cNvPr>
          <p:cNvCxnSpPr/>
          <p:nvPr/>
        </p:nvCxnSpPr>
        <p:spPr>
          <a:xfrm flipH="1" flipV="1">
            <a:off x="4306957" y="1567833"/>
            <a:ext cx="2001078" cy="157700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recto de flecha 6">
            <a:extLst>
              <a:ext uri="{FF2B5EF4-FFF2-40B4-BE49-F238E27FC236}">
                <a16:creationId xmlns:a16="http://schemas.microsoft.com/office/drawing/2014/main" id="{534A583A-343A-4E1C-82F3-1BCF7923F460}"/>
              </a:ext>
            </a:extLst>
          </p:cNvPr>
          <p:cNvCxnSpPr/>
          <p:nvPr/>
        </p:nvCxnSpPr>
        <p:spPr>
          <a:xfrm flipH="1">
            <a:off x="4306957" y="4501662"/>
            <a:ext cx="2001078" cy="1674055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de flecha 8">
            <a:extLst>
              <a:ext uri="{FF2B5EF4-FFF2-40B4-BE49-F238E27FC236}">
                <a16:creationId xmlns:a16="http://schemas.microsoft.com/office/drawing/2014/main" id="{433C81DC-06C8-46A1-B9FF-858D035DFE38}"/>
              </a:ext>
            </a:extLst>
          </p:cNvPr>
          <p:cNvCxnSpPr/>
          <p:nvPr/>
        </p:nvCxnSpPr>
        <p:spPr>
          <a:xfrm flipH="1" flipV="1">
            <a:off x="4306957" y="4501662"/>
            <a:ext cx="1899656" cy="1322363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Conector recto de flecha 10">
            <a:extLst>
              <a:ext uri="{FF2B5EF4-FFF2-40B4-BE49-F238E27FC236}">
                <a16:creationId xmlns:a16="http://schemas.microsoft.com/office/drawing/2014/main" id="{0B51367D-9B99-48EA-A57E-140260D094D6}"/>
              </a:ext>
            </a:extLst>
          </p:cNvPr>
          <p:cNvCxnSpPr/>
          <p:nvPr/>
        </p:nvCxnSpPr>
        <p:spPr>
          <a:xfrm flipH="1">
            <a:off x="4306957" y="1983545"/>
            <a:ext cx="1899656" cy="1445455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6672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520D61-DFB8-4CFA-9A65-E7F8A78904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6989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MX" sz="5400" b="1" dirty="0">
                <a:solidFill>
                  <a:srgbClr val="00B050"/>
                </a:solidFill>
              </a:rPr>
              <a:t>Palabras que significan </a:t>
            </a:r>
            <a:r>
              <a:rPr lang="es-MX" sz="5400" b="1" dirty="0">
                <a:solidFill>
                  <a:srgbClr val="FF0000"/>
                </a:solidFill>
              </a:rPr>
              <a:t>lo mismo</a:t>
            </a:r>
            <a:endParaRPr lang="es-CL" sz="5400" b="1" dirty="0">
              <a:solidFill>
                <a:srgbClr val="FF0000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36BD2E3-9E78-42CE-BC51-E3BCDEAA87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1749" y="1825625"/>
            <a:ext cx="11309249" cy="4351338"/>
          </a:xfrm>
        </p:spPr>
        <p:txBody>
          <a:bodyPr/>
          <a:lstStyle/>
          <a:p>
            <a:r>
              <a:rPr lang="es-MX" sz="4400" b="1" dirty="0"/>
              <a:t>CONSUME:</a:t>
            </a:r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r>
              <a:rPr lang="es-CL" sz="4400" b="1" dirty="0"/>
              <a:t>CÓLERA:</a:t>
            </a:r>
          </a:p>
          <a:p>
            <a:endParaRPr lang="es-CL" dirty="0"/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26A7EE22-C1F3-4A2D-842B-906A1CFA78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5454088"/>
              </p:ext>
            </p:extLst>
          </p:nvPr>
        </p:nvGraphicFramePr>
        <p:xfrm>
          <a:off x="1055076" y="2650514"/>
          <a:ext cx="9650440" cy="76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2610">
                  <a:extLst>
                    <a:ext uri="{9D8B030D-6E8A-4147-A177-3AD203B41FA5}">
                      <a16:colId xmlns:a16="http://schemas.microsoft.com/office/drawing/2014/main" val="1681863742"/>
                    </a:ext>
                  </a:extLst>
                </a:gridCol>
                <a:gridCol w="2412610">
                  <a:extLst>
                    <a:ext uri="{9D8B030D-6E8A-4147-A177-3AD203B41FA5}">
                      <a16:colId xmlns:a16="http://schemas.microsoft.com/office/drawing/2014/main" val="2878657214"/>
                    </a:ext>
                  </a:extLst>
                </a:gridCol>
                <a:gridCol w="2412610">
                  <a:extLst>
                    <a:ext uri="{9D8B030D-6E8A-4147-A177-3AD203B41FA5}">
                      <a16:colId xmlns:a16="http://schemas.microsoft.com/office/drawing/2014/main" val="3227421800"/>
                    </a:ext>
                  </a:extLst>
                </a:gridCol>
                <a:gridCol w="2412610">
                  <a:extLst>
                    <a:ext uri="{9D8B030D-6E8A-4147-A177-3AD203B41FA5}">
                      <a16:colId xmlns:a16="http://schemas.microsoft.com/office/drawing/2014/main" val="3578221123"/>
                    </a:ext>
                  </a:extLst>
                </a:gridCol>
              </a:tblGrid>
              <a:tr h="409469">
                <a:tc>
                  <a:txBody>
                    <a:bodyPr/>
                    <a:lstStyle/>
                    <a:p>
                      <a:pPr algn="ctr"/>
                      <a:r>
                        <a:rPr lang="es-MX" sz="4400" dirty="0"/>
                        <a:t>Mantén </a:t>
                      </a:r>
                      <a:endParaRPr lang="es-CL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4400" dirty="0"/>
                        <a:t>Come </a:t>
                      </a:r>
                      <a:endParaRPr lang="es-CL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4400" dirty="0"/>
                        <a:t>Cuece </a:t>
                      </a:r>
                      <a:endParaRPr lang="es-CL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4400" dirty="0"/>
                        <a:t>Evita</a:t>
                      </a:r>
                      <a:endParaRPr lang="es-CL" sz="4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5084605"/>
                  </a:ext>
                </a:extLst>
              </a:tr>
            </a:tbl>
          </a:graphicData>
        </a:graphic>
      </p:graphicFrame>
      <p:graphicFrame>
        <p:nvGraphicFramePr>
          <p:cNvPr id="5" name="Tabla 5">
            <a:extLst>
              <a:ext uri="{FF2B5EF4-FFF2-40B4-BE49-F238E27FC236}">
                <a16:creationId xmlns:a16="http://schemas.microsoft.com/office/drawing/2014/main" id="{E9C282C2-1919-4BE8-B96E-D325B5F0FC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0120772"/>
              </p:ext>
            </p:extLst>
          </p:nvPr>
        </p:nvGraphicFramePr>
        <p:xfrm>
          <a:off x="717452" y="4860647"/>
          <a:ext cx="10972799" cy="143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6877">
                  <a:extLst>
                    <a:ext uri="{9D8B030D-6E8A-4147-A177-3AD203B41FA5}">
                      <a16:colId xmlns:a16="http://schemas.microsoft.com/office/drawing/2014/main" val="3597716453"/>
                    </a:ext>
                  </a:extLst>
                </a:gridCol>
                <a:gridCol w="3382902">
                  <a:extLst>
                    <a:ext uri="{9D8B030D-6E8A-4147-A177-3AD203B41FA5}">
                      <a16:colId xmlns:a16="http://schemas.microsoft.com/office/drawing/2014/main" val="1026665403"/>
                    </a:ext>
                  </a:extLst>
                </a:gridCol>
                <a:gridCol w="3953020">
                  <a:extLst>
                    <a:ext uri="{9D8B030D-6E8A-4147-A177-3AD203B41FA5}">
                      <a16:colId xmlns:a16="http://schemas.microsoft.com/office/drawing/2014/main" val="2536785682"/>
                    </a:ext>
                  </a:extLst>
                </a:gridCol>
              </a:tblGrid>
              <a:tr h="358986">
                <a:tc>
                  <a:txBody>
                    <a:bodyPr/>
                    <a:lstStyle/>
                    <a:p>
                      <a:pPr algn="ctr"/>
                      <a:r>
                        <a:rPr lang="es-MX" sz="4400" dirty="0"/>
                        <a:t>Una enfermedad </a:t>
                      </a:r>
                      <a:endParaRPr lang="es-CL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4400" dirty="0"/>
                        <a:t>Un tipo de marisco</a:t>
                      </a:r>
                      <a:endParaRPr lang="es-CL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4400" dirty="0"/>
                        <a:t>Un alimento en mal estado</a:t>
                      </a:r>
                      <a:endParaRPr lang="es-CL" sz="4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8519805"/>
                  </a:ext>
                </a:extLst>
              </a:tr>
            </a:tbl>
          </a:graphicData>
        </a:graphic>
      </p:graphicFrame>
      <p:sp>
        <p:nvSpPr>
          <p:cNvPr id="6" name="Elipse 5">
            <a:extLst>
              <a:ext uri="{FF2B5EF4-FFF2-40B4-BE49-F238E27FC236}">
                <a16:creationId xmlns:a16="http://schemas.microsoft.com/office/drawing/2014/main" id="{92D27242-EA31-42B1-AC03-E91E7D7BE918}"/>
              </a:ext>
            </a:extLst>
          </p:cNvPr>
          <p:cNvSpPr/>
          <p:nvPr/>
        </p:nvSpPr>
        <p:spPr>
          <a:xfrm>
            <a:off x="3778706" y="2489982"/>
            <a:ext cx="1806167" cy="1085605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F4AF8670-55A4-4D60-8135-391A7521622C}"/>
              </a:ext>
            </a:extLst>
          </p:cNvPr>
          <p:cNvSpPr/>
          <p:nvPr/>
        </p:nvSpPr>
        <p:spPr>
          <a:xfrm>
            <a:off x="579885" y="4860647"/>
            <a:ext cx="3767032" cy="166036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6879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328</Words>
  <Application>Microsoft Office PowerPoint</Application>
  <PresentationFormat>Panorámica</PresentationFormat>
  <Paragraphs>58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Tema de Office</vt:lpstr>
      <vt:lpstr>EL AFICHE</vt:lpstr>
      <vt:lpstr>Objetivo de Aprendizaje</vt:lpstr>
      <vt:lpstr>Presentación de PowerPoint</vt:lpstr>
      <vt:lpstr>Identificar la función del texto </vt:lpstr>
      <vt:lpstr>Identificar la idea principal del texto</vt:lpstr>
      <vt:lpstr>Presentación de PowerPoint</vt:lpstr>
      <vt:lpstr>Presentación de PowerPoint</vt:lpstr>
      <vt:lpstr>Asociemos cada parte del texto con su función</vt:lpstr>
      <vt:lpstr>Palabras que significan lo mismo</vt:lpstr>
      <vt:lpstr>¡BUEN TRABAJO!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Jorge burg Bustos</dc:creator>
  <cp:lastModifiedBy>Jorge burg Bustos</cp:lastModifiedBy>
  <cp:revision>19</cp:revision>
  <dcterms:created xsi:type="dcterms:W3CDTF">2021-03-18T02:13:01Z</dcterms:created>
  <dcterms:modified xsi:type="dcterms:W3CDTF">2021-05-31T02:04:11Z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534546</vt:lpwstr>
  </property>
  <property fmtid="{D5CDD505-2E9C-101B-9397-08002B2CF9AE}" pid="3" name="NXPowerLiteSettings">
    <vt:lpwstr>C7000400038000</vt:lpwstr>
  </property>
  <property fmtid="{D5CDD505-2E9C-101B-9397-08002B2CF9AE}" pid="4" name="NXPowerLiteVersion">
    <vt:lpwstr>S9.0.3</vt:lpwstr>
  </property>
</Properties>
</file>