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sldIdLst>
    <p:sldId id="256" r:id="rId2"/>
    <p:sldId id="257" r:id="rId3"/>
    <p:sldId id="258" r:id="rId4"/>
    <p:sldId id="259" r:id="rId5"/>
    <p:sldId id="260" r:id="rId6"/>
    <p:sldId id="262" r:id="rId7"/>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showGuides="1">
      <p:cViewPr varScale="1">
        <p:scale>
          <a:sx n="116" d="100"/>
          <a:sy n="116" d="100"/>
        </p:scale>
        <p:origin x="108"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DC6F57F2-8D70-41B6-B583-9718BDD4A4DD}" type="datetimeFigureOut">
              <a:rPr lang="es-CL" smtClean="0"/>
              <a:t>27-10-2020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BFAB614-D0AC-49A6-9EB8-EDFDDACE214B}" type="slidenum">
              <a:rPr lang="es-CL" smtClean="0"/>
              <a:t>‹Nº›</a:t>
            </a:fld>
            <a:endParaRPr lang="es-CL"/>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81098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DC6F57F2-8D70-41B6-B583-9718BDD4A4DD}" type="datetimeFigureOut">
              <a:rPr lang="es-CL" smtClean="0"/>
              <a:t>27-10-2020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CBFAB614-D0AC-49A6-9EB8-EDFDDACE214B}" type="slidenum">
              <a:rPr lang="es-CL" smtClean="0"/>
              <a:t>‹Nº›</a:t>
            </a:fld>
            <a:endParaRPr lang="es-CL"/>
          </a:p>
        </p:txBody>
      </p:sp>
    </p:spTree>
    <p:extLst>
      <p:ext uri="{BB962C8B-B14F-4D97-AF65-F5344CB8AC3E}">
        <p14:creationId xmlns:p14="http://schemas.microsoft.com/office/powerpoint/2010/main" val="1149132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C6F57F2-8D70-41B6-B583-9718BDD4A4DD}" type="datetimeFigureOut">
              <a:rPr lang="es-CL" smtClean="0"/>
              <a:t>27-10-2020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BFAB614-D0AC-49A6-9EB8-EDFDDACE214B}" type="slidenum">
              <a:rPr lang="es-CL" smtClean="0"/>
              <a:t>‹Nº›</a:t>
            </a:fld>
            <a:endParaRPr lang="es-CL"/>
          </a:p>
        </p:txBody>
      </p:sp>
    </p:spTree>
    <p:extLst>
      <p:ext uri="{BB962C8B-B14F-4D97-AF65-F5344CB8AC3E}">
        <p14:creationId xmlns:p14="http://schemas.microsoft.com/office/powerpoint/2010/main" val="2423172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C6F57F2-8D70-41B6-B583-9718BDD4A4DD}" type="datetimeFigureOut">
              <a:rPr lang="es-CL" smtClean="0"/>
              <a:t>27-10-2020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BFAB614-D0AC-49A6-9EB8-EDFDDACE214B}" type="slidenum">
              <a:rPr lang="es-CL" smtClean="0"/>
              <a:t>‹Nº›</a:t>
            </a:fld>
            <a:endParaRPr lang="es-CL"/>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48820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C6F57F2-8D70-41B6-B583-9718BDD4A4DD}" type="datetimeFigureOut">
              <a:rPr lang="es-CL" smtClean="0"/>
              <a:t>27-10-2020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BFAB614-D0AC-49A6-9EB8-EDFDDACE214B}" type="slidenum">
              <a:rPr lang="es-CL" smtClean="0"/>
              <a:t>‹Nº›</a:t>
            </a:fld>
            <a:endParaRPr lang="es-CL"/>
          </a:p>
        </p:txBody>
      </p:sp>
    </p:spTree>
    <p:extLst>
      <p:ext uri="{BB962C8B-B14F-4D97-AF65-F5344CB8AC3E}">
        <p14:creationId xmlns:p14="http://schemas.microsoft.com/office/powerpoint/2010/main" val="3348811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C6F57F2-8D70-41B6-B583-9718BDD4A4DD}" type="datetimeFigureOut">
              <a:rPr lang="es-CL" smtClean="0"/>
              <a:t>27-10-2020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BFAB614-D0AC-49A6-9EB8-EDFDDACE214B}" type="slidenum">
              <a:rPr lang="es-CL" smtClean="0"/>
              <a:t>‹Nº›</a:t>
            </a:fld>
            <a:endParaRPr lang="es-CL"/>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4663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C6F57F2-8D70-41B6-B583-9718BDD4A4DD}" type="datetimeFigureOut">
              <a:rPr lang="es-CL" smtClean="0"/>
              <a:t>27-10-2020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BFAB614-D0AC-49A6-9EB8-EDFDDACE214B}" type="slidenum">
              <a:rPr lang="es-CL" smtClean="0"/>
              <a:t>‹Nº›</a:t>
            </a:fld>
            <a:endParaRPr lang="es-CL"/>
          </a:p>
        </p:txBody>
      </p:sp>
    </p:spTree>
    <p:extLst>
      <p:ext uri="{BB962C8B-B14F-4D97-AF65-F5344CB8AC3E}">
        <p14:creationId xmlns:p14="http://schemas.microsoft.com/office/powerpoint/2010/main" val="22799504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C6F57F2-8D70-41B6-B583-9718BDD4A4DD}" type="datetimeFigureOut">
              <a:rPr lang="es-CL" smtClean="0"/>
              <a:t>27-10-2020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BFAB614-D0AC-49A6-9EB8-EDFDDACE214B}" type="slidenum">
              <a:rPr lang="es-CL" smtClean="0"/>
              <a:t>‹Nº›</a:t>
            </a:fld>
            <a:endParaRPr lang="es-CL"/>
          </a:p>
        </p:txBody>
      </p:sp>
    </p:spTree>
    <p:extLst>
      <p:ext uri="{BB962C8B-B14F-4D97-AF65-F5344CB8AC3E}">
        <p14:creationId xmlns:p14="http://schemas.microsoft.com/office/powerpoint/2010/main" val="25077013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C6F57F2-8D70-41B6-B583-9718BDD4A4DD}" type="datetimeFigureOut">
              <a:rPr lang="es-CL" smtClean="0"/>
              <a:t>27-10-2020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BFAB614-D0AC-49A6-9EB8-EDFDDACE214B}" type="slidenum">
              <a:rPr lang="es-CL" smtClean="0"/>
              <a:t>‹Nº›</a:t>
            </a:fld>
            <a:endParaRPr lang="es-CL"/>
          </a:p>
        </p:txBody>
      </p:sp>
    </p:spTree>
    <p:extLst>
      <p:ext uri="{BB962C8B-B14F-4D97-AF65-F5344CB8AC3E}">
        <p14:creationId xmlns:p14="http://schemas.microsoft.com/office/powerpoint/2010/main" val="926999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C6F57F2-8D70-41B6-B583-9718BDD4A4DD}" type="datetimeFigureOut">
              <a:rPr lang="es-CL" smtClean="0"/>
              <a:t>27-10-2020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BFAB614-D0AC-49A6-9EB8-EDFDDACE214B}" type="slidenum">
              <a:rPr lang="es-CL" smtClean="0"/>
              <a:t>‹Nº›</a:t>
            </a:fld>
            <a:endParaRPr lang="es-CL"/>
          </a:p>
        </p:txBody>
      </p:sp>
    </p:spTree>
    <p:extLst>
      <p:ext uri="{BB962C8B-B14F-4D97-AF65-F5344CB8AC3E}">
        <p14:creationId xmlns:p14="http://schemas.microsoft.com/office/powerpoint/2010/main" val="1396959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C6F57F2-8D70-41B6-B583-9718BDD4A4DD}" type="datetimeFigureOut">
              <a:rPr lang="es-CL" smtClean="0"/>
              <a:t>27-10-2020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BFAB614-D0AC-49A6-9EB8-EDFDDACE214B}" type="slidenum">
              <a:rPr lang="es-CL" smtClean="0"/>
              <a:t>‹Nº›</a:t>
            </a:fld>
            <a:endParaRPr lang="es-CL"/>
          </a:p>
        </p:txBody>
      </p:sp>
    </p:spTree>
    <p:extLst>
      <p:ext uri="{BB962C8B-B14F-4D97-AF65-F5344CB8AC3E}">
        <p14:creationId xmlns:p14="http://schemas.microsoft.com/office/powerpoint/2010/main" val="2417281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C6F57F2-8D70-41B6-B583-9718BDD4A4DD}" type="datetimeFigureOut">
              <a:rPr lang="es-CL" smtClean="0"/>
              <a:t>27-10-2020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CBFAB614-D0AC-49A6-9EB8-EDFDDACE214B}" type="slidenum">
              <a:rPr lang="es-CL" smtClean="0"/>
              <a:t>‹Nº›</a:t>
            </a:fld>
            <a:endParaRPr lang="es-CL"/>
          </a:p>
        </p:txBody>
      </p:sp>
    </p:spTree>
    <p:extLst>
      <p:ext uri="{BB962C8B-B14F-4D97-AF65-F5344CB8AC3E}">
        <p14:creationId xmlns:p14="http://schemas.microsoft.com/office/powerpoint/2010/main" val="389125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C6F57F2-8D70-41B6-B583-9718BDD4A4DD}" type="datetimeFigureOut">
              <a:rPr lang="es-CL" smtClean="0"/>
              <a:t>27-10-2020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CBFAB614-D0AC-49A6-9EB8-EDFDDACE214B}" type="slidenum">
              <a:rPr lang="es-CL" smtClean="0"/>
              <a:t>‹Nº›</a:t>
            </a:fld>
            <a:endParaRPr lang="es-CL"/>
          </a:p>
        </p:txBody>
      </p:sp>
    </p:spTree>
    <p:extLst>
      <p:ext uri="{BB962C8B-B14F-4D97-AF65-F5344CB8AC3E}">
        <p14:creationId xmlns:p14="http://schemas.microsoft.com/office/powerpoint/2010/main" val="2992033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C6F57F2-8D70-41B6-B583-9718BDD4A4DD}" type="datetimeFigureOut">
              <a:rPr lang="es-CL" smtClean="0"/>
              <a:t>27-10-2020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CBFAB614-D0AC-49A6-9EB8-EDFDDACE214B}" type="slidenum">
              <a:rPr lang="es-CL" smtClean="0"/>
              <a:t>‹Nº›</a:t>
            </a:fld>
            <a:endParaRPr lang="es-CL"/>
          </a:p>
        </p:txBody>
      </p:sp>
    </p:spTree>
    <p:extLst>
      <p:ext uri="{BB962C8B-B14F-4D97-AF65-F5344CB8AC3E}">
        <p14:creationId xmlns:p14="http://schemas.microsoft.com/office/powerpoint/2010/main" val="114863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6F57F2-8D70-41B6-B583-9718BDD4A4DD}" type="datetimeFigureOut">
              <a:rPr lang="es-CL" smtClean="0"/>
              <a:t>27-10-2020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CBFAB614-D0AC-49A6-9EB8-EDFDDACE214B}" type="slidenum">
              <a:rPr lang="es-CL" smtClean="0"/>
              <a:t>‹Nº›</a:t>
            </a:fld>
            <a:endParaRPr lang="es-CL"/>
          </a:p>
        </p:txBody>
      </p:sp>
    </p:spTree>
    <p:extLst>
      <p:ext uri="{BB962C8B-B14F-4D97-AF65-F5344CB8AC3E}">
        <p14:creationId xmlns:p14="http://schemas.microsoft.com/office/powerpoint/2010/main" val="412535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C6F57F2-8D70-41B6-B583-9718BDD4A4DD}" type="datetimeFigureOut">
              <a:rPr lang="es-CL" smtClean="0"/>
              <a:t>27-10-2020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CBFAB614-D0AC-49A6-9EB8-EDFDDACE214B}" type="slidenum">
              <a:rPr lang="es-CL" smtClean="0"/>
              <a:t>‹Nº›</a:t>
            </a:fld>
            <a:endParaRPr lang="es-CL"/>
          </a:p>
        </p:txBody>
      </p:sp>
    </p:spTree>
    <p:extLst>
      <p:ext uri="{BB962C8B-B14F-4D97-AF65-F5344CB8AC3E}">
        <p14:creationId xmlns:p14="http://schemas.microsoft.com/office/powerpoint/2010/main" val="1109490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C6F57F2-8D70-41B6-B583-9718BDD4A4DD}" type="datetimeFigureOut">
              <a:rPr lang="es-CL" smtClean="0"/>
              <a:t>27-10-2020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CBFAB614-D0AC-49A6-9EB8-EDFDDACE214B}" type="slidenum">
              <a:rPr lang="es-CL" smtClean="0"/>
              <a:t>‹Nº›</a:t>
            </a:fld>
            <a:endParaRPr lang="es-CL"/>
          </a:p>
        </p:txBody>
      </p:sp>
    </p:spTree>
    <p:extLst>
      <p:ext uri="{BB962C8B-B14F-4D97-AF65-F5344CB8AC3E}">
        <p14:creationId xmlns:p14="http://schemas.microsoft.com/office/powerpoint/2010/main" val="1836412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C6F57F2-8D70-41B6-B583-9718BDD4A4DD}" type="datetimeFigureOut">
              <a:rPr lang="es-CL" smtClean="0"/>
              <a:t>27-10-2020</a:t>
            </a:fld>
            <a:endParaRPr lang="es-CL"/>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s-CL"/>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CBFAB614-D0AC-49A6-9EB8-EDFDDACE214B}" type="slidenum">
              <a:rPr lang="es-CL" smtClean="0"/>
              <a:t>‹Nº›</a:t>
            </a:fld>
            <a:endParaRPr lang="es-CL"/>
          </a:p>
        </p:txBody>
      </p:sp>
    </p:spTree>
    <p:extLst>
      <p:ext uri="{BB962C8B-B14F-4D97-AF65-F5344CB8AC3E}">
        <p14:creationId xmlns:p14="http://schemas.microsoft.com/office/powerpoint/2010/main" val="1341666492"/>
      </p:ext>
    </p:extLst>
  </p:cSld>
  <p:clrMap bg1="dk1" tx1="lt1" bg2="dk2" tx2="lt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 id="214748378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665713" y="-507959"/>
            <a:ext cx="9144000" cy="2387600"/>
          </a:xfrm>
        </p:spPr>
        <p:txBody>
          <a:bodyPr>
            <a:normAutofit/>
          </a:bodyPr>
          <a:lstStyle/>
          <a:p>
            <a:r>
              <a:rPr lang="es-CL" sz="4000" dirty="0" smtClean="0"/>
              <a:t>EL </a:t>
            </a:r>
            <a:r>
              <a:rPr lang="es-CL" sz="4000" dirty="0" err="1" smtClean="0"/>
              <a:t>Neurodesarrollo</a:t>
            </a:r>
            <a:endParaRPr lang="es-CL" sz="4000" dirty="0"/>
          </a:p>
        </p:txBody>
      </p:sp>
      <p:sp>
        <p:nvSpPr>
          <p:cNvPr id="3" name="Subtítulo 2"/>
          <p:cNvSpPr>
            <a:spLocks noGrp="1"/>
          </p:cNvSpPr>
          <p:nvPr>
            <p:ph type="subTitle" idx="1"/>
          </p:nvPr>
        </p:nvSpPr>
        <p:spPr>
          <a:xfrm>
            <a:off x="2591573" y="4779727"/>
            <a:ext cx="6458465" cy="1563407"/>
          </a:xfrm>
        </p:spPr>
        <p:txBody>
          <a:bodyPr>
            <a:normAutofit/>
          </a:bodyPr>
          <a:lstStyle/>
          <a:p>
            <a:r>
              <a:rPr lang="es-CL" sz="1600" dirty="0" smtClean="0">
                <a:solidFill>
                  <a:schemeClr val="bg1"/>
                </a:solidFill>
              </a:rPr>
              <a:t>CURSO: “ NEUROCIENCIAS APLICADAS A LA EDUCACIÓN.</a:t>
            </a:r>
          </a:p>
          <a:p>
            <a:r>
              <a:rPr lang="es-CL" sz="1600" dirty="0" smtClean="0">
                <a:solidFill>
                  <a:schemeClr val="bg1"/>
                </a:solidFill>
              </a:rPr>
              <a:t>Tarea 3: Reflexión sobre Período Sensible y Período Crítico.</a:t>
            </a:r>
          </a:p>
          <a:p>
            <a:r>
              <a:rPr lang="es-CL" sz="1400" dirty="0" smtClean="0">
                <a:solidFill>
                  <a:schemeClr val="bg1"/>
                </a:solidFill>
              </a:rPr>
              <a:t>                  Verónica Álvarez Sepúlveda </a:t>
            </a:r>
          </a:p>
          <a:p>
            <a:r>
              <a:rPr lang="es-CL" sz="1400" dirty="0">
                <a:solidFill>
                  <a:schemeClr val="bg1"/>
                </a:solidFill>
              </a:rPr>
              <a:t> </a:t>
            </a:r>
            <a:r>
              <a:rPr lang="es-CL" sz="1400" dirty="0" smtClean="0">
                <a:solidFill>
                  <a:schemeClr val="bg1"/>
                </a:solidFill>
              </a:rPr>
              <a:t>                           Octubre 2020</a:t>
            </a:r>
            <a:endParaRPr lang="es-CL" sz="1400" dirty="0">
              <a:solidFill>
                <a:schemeClr val="bg1"/>
              </a:solidFill>
            </a:endParaRPr>
          </a:p>
        </p:txBody>
      </p:sp>
      <p:pic>
        <p:nvPicPr>
          <p:cNvPr id="4" name="Picture 2" descr="Bebés documental: las miradas del primer año de vida de un bebé"/>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3290500" y="2011253"/>
            <a:ext cx="4594225" cy="2546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2385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20090" y="118754"/>
            <a:ext cx="11353800" cy="1325563"/>
          </a:xfrm>
        </p:spPr>
        <p:txBody>
          <a:bodyPr/>
          <a:lstStyle/>
          <a:p>
            <a:r>
              <a:rPr lang="es-CL" dirty="0" smtClean="0"/>
              <a:t>             </a:t>
            </a:r>
            <a:r>
              <a:rPr lang="es-CL" b="1" dirty="0" err="1" smtClean="0"/>
              <a:t>Neurodesarrollo</a:t>
            </a:r>
            <a:r>
              <a:rPr lang="es-CL" b="1" dirty="0" smtClean="0"/>
              <a:t> Infantil</a:t>
            </a:r>
            <a:endParaRPr lang="es-CL" b="1" dirty="0"/>
          </a:p>
        </p:txBody>
      </p:sp>
      <p:sp>
        <p:nvSpPr>
          <p:cNvPr id="3" name="Marcador de contenido 2"/>
          <p:cNvSpPr>
            <a:spLocks noGrp="1"/>
          </p:cNvSpPr>
          <p:nvPr>
            <p:ph idx="1"/>
          </p:nvPr>
        </p:nvSpPr>
        <p:spPr>
          <a:xfrm>
            <a:off x="257175" y="352538"/>
            <a:ext cx="11353800" cy="5797396"/>
          </a:xfrm>
        </p:spPr>
        <p:txBody>
          <a:bodyPr>
            <a:normAutofit fontScale="47500" lnSpcReduction="20000"/>
          </a:bodyPr>
          <a:lstStyle/>
          <a:p>
            <a:pPr marL="0" indent="0">
              <a:buNone/>
            </a:pPr>
            <a:endParaRPr lang="es-CL" dirty="0"/>
          </a:p>
          <a:p>
            <a:pPr marL="0" indent="0">
              <a:buNone/>
            </a:pPr>
            <a:endParaRPr lang="es-CL" sz="4000" dirty="0" smtClean="0"/>
          </a:p>
          <a:p>
            <a:pPr marL="0" indent="0">
              <a:buNone/>
            </a:pPr>
            <a:r>
              <a:rPr lang="es-CL" sz="5100" dirty="0" smtClean="0"/>
              <a:t>El</a:t>
            </a:r>
            <a:r>
              <a:rPr lang="es-CL" sz="5100" dirty="0"/>
              <a:t> </a:t>
            </a:r>
            <a:r>
              <a:rPr lang="es-CL" sz="5100" dirty="0" smtClean="0"/>
              <a:t> </a:t>
            </a:r>
            <a:r>
              <a:rPr lang="es-CL" sz="5100" dirty="0" err="1" smtClean="0"/>
              <a:t>Neurodesarrollo</a:t>
            </a:r>
            <a:r>
              <a:rPr lang="es-CL" sz="5100" dirty="0"/>
              <a:t> se da a través de un proceso dinámico de interacción entre el niño y el medio que lo rodea; como resultado, se obtiene la maduración del sistema nervioso con el consiguiente desarrollo de las funciones cerebrales y, </a:t>
            </a:r>
            <a:r>
              <a:rPr lang="es-CL" sz="5100" dirty="0" smtClean="0"/>
              <a:t>también, </a:t>
            </a:r>
            <a:r>
              <a:rPr lang="es-CL" sz="5100" dirty="0"/>
              <a:t>la formación de la personalidad.</a:t>
            </a:r>
            <a:endParaRPr lang="es-CL" sz="5100" dirty="0" smtClean="0"/>
          </a:p>
          <a:p>
            <a:pPr marL="0" indent="0">
              <a:buNone/>
            </a:pPr>
            <a:r>
              <a:rPr lang="es-CL" sz="5100" dirty="0" smtClean="0"/>
              <a:t>El </a:t>
            </a:r>
            <a:r>
              <a:rPr lang="es-CL" sz="5100" dirty="0"/>
              <a:t>Sistema Nervioso genera diferentes respuestas en función de las situaciones y del medio ambiente en el que se encuentra, interactuando con </a:t>
            </a:r>
            <a:r>
              <a:rPr lang="es-CL" sz="5100" dirty="0" smtClean="0"/>
              <a:t>éste.</a:t>
            </a:r>
            <a:endParaRPr lang="es-CL" sz="5100" dirty="0"/>
          </a:p>
          <a:p>
            <a:pPr marL="0" indent="0">
              <a:buNone/>
            </a:pPr>
            <a:r>
              <a:rPr lang="es-CL" sz="5100" dirty="0" smtClean="0"/>
              <a:t>De acuerdo a ( </a:t>
            </a:r>
            <a:r>
              <a:rPr lang="es-CL" sz="5100" dirty="0" err="1" smtClean="0"/>
              <a:t>Roselli</a:t>
            </a:r>
            <a:r>
              <a:rPr lang="es-CL" sz="5100" dirty="0" smtClean="0"/>
              <a:t>, Matute el Ardila, 2010)contiene ciertos Principios:</a:t>
            </a:r>
          </a:p>
          <a:p>
            <a:r>
              <a:rPr lang="es-CL" sz="5100" dirty="0" smtClean="0"/>
              <a:t>Es un proceso continuo.</a:t>
            </a:r>
          </a:p>
          <a:p>
            <a:r>
              <a:rPr lang="es-CL" sz="5100" dirty="0" smtClean="0"/>
              <a:t>Depende de la maduración del SNC.</a:t>
            </a:r>
          </a:p>
          <a:p>
            <a:r>
              <a:rPr lang="es-CL" sz="5100" dirty="0" smtClean="0"/>
              <a:t>Sigue una misma secuencia, pero varia de un niño a otro.</a:t>
            </a:r>
          </a:p>
          <a:p>
            <a:r>
              <a:rPr lang="es-CL" sz="5100" dirty="0" smtClean="0"/>
              <a:t>Las respuestas masivas dan paso a movimientos individuales.</a:t>
            </a:r>
            <a:endParaRPr lang="es-CL" sz="5100" dirty="0"/>
          </a:p>
        </p:txBody>
      </p:sp>
      <p:pic>
        <p:nvPicPr>
          <p:cNvPr id="2050" name="Picture 2" descr="Sueño seguro para los bebés: Video para abuelos y personas que cuidan un  bebé – Versión completa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34871" y="4208567"/>
            <a:ext cx="1966604"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988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79436" y="347953"/>
            <a:ext cx="10774363" cy="1507067"/>
          </a:xfrm>
        </p:spPr>
        <p:txBody>
          <a:bodyPr/>
          <a:lstStyle/>
          <a:p>
            <a:r>
              <a:rPr lang="es-CL" b="1" dirty="0" smtClean="0"/>
              <a:t>           Etapas del </a:t>
            </a:r>
            <a:r>
              <a:rPr lang="es-CL" b="1" dirty="0" err="1" smtClean="0"/>
              <a:t>Neurodesarrollo</a:t>
            </a:r>
            <a:endParaRPr lang="es-CL" b="1" dirty="0"/>
          </a:p>
        </p:txBody>
      </p:sp>
      <p:sp>
        <p:nvSpPr>
          <p:cNvPr id="3" name="Marcador de contenido 2"/>
          <p:cNvSpPr>
            <a:spLocks noGrp="1"/>
          </p:cNvSpPr>
          <p:nvPr>
            <p:ph idx="1"/>
          </p:nvPr>
        </p:nvSpPr>
        <p:spPr>
          <a:xfrm>
            <a:off x="115442" y="501165"/>
            <a:ext cx="11702350" cy="4705803"/>
          </a:xfrm>
        </p:spPr>
        <p:txBody>
          <a:bodyPr>
            <a:normAutofit/>
          </a:bodyPr>
          <a:lstStyle/>
          <a:p>
            <a:r>
              <a:rPr lang="es-CL" dirty="0" smtClean="0"/>
              <a:t>El cerebro no se desarrolla en todas partes de igual manera. Existen áreas que maduran antes que otras. Por lo tanto, hay momentos donde el cerebro está más sensible y receptivo para desarrollar ciertas habilidades que permiten mantener el ciclo vital del individuo.</a:t>
            </a:r>
          </a:p>
          <a:p>
            <a:r>
              <a:rPr lang="es-CL" dirty="0" smtClean="0"/>
              <a:t>Los mecanismos que regulan el cerebro tienen una especie de </a:t>
            </a:r>
            <a:r>
              <a:rPr lang="es-CL" dirty="0"/>
              <a:t>v</a:t>
            </a:r>
            <a:r>
              <a:rPr lang="es-CL" dirty="0" smtClean="0"/>
              <a:t>entanas temporales, que se abren durante la niñez, y permiten una mejor interacción del niño para su desarrollo sensorial, motriz, y social.</a:t>
            </a:r>
            <a:endParaRPr lang="es-CL" dirty="0"/>
          </a:p>
        </p:txBody>
      </p:sp>
      <p:pic>
        <p:nvPicPr>
          <p:cNvPr id="4098" name="Picture 2" descr="Sobre el cerebro humano - CogniF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6443" y="4126407"/>
            <a:ext cx="4012870" cy="1823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2560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18733" y="171450"/>
            <a:ext cx="10515600" cy="1325563"/>
          </a:xfrm>
        </p:spPr>
        <p:txBody>
          <a:bodyPr/>
          <a:lstStyle/>
          <a:p>
            <a:r>
              <a:rPr lang="es-CL" b="1" dirty="0" smtClean="0"/>
              <a:t>Período Crítico.</a:t>
            </a:r>
            <a:endParaRPr lang="es-CL" b="1" dirty="0"/>
          </a:p>
        </p:txBody>
      </p:sp>
      <p:sp>
        <p:nvSpPr>
          <p:cNvPr id="4" name="Marcador de contenido 3"/>
          <p:cNvSpPr>
            <a:spLocks noGrp="1"/>
          </p:cNvSpPr>
          <p:nvPr>
            <p:ph idx="1"/>
          </p:nvPr>
        </p:nvSpPr>
        <p:spPr>
          <a:xfrm>
            <a:off x="604075" y="258576"/>
            <a:ext cx="10515600" cy="5204568"/>
          </a:xfrm>
        </p:spPr>
        <p:txBody>
          <a:bodyPr/>
          <a:lstStyle/>
          <a:p>
            <a:r>
              <a:rPr lang="es-CL" dirty="0" smtClean="0"/>
              <a:t>Este período corresponde a una ventana temporal donde el cerebro está mejor preparado para para aprender las funciones básicas, como la adquisición del lenguaje o el razonamiento.</a:t>
            </a:r>
          </a:p>
          <a:p>
            <a:r>
              <a:rPr lang="es-CL" dirty="0" smtClean="0"/>
              <a:t>Estos períodos están determinados genéticamente, pero requieren de la experiencia del entorno y la estimulación necesaria para culminar de buena manera este proceso. Cuando los niños están expuestos a ambientes carentes de interacción social o afectividad, este proceso se puede ver interrumpido.</a:t>
            </a:r>
          </a:p>
          <a:p>
            <a:r>
              <a:rPr lang="es-CL" dirty="0" smtClean="0"/>
              <a:t>La labor de la familia y los educadores se hace muy importante, porque son los primeros mediadores en la estimulación, la interacción y el aprendizaje vicario.</a:t>
            </a:r>
            <a:endParaRPr lang="es-CL" dirty="0"/>
          </a:p>
        </p:txBody>
      </p:sp>
      <p:pic>
        <p:nvPicPr>
          <p:cNvPr id="1028" name="Picture 4" descr="Los 4 derechos que necesitas saber para proteger tu cerebro de la  neurotecnología | DPLNew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5260" y="4679650"/>
            <a:ext cx="2828698" cy="1566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3620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6212" y="0"/>
            <a:ext cx="8534400" cy="1507067"/>
          </a:xfrm>
        </p:spPr>
        <p:txBody>
          <a:bodyPr/>
          <a:lstStyle/>
          <a:p>
            <a:r>
              <a:rPr lang="es-CL" dirty="0" smtClean="0"/>
              <a:t>                    </a:t>
            </a:r>
            <a:r>
              <a:rPr lang="es-CL" b="1" dirty="0" smtClean="0"/>
              <a:t>Período Sensible</a:t>
            </a:r>
            <a:endParaRPr lang="es-CL" b="1" dirty="0"/>
          </a:p>
        </p:txBody>
      </p:sp>
      <p:sp>
        <p:nvSpPr>
          <p:cNvPr id="3" name="Marcador de contenido 2"/>
          <p:cNvSpPr>
            <a:spLocks noGrp="1"/>
          </p:cNvSpPr>
          <p:nvPr>
            <p:ph idx="1"/>
          </p:nvPr>
        </p:nvSpPr>
        <p:spPr>
          <a:xfrm>
            <a:off x="341311" y="120650"/>
            <a:ext cx="11717339" cy="5676900"/>
          </a:xfrm>
        </p:spPr>
        <p:txBody>
          <a:bodyPr/>
          <a:lstStyle/>
          <a:p>
            <a:pPr marL="0" indent="0">
              <a:buNone/>
            </a:pPr>
            <a:r>
              <a:rPr lang="es-CL" dirty="0" smtClean="0"/>
              <a:t>Este período es una ventana de oportunidades para aprender habilidades específicas, como el lenguaje, el orden, los sentidos y el movimiento.</a:t>
            </a:r>
          </a:p>
          <a:p>
            <a:pPr marL="0" indent="0">
              <a:buNone/>
            </a:pPr>
            <a:r>
              <a:rPr lang="es-CL" dirty="0" smtClean="0"/>
              <a:t>Según ( Aguilar, 2003),esto depende de la </a:t>
            </a:r>
            <a:r>
              <a:rPr lang="es-CL" dirty="0" err="1" smtClean="0"/>
              <a:t>Neuroplasticidad</a:t>
            </a:r>
            <a:r>
              <a:rPr lang="es-CL" dirty="0" smtClean="0"/>
              <a:t>, o la capacidad adaptativa del sistema nervioso central para disminuir los efectos de agentes nocivos.</a:t>
            </a:r>
          </a:p>
          <a:p>
            <a:pPr marL="0" indent="0">
              <a:buNone/>
            </a:pPr>
            <a:r>
              <a:rPr lang="es-CL" dirty="0" smtClean="0"/>
              <a:t>Si algún órgano del cuerpo se ve afectado o sufre alguna herida o mutación, en este período, puede experimentar alguna mejoría si se le rehabilita prontamente en esa función.</a:t>
            </a:r>
          </a:p>
          <a:p>
            <a:pPr marL="0" indent="0">
              <a:buNone/>
            </a:pPr>
            <a:r>
              <a:rPr lang="es-CL" dirty="0" smtClean="0"/>
              <a:t>Esta información resulta primordial para padres y docentes, para así detectar las falencias que pueden presentar los niños en su desarrollo madurativo, y abordar estrategias de prevención.</a:t>
            </a:r>
          </a:p>
          <a:p>
            <a:pPr marL="0" indent="0">
              <a:buNone/>
            </a:pPr>
            <a:endParaRPr lang="es-CL" dirty="0"/>
          </a:p>
        </p:txBody>
      </p:sp>
      <p:pic>
        <p:nvPicPr>
          <p:cNvPr id="1026" name="Picture 2" descr="Descubre cómo identificar el COVID-19 en niños. Te mostramos los síntomas  más frecuen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2602" y="4275222"/>
            <a:ext cx="3552825" cy="1760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7181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60562" y="-64560"/>
            <a:ext cx="8534400" cy="1132418"/>
          </a:xfrm>
        </p:spPr>
        <p:txBody>
          <a:bodyPr>
            <a:normAutofit/>
          </a:bodyPr>
          <a:lstStyle/>
          <a:p>
            <a:r>
              <a:rPr lang="es-CL" b="1" dirty="0" smtClean="0"/>
              <a:t>NEURODESARROLLO Y</a:t>
            </a:r>
            <a:r>
              <a:rPr lang="es-CL" b="1" dirty="0" smtClean="0"/>
              <a:t> </a:t>
            </a:r>
            <a:r>
              <a:rPr lang="es-CL" b="1" dirty="0" smtClean="0"/>
              <a:t>Aprendizaje</a:t>
            </a:r>
            <a:endParaRPr lang="es-CL" b="1" dirty="0"/>
          </a:p>
        </p:txBody>
      </p:sp>
      <p:sp>
        <p:nvSpPr>
          <p:cNvPr id="3" name="Marcador de contenido 2"/>
          <p:cNvSpPr>
            <a:spLocks noGrp="1"/>
          </p:cNvSpPr>
          <p:nvPr>
            <p:ph idx="1"/>
          </p:nvPr>
        </p:nvSpPr>
        <p:spPr>
          <a:xfrm>
            <a:off x="217486" y="1039283"/>
            <a:ext cx="11812589" cy="4943476"/>
          </a:xfrm>
        </p:spPr>
        <p:txBody>
          <a:bodyPr>
            <a:normAutofit lnSpcReduction="10000"/>
          </a:bodyPr>
          <a:lstStyle/>
          <a:p>
            <a:pPr marL="0" indent="0">
              <a:buNone/>
            </a:pPr>
            <a:r>
              <a:rPr lang="es-CL" dirty="0" smtClean="0"/>
              <a:t>Durante la niñez se produce una intensa actividad cerebral, para poder adquirir las habilidades más importantes. Para ello, resulta importante la estimulación de los padres en el desarrollo del lenguaje, los sentidos, y las emociones.</a:t>
            </a:r>
          </a:p>
          <a:p>
            <a:pPr marL="0" indent="0">
              <a:buNone/>
            </a:pPr>
            <a:r>
              <a:rPr lang="es-CL" dirty="0" smtClean="0"/>
              <a:t>Durante los primeros meses de vida, los padres deben estar atentos ante algún retraso del desarrollo de sus niños, e iniciar una labor preventiva con especialistas.</a:t>
            </a:r>
          </a:p>
          <a:p>
            <a:pPr marL="0" indent="0">
              <a:buNone/>
            </a:pPr>
            <a:r>
              <a:rPr lang="es-CL" dirty="0" smtClean="0"/>
              <a:t> Los docentes tienen un papel muy importante durante estos períodos sensibles, para poder estimular  y ofrecer buenas propuestas educativas que potencien las habilidades.</a:t>
            </a:r>
          </a:p>
          <a:p>
            <a:pPr marL="0" indent="0">
              <a:buNone/>
            </a:pPr>
            <a:r>
              <a:rPr lang="es-CL" dirty="0" smtClean="0"/>
              <a:t>El adulto debe estimular el juego, porque a través de ello los niños ponen en marcha sus habilidades perceptivas, sensoriales, y motoras.</a:t>
            </a:r>
          </a:p>
          <a:p>
            <a:pPr marL="0" indent="0">
              <a:buNone/>
            </a:pPr>
            <a:r>
              <a:rPr lang="es-CL" dirty="0" smtClean="0"/>
              <a:t>Los padres deben asignar responsabilidades a los niños, y establecer horarios en las tareas.</a:t>
            </a:r>
          </a:p>
          <a:p>
            <a:pPr marL="0" indent="0">
              <a:buNone/>
            </a:pPr>
            <a:r>
              <a:rPr lang="es-CL" dirty="0"/>
              <a:t>C</a:t>
            </a:r>
            <a:r>
              <a:rPr lang="es-CL" dirty="0" smtClean="0"/>
              <a:t>ontrolar el uso moderado del computador u otros juegos tecnológicos, porque pueden resultar nocivos y afectar la atención en el niño, causando fatiga o desmotivación al estudio.</a:t>
            </a:r>
          </a:p>
          <a:p>
            <a:pPr marL="0" indent="0">
              <a:buNone/>
            </a:pPr>
            <a:r>
              <a:rPr lang="es-CL" dirty="0" smtClean="0"/>
              <a:t>Es importante que los adultos sepan cómo aprenden los niños, para facilitar el aprendizaje, estimular habilidades, y ofrecer actividades que promuevan la salud física y mental.</a:t>
            </a:r>
          </a:p>
          <a:p>
            <a:pPr marL="0" indent="0">
              <a:buNone/>
            </a:pPr>
            <a:endParaRPr lang="es-CL" dirty="0"/>
          </a:p>
        </p:txBody>
      </p:sp>
      <p:pic>
        <p:nvPicPr>
          <p:cNvPr id="4" name="Picture 2" descr="La escuela rural: el reto de adaptar estrategias para un país diverso y  desigual - Salud con lup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02469" y="5773866"/>
            <a:ext cx="1992313" cy="96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4912648"/>
      </p:ext>
    </p:extLst>
  </p:cSld>
  <p:clrMapOvr>
    <a:masterClrMapping/>
  </p:clrMapOvr>
</p:sld>
</file>

<file path=ppt/theme/theme1.xml><?xml version="1.0" encoding="utf-8"?>
<a:theme xmlns:a="http://schemas.openxmlformats.org/drawingml/2006/main" name="Sector">
  <a:themeElements>
    <a:clrScheme name="Sec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145</TotalTime>
  <Words>547</Words>
  <Application>Microsoft Office PowerPoint</Application>
  <PresentationFormat>Panorámica</PresentationFormat>
  <Paragraphs>35</Paragraphs>
  <Slides>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6</vt:i4>
      </vt:variant>
    </vt:vector>
  </HeadingPairs>
  <TitlesOfParts>
    <vt:vector size="9" baseType="lpstr">
      <vt:lpstr>Century Gothic</vt:lpstr>
      <vt:lpstr>Wingdings 3</vt:lpstr>
      <vt:lpstr>Sector</vt:lpstr>
      <vt:lpstr>EL Neurodesarrollo</vt:lpstr>
      <vt:lpstr>             Neurodesarrollo Infantil</vt:lpstr>
      <vt:lpstr>           Etapas del Neurodesarrollo</vt:lpstr>
      <vt:lpstr>Período Crítico.</vt:lpstr>
      <vt:lpstr>                    Período Sensible</vt:lpstr>
      <vt:lpstr>NEURODESARROLLO Y Aprendizaje</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Neurodesarrollo</dc:title>
  <dc:creator>Veronica</dc:creator>
  <cp:lastModifiedBy>Veronica</cp:lastModifiedBy>
  <cp:revision>21</cp:revision>
  <dcterms:created xsi:type="dcterms:W3CDTF">2020-10-24T22:20:45Z</dcterms:created>
  <dcterms:modified xsi:type="dcterms:W3CDTF">2020-10-27T20:34:21Z</dcterms:modified>
</cp:coreProperties>
</file>