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 id="2147483682" r:id="rId2"/>
  </p:sldMasterIdLst>
  <p:notesMasterIdLst>
    <p:notesMasterId r:id="rId22"/>
  </p:notesMasterIdLst>
  <p:sldIdLst>
    <p:sldId id="256" r:id="rId3"/>
    <p:sldId id="261" r:id="rId4"/>
    <p:sldId id="257" r:id="rId5"/>
    <p:sldId id="258" r:id="rId6"/>
    <p:sldId id="259" r:id="rId7"/>
    <p:sldId id="272" r:id="rId8"/>
    <p:sldId id="270" r:id="rId9"/>
    <p:sldId id="271" r:id="rId10"/>
    <p:sldId id="277" r:id="rId11"/>
    <p:sldId id="273" r:id="rId12"/>
    <p:sldId id="276" r:id="rId13"/>
    <p:sldId id="262" r:id="rId14"/>
    <p:sldId id="263" r:id="rId15"/>
    <p:sldId id="264" r:id="rId16"/>
    <p:sldId id="265" r:id="rId17"/>
    <p:sldId id="266" r:id="rId18"/>
    <p:sldId id="267" r:id="rId19"/>
    <p:sldId id="268" r:id="rId20"/>
    <p:sldId id="26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119" d="100"/>
          <a:sy n="119" d="100"/>
        </p:scale>
        <p:origin x="96" y="3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9ABDEC-5355-4E28-8D85-68E94838A247}" type="datetimeFigureOut">
              <a:rPr lang="es-CL" smtClean="0"/>
              <a:t>09-04-2019</a:t>
            </a:fld>
            <a:endParaRPr lang="es-CL"/>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1676B0-B0AD-45AC-A6F7-C6392C9D2D0E}" type="slidenum">
              <a:rPr lang="es-CL" smtClean="0"/>
              <a:t>‹Nº›</a:t>
            </a:fld>
            <a:endParaRPr lang="es-CL"/>
          </a:p>
        </p:txBody>
      </p:sp>
    </p:spTree>
    <p:extLst>
      <p:ext uri="{BB962C8B-B14F-4D97-AF65-F5344CB8AC3E}">
        <p14:creationId xmlns:p14="http://schemas.microsoft.com/office/powerpoint/2010/main" val="2769769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_tradnl" smtClean="0"/>
          </a:p>
        </p:txBody>
      </p:sp>
      <p:sp>
        <p:nvSpPr>
          <p:cNvPr id="7578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D060B29-035B-4032-B548-E88509B947C3}" type="slidenum">
              <a:rPr lang="es-ES" altLang="es-ES_tradnl"/>
              <a:pPr/>
              <a:t>11</a:t>
            </a:fld>
            <a:endParaRPr lang="es-ES" altLang="es-ES_tradnl"/>
          </a:p>
        </p:txBody>
      </p:sp>
    </p:spTree>
    <p:extLst>
      <p:ext uri="{BB962C8B-B14F-4D97-AF65-F5344CB8AC3E}">
        <p14:creationId xmlns:p14="http://schemas.microsoft.com/office/powerpoint/2010/main" val="2433091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12966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0283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459241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66805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38732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02781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27961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64108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986359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712189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72445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9402030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‹Nº›</a:t>
            </a:fld>
            <a:endParaRPr lang="en-US" dirty="0"/>
          </a:p>
        </p:txBody>
      </p:sp>
    </p:spTree>
    <p:extLst>
      <p:ext uri="{BB962C8B-B14F-4D97-AF65-F5344CB8AC3E}">
        <p14:creationId xmlns:p14="http://schemas.microsoft.com/office/powerpoint/2010/main" val="171813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6001302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206570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1718575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4/9/2019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extLst>
      <p:ext uri="{BB962C8B-B14F-4D97-AF65-F5344CB8AC3E}">
        <p14:creationId xmlns:p14="http://schemas.microsoft.com/office/powerpoint/2010/main" val="6525900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4/9/2019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28242395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23769352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7408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30718009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64347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211571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9083063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extLst>
      <p:ext uri="{BB962C8B-B14F-4D97-AF65-F5344CB8AC3E}">
        <p14:creationId xmlns:p14="http://schemas.microsoft.com/office/powerpoint/2010/main" val="1180370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975386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66711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8004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284581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3917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4/9/2019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25394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4/9/2019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21035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4/9/2019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9151348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4/9/2019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254194904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youtube.com/watch?v=VGwzjXt0sAM" TargetMode="Externa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m/imgres?imgurl=https://c8.alamy.com/compes/efj604/tema-notas-musicales-de-dibujos-animados-imagen-1-imagen-ilustracion-efj604.jpg&amp;imgrefurl=https://www.alamy.es/foto-tema-notas-musicales-de-dibujos-animados-imagen-1-imagen-ilustracion-78461156.html&amp;docid=Y4BHUu_Y9Xs_cM&amp;tbnid=fiB-mPrHQNW7qM:&amp;vet=10ahUKEwiM3-3i_bnhAhVuGbkGHfrXDXUQMwjbASgRMBE..i&amp;w=1269&amp;h=1390&amp;bih=969&amp;biw=1920&amp;q=notas%20musicales%20dibujos&amp;ved=0ahUKEwiM3-3i_bnhAhVuGbkGHfrXDXUQMwjbASgRMBE&amp;iact=mrc&amp;uact=8" TargetMode="External"/><Relationship Id="rId2" Type="http://schemas.openxmlformats.org/officeDocument/2006/relationships/hyperlink" Target="https://www.google.com/imgres?imgurl=https://i.pinimg.com/236x/13/ca/ff/13caff54c08d9f490e40e0872c6f0c1b--music-emoticon-music-notes.jpg&amp;imgrefurl=https://www.pinterest.com/mondelfin25/notas-musicales-dibujos/&amp;docid=rwnyDy833HWvRM&amp;tbnid=jtAG-TsAE06hZM:&amp;vet=10ahUKEwiM3-3i_bnhAhVuGbkGHfrXDXUQMwjMASgCMAI..i&amp;w=236&amp;h=236&amp;bih=969&amp;biw=1920&amp;q=notas%20musicales%20dibujos&amp;ved=0ahUKEwiM3-3i_bnhAhVuGbkGHfrXDXUQMwjMASgCMAI&amp;iact=mrc&amp;uact=8" TargetMode="External"/><Relationship Id="rId1" Type="http://schemas.openxmlformats.org/officeDocument/2006/relationships/slideLayout" Target="../slideLayouts/slideLayout18.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BD020514-3E59-4F19-A8CF-5F247AC388C6}"/>
              </a:ext>
            </a:extLst>
          </p:cNvPr>
          <p:cNvPicPr>
            <a:picLocks noChangeAspect="1"/>
          </p:cNvPicPr>
          <p:nvPr/>
        </p:nvPicPr>
        <p:blipFill>
          <a:blip r:embed="rId2"/>
          <a:stretch>
            <a:fillRect/>
          </a:stretch>
        </p:blipFill>
        <p:spPr>
          <a:xfrm>
            <a:off x="2878563" y="1182909"/>
            <a:ext cx="4797576" cy="4264402"/>
          </a:xfrm>
          <a:prstGeom prst="rect">
            <a:avLst/>
          </a:prstGeom>
        </p:spPr>
      </p:pic>
      <p:sp>
        <p:nvSpPr>
          <p:cNvPr id="5" name="Rectángulo 4">
            <a:extLst>
              <a:ext uri="{FF2B5EF4-FFF2-40B4-BE49-F238E27FC236}">
                <a16:creationId xmlns="" xmlns:a16="http://schemas.microsoft.com/office/drawing/2014/main" id="{A0624970-FA80-4956-8C95-D369CFEFDE64}"/>
              </a:ext>
            </a:extLst>
          </p:cNvPr>
          <p:cNvSpPr/>
          <p:nvPr/>
        </p:nvSpPr>
        <p:spPr>
          <a:xfrm>
            <a:off x="688049" y="643467"/>
            <a:ext cx="10919751" cy="707886"/>
          </a:xfrm>
          <a:prstGeom prst="rect">
            <a:avLst/>
          </a:prstGeom>
        </p:spPr>
        <p:txBody>
          <a:bodyPr wrap="square">
            <a:spAutoFit/>
          </a:bodyPr>
          <a:lstStyle/>
          <a:p>
            <a:r>
              <a:rPr lang="es-CL" sz="4000" b="1" dirty="0" smtClean="0">
                <a:solidFill>
                  <a:schemeClr val="accent5">
                    <a:lumMod val="75000"/>
                  </a:schemeClr>
                </a:solidFill>
              </a:rPr>
              <a:t> ¿</a:t>
            </a:r>
            <a:r>
              <a:rPr lang="es-CL" sz="4000" b="1" dirty="0">
                <a:solidFill>
                  <a:schemeClr val="accent5">
                    <a:lumMod val="75000"/>
                  </a:schemeClr>
                </a:solidFill>
              </a:rPr>
              <a:t>Qué son las funciones ejecutivas?</a:t>
            </a:r>
          </a:p>
        </p:txBody>
      </p:sp>
      <p:pic>
        <p:nvPicPr>
          <p:cNvPr id="6" name="Imagen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2612" y="6126065"/>
            <a:ext cx="874335" cy="725206"/>
          </a:xfrm>
          <a:prstGeom prst="rect">
            <a:avLst/>
          </a:prstGeom>
          <a:solidFill>
            <a:srgbClr val="00B0F0"/>
          </a:solidFill>
        </p:spPr>
      </p:pic>
      <p:sp>
        <p:nvSpPr>
          <p:cNvPr id="3" name="2 CuadroTexto"/>
          <p:cNvSpPr txBox="1"/>
          <p:nvPr/>
        </p:nvSpPr>
        <p:spPr>
          <a:xfrm>
            <a:off x="8906710" y="6488668"/>
            <a:ext cx="3285290" cy="369332"/>
          </a:xfrm>
          <a:prstGeom prst="rect">
            <a:avLst/>
          </a:prstGeom>
          <a:solidFill>
            <a:schemeClr val="accent1">
              <a:lumMod val="60000"/>
              <a:lumOff val="40000"/>
            </a:schemeClr>
          </a:solidFill>
        </p:spPr>
        <p:txBody>
          <a:bodyPr wrap="square" rtlCol="0">
            <a:spAutoFit/>
          </a:bodyPr>
          <a:lstStyle/>
          <a:p>
            <a:pPr algn="just"/>
            <a:r>
              <a:rPr lang="es-CL" dirty="0" smtClean="0"/>
              <a:t>Verónica Álvarez Sepúlveda </a:t>
            </a:r>
          </a:p>
        </p:txBody>
      </p:sp>
      <p:sp>
        <p:nvSpPr>
          <p:cNvPr id="7" name="6 CuadroTexto"/>
          <p:cNvSpPr txBox="1"/>
          <p:nvPr/>
        </p:nvSpPr>
        <p:spPr>
          <a:xfrm>
            <a:off x="361949" y="6132794"/>
            <a:ext cx="4723610" cy="830997"/>
          </a:xfrm>
          <a:prstGeom prst="rect">
            <a:avLst/>
          </a:prstGeom>
          <a:noFill/>
        </p:spPr>
        <p:txBody>
          <a:bodyPr wrap="square" rtlCol="0">
            <a:spAutoFit/>
          </a:bodyPr>
          <a:lstStyle/>
          <a:p>
            <a:r>
              <a:rPr lang="es-ES" sz="1200" b="1" dirty="0" smtClean="0">
                <a:latin typeface="Arial" pitchFamily="34" charset="0"/>
                <a:cs typeface="Arial" pitchFamily="34" charset="0"/>
              </a:rPr>
              <a:t>DIPLOMADO </a:t>
            </a:r>
            <a:r>
              <a:rPr lang="es-ES" sz="1200" b="1" dirty="0">
                <a:latin typeface="Arial" pitchFamily="34" charset="0"/>
                <a:cs typeface="Arial" pitchFamily="34" charset="0"/>
              </a:rPr>
              <a:t>EN DISEÑO UNIVERSAL DE APRENDIZAJE</a:t>
            </a:r>
          </a:p>
          <a:p>
            <a:r>
              <a:rPr lang="es-ES" sz="1200" b="1" dirty="0" smtClean="0">
                <a:latin typeface="Arial" pitchFamily="34" charset="0"/>
                <a:cs typeface="Arial" pitchFamily="34" charset="0"/>
              </a:rPr>
              <a:t>ASIGNATURA </a:t>
            </a:r>
            <a:r>
              <a:rPr lang="es-ES" sz="1200" b="1" dirty="0">
                <a:latin typeface="Arial" pitchFamily="34" charset="0"/>
                <a:cs typeface="Arial" pitchFamily="34" charset="0"/>
              </a:rPr>
              <a:t>: NEUROEDUCACION Y </a:t>
            </a:r>
            <a:r>
              <a:rPr lang="es-ES" sz="1200" b="1" dirty="0" smtClean="0">
                <a:latin typeface="Arial" pitchFamily="34" charset="0"/>
                <a:cs typeface="Arial" pitchFamily="34" charset="0"/>
              </a:rPr>
              <a:t>DUA</a:t>
            </a:r>
          </a:p>
          <a:p>
            <a:r>
              <a:rPr lang="es-ES" sz="1200" b="1" dirty="0" smtClean="0">
                <a:latin typeface="Arial" pitchFamily="34" charset="0"/>
                <a:cs typeface="Arial" pitchFamily="34" charset="0"/>
              </a:rPr>
              <a:t>DOCENTE:CARMEN GLORIA DUCAUD</a:t>
            </a:r>
            <a:endParaRPr lang="es-ES_tradnl" sz="1200" b="1" dirty="0"/>
          </a:p>
          <a:p>
            <a:endParaRPr lang="es-ES" sz="1200" b="1" dirty="0">
              <a:latin typeface="Arial" pitchFamily="34" charset="0"/>
              <a:cs typeface="Arial" pitchFamily="34" charset="0"/>
            </a:endParaRPr>
          </a:p>
        </p:txBody>
      </p:sp>
    </p:spTree>
    <p:extLst>
      <p:ext uri="{BB962C8B-B14F-4D97-AF65-F5344CB8AC3E}">
        <p14:creationId xmlns:p14="http://schemas.microsoft.com/office/powerpoint/2010/main" val="41167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imagenes de niÃ±os de 12 a 14 aÃ±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485832"/>
            <a:ext cx="2972636" cy="2062103"/>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3886200" y="485832"/>
            <a:ext cx="7872663" cy="2062103"/>
          </a:xfrm>
          <a:prstGeom prst="rect">
            <a:avLst/>
          </a:prstGeom>
          <a:solidFill>
            <a:schemeClr val="accent5">
              <a:lumMod val="20000"/>
              <a:lumOff val="80000"/>
            </a:schemeClr>
          </a:solidFill>
        </p:spPr>
        <p:txBody>
          <a:bodyPr wrap="square" rtlCol="0">
            <a:spAutoFit/>
          </a:bodyPr>
          <a:lstStyle/>
          <a:p>
            <a:r>
              <a:rPr lang="es-ES_tradnl" sz="2800" b="1" dirty="0" smtClean="0">
                <a:solidFill>
                  <a:srgbClr val="FF0000"/>
                </a:solidFill>
              </a:rPr>
              <a:t>    </a:t>
            </a:r>
            <a:r>
              <a:rPr lang="es-ES_tradnl" sz="2800" b="1" dirty="0" smtClean="0"/>
              <a:t>12 </a:t>
            </a:r>
            <a:r>
              <a:rPr lang="es-ES_tradnl" sz="2800" b="1" dirty="0"/>
              <a:t>y 14 </a:t>
            </a:r>
            <a:r>
              <a:rPr lang="es-ES_tradnl" sz="2800" b="1" dirty="0" smtClean="0"/>
              <a:t>años</a:t>
            </a:r>
          </a:p>
          <a:p>
            <a:pPr marL="457200" lvl="0" indent="-457200">
              <a:buFont typeface="Wingdings" pitchFamily="2" charset="2"/>
              <a:buChar char="Ø"/>
            </a:pPr>
            <a:r>
              <a:rPr lang="es-ES_tradnl" dirty="0" smtClean="0">
                <a:solidFill>
                  <a:srgbClr val="FF0000"/>
                </a:solidFill>
              </a:rPr>
              <a:t>El control </a:t>
            </a:r>
            <a:r>
              <a:rPr lang="es-ES_tradnl" dirty="0">
                <a:solidFill>
                  <a:srgbClr val="FF0000"/>
                </a:solidFill>
              </a:rPr>
              <a:t>inhibitorio </a:t>
            </a:r>
            <a:r>
              <a:rPr lang="es-ES_tradnl" dirty="0"/>
              <a:t>alcanzan su techo en el </a:t>
            </a:r>
            <a:r>
              <a:rPr lang="es-ES_tradnl" dirty="0" smtClean="0"/>
              <a:t>desarrollo.</a:t>
            </a:r>
          </a:p>
          <a:p>
            <a:pPr marL="457200" lvl="0" indent="-457200">
              <a:buFont typeface="Wingdings" pitchFamily="2" charset="2"/>
              <a:buChar char="Ø"/>
            </a:pPr>
            <a:r>
              <a:rPr lang="es-ES_tradnl" dirty="0"/>
              <a:t>L</a:t>
            </a:r>
            <a:r>
              <a:rPr lang="es-ES_tradnl" dirty="0" smtClean="0"/>
              <a:t>a </a:t>
            </a:r>
            <a:r>
              <a:rPr lang="es-ES_tradnl" dirty="0">
                <a:solidFill>
                  <a:srgbClr val="FF0000"/>
                </a:solidFill>
              </a:rPr>
              <a:t>flexibilidad cognitiva</a:t>
            </a:r>
            <a:r>
              <a:rPr lang="es-ES_tradnl" dirty="0"/>
              <a:t>, la resolución de problemas y la </a:t>
            </a:r>
            <a:r>
              <a:rPr lang="es-ES_tradnl" dirty="0">
                <a:solidFill>
                  <a:srgbClr val="FF0000"/>
                </a:solidFill>
              </a:rPr>
              <a:t>memoria de trabajo</a:t>
            </a:r>
            <a:r>
              <a:rPr lang="es-ES_tradnl" dirty="0"/>
              <a:t>, </a:t>
            </a:r>
            <a:r>
              <a:rPr lang="es-ES_tradnl" dirty="0" err="1"/>
              <a:t>metacognici</a:t>
            </a:r>
            <a:r>
              <a:rPr lang="es-ES" dirty="0" err="1"/>
              <a:t>ón</a:t>
            </a:r>
            <a:r>
              <a:rPr lang="es-ES" dirty="0"/>
              <a:t>, la </a:t>
            </a:r>
            <a:r>
              <a:rPr lang="es-ES" dirty="0">
                <a:solidFill>
                  <a:srgbClr val="FF0000"/>
                </a:solidFill>
              </a:rPr>
              <a:t>fluidez verbal</a:t>
            </a:r>
            <a:r>
              <a:rPr lang="es-ES" dirty="0"/>
              <a:t>,</a:t>
            </a:r>
            <a:r>
              <a:rPr lang="es-ES_tradnl" dirty="0"/>
              <a:t> </a:t>
            </a:r>
            <a:r>
              <a:rPr lang="es-ES_tradnl" dirty="0" err="1">
                <a:solidFill>
                  <a:srgbClr val="FF0000"/>
                </a:solidFill>
              </a:rPr>
              <a:t>planificaci</a:t>
            </a:r>
            <a:r>
              <a:rPr lang="es-ES" dirty="0" err="1">
                <a:solidFill>
                  <a:srgbClr val="FF0000"/>
                </a:solidFill>
              </a:rPr>
              <a:t>ón</a:t>
            </a:r>
            <a:r>
              <a:rPr lang="es-ES" dirty="0"/>
              <a:t>, </a:t>
            </a:r>
            <a:r>
              <a:rPr lang="es-ES_tradnl" dirty="0"/>
              <a:t>continúan evolucionando (</a:t>
            </a:r>
            <a:r>
              <a:rPr lang="es-ES_tradnl" dirty="0" err="1"/>
              <a:t>Davidson</a:t>
            </a:r>
            <a:r>
              <a:rPr lang="es-ES_tradnl" dirty="0"/>
              <a:t> et al.,2006). </a:t>
            </a:r>
            <a:endParaRPr lang="es-CL" dirty="0"/>
          </a:p>
          <a:p>
            <a:endParaRPr lang="es-CL" sz="2800" dirty="0">
              <a:solidFill>
                <a:srgbClr val="FF0000"/>
              </a:solidFill>
            </a:endParaRPr>
          </a:p>
        </p:txBody>
      </p:sp>
      <p:sp>
        <p:nvSpPr>
          <p:cNvPr id="7" name="AutoShape 4" descr="Resultado de imagen para imagenes de niÃ±os de 15 a 19 aÃ±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8" name="AutoShape 6" descr="Resultado de imagen para imagenes de niÃ±os de 15 a 19 aÃ±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9" name="AutoShape 8" descr="Resultado de imagen para imagenes de niÃ±os de 15 a 19 aÃ±o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2058" name="Picture 10" descr="Resultado de imagen para imagenes de niÃ±os de 15 a 19 aÃ±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133" y="3233654"/>
            <a:ext cx="2836278" cy="2068636"/>
          </a:xfrm>
          <a:prstGeom prst="rect">
            <a:avLst/>
          </a:prstGeom>
          <a:noFill/>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3987800" y="3394075"/>
            <a:ext cx="7835900" cy="1908215"/>
          </a:xfrm>
          <a:prstGeom prst="rect">
            <a:avLst/>
          </a:prstGeom>
          <a:solidFill>
            <a:schemeClr val="accent5">
              <a:lumMod val="60000"/>
              <a:lumOff val="40000"/>
            </a:schemeClr>
          </a:solidFill>
        </p:spPr>
        <p:txBody>
          <a:bodyPr wrap="square" rtlCol="0">
            <a:spAutoFit/>
          </a:bodyPr>
          <a:lstStyle/>
          <a:p>
            <a:pPr lvl="0"/>
            <a:r>
              <a:rPr lang="es-ES_tradnl" sz="2800" b="1" dirty="0" smtClean="0">
                <a:solidFill>
                  <a:srgbClr val="FF0000"/>
                </a:solidFill>
              </a:rPr>
              <a:t>   </a:t>
            </a:r>
            <a:r>
              <a:rPr lang="es-ES_tradnl" sz="2800" b="1" dirty="0" smtClean="0"/>
              <a:t>15 Y 19  años </a:t>
            </a:r>
          </a:p>
          <a:p>
            <a:pPr marL="285750" lvl="0" indent="-285750">
              <a:buFont typeface="Wingdings" pitchFamily="2" charset="2"/>
              <a:buChar char="Ø"/>
            </a:pPr>
            <a:r>
              <a:rPr lang="es-ES_tradnl" dirty="0" smtClean="0"/>
              <a:t>La  </a:t>
            </a:r>
            <a:r>
              <a:rPr lang="es-ES_tradnl" dirty="0">
                <a:solidFill>
                  <a:schemeClr val="bg1"/>
                </a:solidFill>
              </a:rPr>
              <a:t>memoria de trabajo</a:t>
            </a:r>
            <a:r>
              <a:rPr lang="es-ES_tradnl" dirty="0" smtClean="0">
                <a:solidFill>
                  <a:srgbClr val="FF0000"/>
                </a:solidFill>
              </a:rPr>
              <a:t>,</a:t>
            </a:r>
          </a:p>
          <a:p>
            <a:pPr marL="285750" lvl="0" indent="-285750">
              <a:buFont typeface="Wingdings" pitchFamily="2" charset="2"/>
              <a:buChar char="Ø"/>
            </a:pPr>
            <a:r>
              <a:rPr lang="es-ES_tradnl" dirty="0" smtClean="0"/>
              <a:t> La </a:t>
            </a:r>
            <a:r>
              <a:rPr lang="es-ES_tradnl" dirty="0" smtClean="0">
                <a:solidFill>
                  <a:schemeClr val="bg1"/>
                </a:solidFill>
              </a:rPr>
              <a:t>planificación</a:t>
            </a:r>
            <a:r>
              <a:rPr lang="es-ES_tradnl" dirty="0">
                <a:solidFill>
                  <a:schemeClr val="bg1"/>
                </a:solidFill>
              </a:rPr>
              <a:t>, </a:t>
            </a:r>
            <a:r>
              <a:rPr lang="es-ES_tradnl" dirty="0" smtClean="0">
                <a:solidFill>
                  <a:schemeClr val="bg1"/>
                </a:solidFill>
              </a:rPr>
              <a:t>organización </a:t>
            </a:r>
            <a:r>
              <a:rPr lang="es-ES_tradnl" dirty="0" smtClean="0"/>
              <a:t>, </a:t>
            </a:r>
            <a:r>
              <a:rPr lang="es-ES_tradnl" dirty="0" err="1" smtClean="0"/>
              <a:t>metacognición</a:t>
            </a:r>
            <a:r>
              <a:rPr lang="es-ES_tradnl" dirty="0"/>
              <a:t>, </a:t>
            </a:r>
            <a:r>
              <a:rPr lang="es-ES_tradnl" dirty="0" smtClean="0"/>
              <a:t> </a:t>
            </a:r>
            <a:r>
              <a:rPr lang="es-ES_tradnl" dirty="0"/>
              <a:t>resolución de problemas, </a:t>
            </a:r>
            <a:r>
              <a:rPr lang="es-ES_tradnl" dirty="0" smtClean="0"/>
              <a:t>y </a:t>
            </a:r>
            <a:r>
              <a:rPr lang="es-ES_tradnl" dirty="0"/>
              <a:t>la </a:t>
            </a:r>
            <a:r>
              <a:rPr lang="es-ES_tradnl" dirty="0">
                <a:solidFill>
                  <a:schemeClr val="bg1"/>
                </a:solidFill>
              </a:rPr>
              <a:t>fluidez verbal </a:t>
            </a:r>
            <a:r>
              <a:rPr lang="es-ES_tradnl" dirty="0"/>
              <a:t>evidencian mejoras en la adolescencia y en la </a:t>
            </a:r>
            <a:r>
              <a:rPr lang="es-ES_tradnl" dirty="0" smtClean="0"/>
              <a:t>adultez.</a:t>
            </a:r>
          </a:p>
          <a:p>
            <a:pPr marL="285750" lvl="0" indent="-285750">
              <a:buFont typeface="Wingdings" pitchFamily="2" charset="2"/>
              <a:buChar char="Ø"/>
            </a:pPr>
            <a:r>
              <a:rPr lang="es-ES_tradnl" dirty="0" smtClean="0"/>
              <a:t>Significativo  </a:t>
            </a:r>
            <a:r>
              <a:rPr lang="es-ES_tradnl" dirty="0"/>
              <a:t>crecimiento entre los 15 y 19 años. </a:t>
            </a:r>
            <a:endParaRPr lang="es-CL" dirty="0"/>
          </a:p>
        </p:txBody>
      </p:sp>
    </p:spTree>
    <p:extLst>
      <p:ext uri="{BB962C8B-B14F-4D97-AF65-F5344CB8AC3E}">
        <p14:creationId xmlns:p14="http://schemas.microsoft.com/office/powerpoint/2010/main" val="226485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2058"/>
                                        </p:tgtEl>
                                        <p:attrNameLst>
                                          <p:attrName>style.visibility</p:attrName>
                                        </p:attrNameLst>
                                      </p:cBhvr>
                                      <p:to>
                                        <p:strVal val="visible"/>
                                      </p:to>
                                    </p:set>
                                    <p:animEffect transition="in" filter="fade">
                                      <p:cBhvr>
                                        <p:cTn id="19" dur="2000"/>
                                        <p:tgtEl>
                                          <p:spTgt spid="2058"/>
                                        </p:tgtEl>
                                      </p:cBhvr>
                                    </p:animEffect>
                                    <p:anim calcmode="lin" valueType="num">
                                      <p:cBhvr>
                                        <p:cTn id="20" dur="2000" fill="hold"/>
                                        <p:tgtEl>
                                          <p:spTgt spid="2058"/>
                                        </p:tgtEl>
                                        <p:attrNameLst>
                                          <p:attrName>ppt_w</p:attrName>
                                        </p:attrNameLst>
                                      </p:cBhvr>
                                      <p:tavLst>
                                        <p:tav tm="0" fmla="#ppt_w*sin(2.5*pi*$)">
                                          <p:val>
                                            <p:fltVal val="0"/>
                                          </p:val>
                                        </p:tav>
                                        <p:tav tm="100000">
                                          <p:val>
                                            <p:fltVal val="1"/>
                                          </p:val>
                                        </p:tav>
                                      </p:tavLst>
                                    </p:anim>
                                    <p:anim calcmode="lin" valueType="num">
                                      <p:cBhvr>
                                        <p:cTn id="21" dur="2000" fill="hold"/>
                                        <p:tgtEl>
                                          <p:spTgt spid="2058"/>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80">
                                          <p:stCondLst>
                                            <p:cond delay="0"/>
                                          </p:stCondLst>
                                        </p:cTn>
                                        <p:tgtEl>
                                          <p:spTgt spid="10"/>
                                        </p:tgtEl>
                                      </p:cBhvr>
                                    </p:animEffect>
                                    <p:anim calcmode="lin" valueType="num">
                                      <p:cBhvr>
                                        <p:cTn id="2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2" dur="26">
                                          <p:stCondLst>
                                            <p:cond delay="650"/>
                                          </p:stCondLst>
                                        </p:cTn>
                                        <p:tgtEl>
                                          <p:spTgt spid="10"/>
                                        </p:tgtEl>
                                      </p:cBhvr>
                                      <p:to x="100000" y="60000"/>
                                    </p:animScale>
                                    <p:animScale>
                                      <p:cBhvr>
                                        <p:cTn id="33" dur="166" decel="50000">
                                          <p:stCondLst>
                                            <p:cond delay="676"/>
                                          </p:stCondLst>
                                        </p:cTn>
                                        <p:tgtEl>
                                          <p:spTgt spid="10"/>
                                        </p:tgtEl>
                                      </p:cBhvr>
                                      <p:to x="100000" y="100000"/>
                                    </p:animScale>
                                    <p:animScale>
                                      <p:cBhvr>
                                        <p:cTn id="34" dur="26">
                                          <p:stCondLst>
                                            <p:cond delay="1312"/>
                                          </p:stCondLst>
                                        </p:cTn>
                                        <p:tgtEl>
                                          <p:spTgt spid="10"/>
                                        </p:tgtEl>
                                      </p:cBhvr>
                                      <p:to x="100000" y="80000"/>
                                    </p:animScale>
                                    <p:animScale>
                                      <p:cBhvr>
                                        <p:cTn id="35" dur="166" decel="50000">
                                          <p:stCondLst>
                                            <p:cond delay="1338"/>
                                          </p:stCondLst>
                                        </p:cTn>
                                        <p:tgtEl>
                                          <p:spTgt spid="10"/>
                                        </p:tgtEl>
                                      </p:cBhvr>
                                      <p:to x="100000" y="100000"/>
                                    </p:animScale>
                                    <p:animScale>
                                      <p:cBhvr>
                                        <p:cTn id="36" dur="26">
                                          <p:stCondLst>
                                            <p:cond delay="1642"/>
                                          </p:stCondLst>
                                        </p:cTn>
                                        <p:tgtEl>
                                          <p:spTgt spid="10"/>
                                        </p:tgtEl>
                                      </p:cBhvr>
                                      <p:to x="100000" y="90000"/>
                                    </p:animScale>
                                    <p:animScale>
                                      <p:cBhvr>
                                        <p:cTn id="37" dur="166" decel="50000">
                                          <p:stCondLst>
                                            <p:cond delay="1668"/>
                                          </p:stCondLst>
                                        </p:cTn>
                                        <p:tgtEl>
                                          <p:spTgt spid="10"/>
                                        </p:tgtEl>
                                      </p:cBhvr>
                                      <p:to x="100000" y="100000"/>
                                    </p:animScale>
                                    <p:animScale>
                                      <p:cBhvr>
                                        <p:cTn id="38" dur="26">
                                          <p:stCondLst>
                                            <p:cond delay="1808"/>
                                          </p:stCondLst>
                                        </p:cTn>
                                        <p:tgtEl>
                                          <p:spTgt spid="10"/>
                                        </p:tgtEl>
                                      </p:cBhvr>
                                      <p:to x="100000" y="95000"/>
                                    </p:animScale>
                                    <p:animScale>
                                      <p:cBhvr>
                                        <p:cTn id="39"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52" name="Rectangle 12"/>
          <p:cNvSpPr>
            <a:spLocks noChangeArrowheads="1"/>
          </p:cNvSpPr>
          <p:nvPr/>
        </p:nvSpPr>
        <p:spPr bwMode="auto">
          <a:xfrm>
            <a:off x="641351" y="608979"/>
            <a:ext cx="2838449" cy="600697"/>
          </a:xfrm>
          <a:prstGeom prst="rect">
            <a:avLst/>
          </a:prstGeom>
          <a:solidFill>
            <a:schemeClr val="accent4">
              <a:lumMod val="60000"/>
              <a:lumOff val="40000"/>
            </a:schemeClr>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s-ES_tradnl" altLang="es-ES" sz="2000" dirty="0" smtClean="0"/>
              <a:t>MADURACIÓN</a:t>
            </a:r>
          </a:p>
          <a:p>
            <a:pPr algn="ctr">
              <a:defRPr/>
            </a:pPr>
            <a:r>
              <a:rPr lang="es-ES_tradnl" altLang="es-ES" sz="2000" dirty="0" smtClean="0"/>
              <a:t>CEREBRAL</a:t>
            </a:r>
          </a:p>
        </p:txBody>
      </p:sp>
      <p:sp>
        <p:nvSpPr>
          <p:cNvPr id="138253" name="Rectangle 13"/>
          <p:cNvSpPr>
            <a:spLocks noChangeArrowheads="1"/>
          </p:cNvSpPr>
          <p:nvPr/>
        </p:nvSpPr>
        <p:spPr bwMode="auto">
          <a:xfrm>
            <a:off x="8318501" y="683022"/>
            <a:ext cx="3617384" cy="517128"/>
          </a:xfrm>
          <a:prstGeom prst="rect">
            <a:avLst/>
          </a:prstGeom>
          <a:solidFill>
            <a:schemeClr val="accent4">
              <a:lumMod val="60000"/>
              <a:lumOff val="40000"/>
            </a:schemeClr>
          </a:solidFill>
          <a:ln>
            <a:noFill/>
          </a:ln>
          <a:effectLst/>
        </p:spPr>
        <p:txBody>
          <a:bodyPr wrap="none" anchor="ctr"/>
          <a:lstStyle/>
          <a:p>
            <a:pPr algn="ctr">
              <a:defRPr/>
            </a:pPr>
            <a:endParaRPr lang="es-ES_tradnl" altLang="es-ES" sz="2000" dirty="0">
              <a:latin typeface="Arial" charset="0"/>
            </a:endParaRPr>
          </a:p>
        </p:txBody>
      </p:sp>
      <p:sp>
        <p:nvSpPr>
          <p:cNvPr id="138254" name="Rectangle 14"/>
          <p:cNvSpPr>
            <a:spLocks noChangeArrowheads="1"/>
          </p:cNvSpPr>
          <p:nvPr/>
        </p:nvSpPr>
        <p:spPr bwMode="auto">
          <a:xfrm>
            <a:off x="6959601" y="2079625"/>
            <a:ext cx="3458633" cy="283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820738"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228725"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36713"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nSpc>
                <a:spcPct val="90000"/>
              </a:lnSpc>
              <a:spcBef>
                <a:spcPct val="0"/>
              </a:spcBef>
              <a:buClrTx/>
              <a:buFontTx/>
              <a:buNone/>
              <a:defRPr/>
            </a:pPr>
            <a:endParaRPr lang="es-ES_tradnl" altLang="es-ES" sz="1500" smtClean="0">
              <a:solidFill>
                <a:schemeClr val="tx1"/>
              </a:solidFill>
              <a:latin typeface="Arial" panose="020B0604020202020204" pitchFamily="34" charset="0"/>
            </a:endParaRPr>
          </a:p>
          <a:p>
            <a:pPr>
              <a:lnSpc>
                <a:spcPct val="90000"/>
              </a:lnSpc>
              <a:spcBef>
                <a:spcPct val="0"/>
              </a:spcBef>
              <a:buClrTx/>
              <a:buFontTx/>
              <a:buNone/>
              <a:defRPr/>
            </a:pPr>
            <a:endParaRPr lang="es-ES_tradnl" altLang="es-ES" sz="1500" smtClean="0">
              <a:solidFill>
                <a:schemeClr val="tx1"/>
              </a:solidFill>
              <a:latin typeface="Arial" panose="020B0604020202020204" pitchFamily="34" charset="0"/>
            </a:endParaRPr>
          </a:p>
          <a:p>
            <a:pPr>
              <a:lnSpc>
                <a:spcPct val="90000"/>
              </a:lnSpc>
              <a:spcBef>
                <a:spcPct val="0"/>
              </a:spcBef>
              <a:buClrTx/>
              <a:buFontTx/>
              <a:buNone/>
              <a:defRPr/>
            </a:pPr>
            <a:endParaRPr lang="es-ES_tradnl" altLang="es-ES" sz="1500" smtClean="0">
              <a:solidFill>
                <a:schemeClr val="tx1"/>
              </a:solidFill>
              <a:latin typeface="Arial" panose="020B0604020202020204" pitchFamily="34" charset="0"/>
            </a:endParaRPr>
          </a:p>
          <a:p>
            <a:pPr>
              <a:lnSpc>
                <a:spcPct val="90000"/>
              </a:lnSpc>
              <a:spcBef>
                <a:spcPct val="20000"/>
              </a:spcBef>
              <a:buClrTx/>
              <a:buFontTx/>
              <a:buChar char="•"/>
              <a:defRPr/>
            </a:pPr>
            <a:endParaRPr lang="es-ES_tradnl" altLang="es-ES" sz="1500" smtClean="0">
              <a:solidFill>
                <a:schemeClr val="tx1"/>
              </a:solidFill>
              <a:latin typeface="Arial" panose="020B0604020202020204" pitchFamily="34" charset="0"/>
            </a:endParaRPr>
          </a:p>
        </p:txBody>
      </p:sp>
      <p:sp>
        <p:nvSpPr>
          <p:cNvPr id="138261" name="Rectangle 21"/>
          <p:cNvSpPr>
            <a:spLocks noChangeArrowheads="1"/>
          </p:cNvSpPr>
          <p:nvPr/>
        </p:nvSpPr>
        <p:spPr bwMode="auto">
          <a:xfrm>
            <a:off x="201084" y="6405564"/>
            <a:ext cx="11430000" cy="3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just">
              <a:defRPr/>
            </a:pPr>
            <a:r>
              <a:rPr lang="es-ES_tradnl" altLang="es-ES" sz="900" dirty="0">
                <a:latin typeface="Arial" charset="0"/>
              </a:rPr>
              <a:t>Arán Filippetti &amp; Richaud de Minzi, 2012; Bibok et al., 2009; Dadvison et al., 2006; Diamond, 2002; Canet-Juric et al., 2013; Capilla et al., 2004; </a:t>
            </a:r>
            <a:r>
              <a:rPr lang="da-DK" altLang="es-ES" sz="900" dirty="0">
                <a:latin typeface="Arial" charset="0"/>
              </a:rPr>
              <a:t>Giedd et al., 1999; </a:t>
            </a:r>
            <a:r>
              <a:rPr lang="es-ES_tradnl" altLang="es-ES" sz="900" dirty="0">
                <a:latin typeface="Arial" charset="0"/>
              </a:rPr>
              <a:t>Farah et al., 2006; Flores-Lázaro, et al., 2014; Hackman et al., 2011; Noble et al., 2007; Musso, 2010; Lipina et al., 2011; Orozco-Hormanza et al., 2012; </a:t>
            </a:r>
            <a:r>
              <a:rPr lang="da-DK" altLang="es-ES" sz="900" dirty="0">
                <a:latin typeface="Arial" charset="0"/>
              </a:rPr>
              <a:t>Paus, 2010; Segretin et al., 2014; </a:t>
            </a:r>
            <a:r>
              <a:rPr lang="es-ES_tradnl" altLang="es-ES" sz="900" dirty="0">
                <a:latin typeface="Arial" charset="0"/>
              </a:rPr>
              <a:t> Vigostky, 1991</a:t>
            </a:r>
          </a:p>
        </p:txBody>
      </p:sp>
      <p:sp>
        <p:nvSpPr>
          <p:cNvPr id="138262" name="Line 22"/>
          <p:cNvSpPr>
            <a:spLocks noChangeShapeType="1"/>
          </p:cNvSpPr>
          <p:nvPr/>
        </p:nvSpPr>
        <p:spPr bwMode="auto">
          <a:xfrm>
            <a:off x="201084" y="6281738"/>
            <a:ext cx="1151467" cy="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ndParaRPr>
          </a:p>
        </p:txBody>
      </p:sp>
      <p:sp>
        <p:nvSpPr>
          <p:cNvPr id="20" name="Rectángulo redondeado 19"/>
          <p:cNvSpPr/>
          <p:nvPr/>
        </p:nvSpPr>
        <p:spPr>
          <a:xfrm>
            <a:off x="2622886" y="3348831"/>
            <a:ext cx="4336715" cy="236061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_tradnl" altLang="es-ES" sz="2000" dirty="0">
                <a:solidFill>
                  <a:schemeClr val="tx1"/>
                </a:solidFill>
                <a:latin typeface="Aharoni" pitchFamily="2" charset="-79"/>
                <a:cs typeface="Aharoni" pitchFamily="2" charset="-79"/>
              </a:rPr>
              <a:t>FAMILIA</a:t>
            </a:r>
          </a:p>
          <a:p>
            <a:pPr>
              <a:buFont typeface="Wingdings" charset="2"/>
              <a:buChar char="ü"/>
              <a:defRPr/>
            </a:pPr>
            <a:r>
              <a:rPr lang="es-ES_tradnl" altLang="es-ES" sz="2000" dirty="0">
                <a:solidFill>
                  <a:schemeClr val="tx1"/>
                </a:solidFill>
              </a:rPr>
              <a:t>Estrés pre y post-natal</a:t>
            </a:r>
          </a:p>
          <a:p>
            <a:pPr>
              <a:buFont typeface="Wingdings" charset="2"/>
              <a:buChar char="ü"/>
              <a:defRPr/>
            </a:pPr>
            <a:r>
              <a:rPr lang="es-ES_tradnl" altLang="es-ES" sz="2000" dirty="0">
                <a:solidFill>
                  <a:schemeClr val="tx1"/>
                </a:solidFill>
              </a:rPr>
              <a:t>Calidad del cuidado</a:t>
            </a:r>
          </a:p>
          <a:p>
            <a:pPr>
              <a:buFont typeface="Wingdings" charset="2"/>
              <a:buChar char="ü"/>
              <a:defRPr/>
            </a:pPr>
            <a:r>
              <a:rPr lang="es-ES_tradnl" altLang="es-ES" sz="2000" dirty="0">
                <a:solidFill>
                  <a:schemeClr val="tx1"/>
                </a:solidFill>
              </a:rPr>
              <a:t>Estimulación cognitiva</a:t>
            </a:r>
          </a:p>
          <a:p>
            <a:pPr>
              <a:buFont typeface="Wingdings" charset="2"/>
              <a:buChar char="ü"/>
              <a:defRPr/>
            </a:pPr>
            <a:r>
              <a:rPr lang="es-ES_tradnl" altLang="es-ES" sz="2000" dirty="0" smtClean="0">
                <a:solidFill>
                  <a:schemeClr val="tx1"/>
                </a:solidFill>
              </a:rPr>
              <a:t>Prácticas </a:t>
            </a:r>
            <a:r>
              <a:rPr lang="es-ES_tradnl" altLang="es-ES" sz="2000" dirty="0">
                <a:solidFill>
                  <a:schemeClr val="tx1"/>
                </a:solidFill>
              </a:rPr>
              <a:t>de crianza </a:t>
            </a:r>
          </a:p>
          <a:p>
            <a:pPr>
              <a:buFont typeface="Wingdings" charset="2"/>
              <a:buChar char="ü"/>
              <a:defRPr/>
            </a:pPr>
            <a:r>
              <a:rPr lang="es-ES_tradnl" altLang="es-ES" sz="2000" b="1" dirty="0">
                <a:solidFill>
                  <a:schemeClr val="tx1"/>
                </a:solidFill>
              </a:rPr>
              <a:t>Interacciones colaborativas</a:t>
            </a:r>
          </a:p>
        </p:txBody>
      </p:sp>
      <p:sp>
        <p:nvSpPr>
          <p:cNvPr id="4" name="Elipse 3"/>
          <p:cNvSpPr/>
          <p:nvPr/>
        </p:nvSpPr>
        <p:spPr>
          <a:xfrm>
            <a:off x="4944532" y="1828801"/>
            <a:ext cx="6548967" cy="669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t>FACTORES MEDIADORES</a:t>
            </a:r>
          </a:p>
        </p:txBody>
      </p:sp>
      <p:sp>
        <p:nvSpPr>
          <p:cNvPr id="22" name="Rectángulo redondeado 21"/>
          <p:cNvSpPr/>
          <p:nvPr/>
        </p:nvSpPr>
        <p:spPr>
          <a:xfrm>
            <a:off x="7573434" y="3443060"/>
            <a:ext cx="4265640" cy="216478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_tradnl" altLang="es-ES" dirty="0">
                <a:solidFill>
                  <a:schemeClr val="tx1"/>
                </a:solidFill>
                <a:latin typeface="Arial Black" pitchFamily="34" charset="0"/>
              </a:rPr>
              <a:t>ESCUELA </a:t>
            </a:r>
          </a:p>
          <a:p>
            <a:pPr marL="214313" indent="-214313">
              <a:buFont typeface="Wingdings" charset="2"/>
              <a:buChar char="ü"/>
              <a:defRPr/>
            </a:pPr>
            <a:r>
              <a:rPr lang="es-ES_tradnl" altLang="es-ES" dirty="0">
                <a:solidFill>
                  <a:schemeClr val="tx1"/>
                </a:solidFill>
              </a:rPr>
              <a:t>Tipo de escuela</a:t>
            </a:r>
          </a:p>
          <a:p>
            <a:pPr>
              <a:buFont typeface="Wingdings" charset="2"/>
              <a:buChar char="ü"/>
              <a:defRPr/>
            </a:pPr>
            <a:r>
              <a:rPr lang="es-ES_tradnl" altLang="es-ES" b="1" dirty="0">
                <a:solidFill>
                  <a:schemeClr val="tx1"/>
                </a:solidFill>
              </a:rPr>
              <a:t>Prácticas docentes</a:t>
            </a:r>
          </a:p>
          <a:p>
            <a:pPr>
              <a:buFont typeface="Wingdings" charset="2"/>
              <a:buChar char="ü"/>
              <a:defRPr/>
            </a:pPr>
            <a:r>
              <a:rPr lang="es-ES_tradnl" altLang="es-ES" dirty="0">
                <a:solidFill>
                  <a:schemeClr val="tx1"/>
                </a:solidFill>
              </a:rPr>
              <a:t>Estructuración y manejo de la clase</a:t>
            </a:r>
          </a:p>
          <a:p>
            <a:pPr>
              <a:buFont typeface="Wingdings" charset="2"/>
              <a:buChar char="ü"/>
              <a:defRPr/>
            </a:pPr>
            <a:r>
              <a:rPr lang="es-ES_tradnl" altLang="es-ES" dirty="0">
                <a:solidFill>
                  <a:schemeClr val="tx1"/>
                </a:solidFill>
              </a:rPr>
              <a:t>Recursos didácticos</a:t>
            </a:r>
          </a:p>
          <a:p>
            <a:pPr>
              <a:buFont typeface="Wingdings" charset="2"/>
              <a:buChar char="ü"/>
              <a:defRPr/>
            </a:pPr>
            <a:r>
              <a:rPr lang="es-ES_tradnl" altLang="es-ES" b="1" dirty="0">
                <a:solidFill>
                  <a:schemeClr val="tx1"/>
                </a:solidFill>
              </a:rPr>
              <a:t>Interacciones colaborativas</a:t>
            </a:r>
          </a:p>
        </p:txBody>
      </p:sp>
      <p:sp>
        <p:nvSpPr>
          <p:cNvPr id="24" name="Rectángulo redondeado 23"/>
          <p:cNvSpPr/>
          <p:nvPr/>
        </p:nvSpPr>
        <p:spPr>
          <a:xfrm>
            <a:off x="4024842" y="-18455"/>
            <a:ext cx="3782483" cy="1282700"/>
          </a:xfrm>
          <a:prstGeom prst="roundRect">
            <a:avLst/>
          </a:prstGeom>
          <a:solidFill>
            <a:srgbClr val="FF73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000" dirty="0"/>
              <a:t>FUNCIONES EJECUTIVAS</a:t>
            </a:r>
          </a:p>
          <a:p>
            <a:pPr algn="ctr">
              <a:defRPr/>
            </a:pPr>
            <a:r>
              <a:rPr lang="es-ES" sz="2000" dirty="0"/>
              <a:t>Son sensibles a la experiencia</a:t>
            </a:r>
          </a:p>
        </p:txBody>
      </p:sp>
      <p:sp>
        <p:nvSpPr>
          <p:cNvPr id="23" name="AutoShape 23"/>
          <p:cNvSpPr>
            <a:spLocks noChangeArrowheads="1"/>
          </p:cNvSpPr>
          <p:nvPr/>
        </p:nvSpPr>
        <p:spPr bwMode="auto">
          <a:xfrm>
            <a:off x="4668479" y="2354355"/>
            <a:ext cx="1231899" cy="1038769"/>
          </a:xfrm>
          <a:prstGeom prst="downArrow">
            <a:avLst>
              <a:gd name="adj1" fmla="val 50000"/>
              <a:gd name="adj2" fmla="val 33212"/>
            </a:avLst>
          </a:prstGeom>
          <a:solidFill>
            <a:srgbClr val="00CCFF"/>
          </a:solidFill>
          <a:ln w="9525">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s-ES" altLang="es-AR" smtClean="0"/>
          </a:p>
        </p:txBody>
      </p:sp>
      <p:sp>
        <p:nvSpPr>
          <p:cNvPr id="25" name="AutoShape 23"/>
          <p:cNvSpPr>
            <a:spLocks noChangeArrowheads="1"/>
          </p:cNvSpPr>
          <p:nvPr/>
        </p:nvSpPr>
        <p:spPr bwMode="auto">
          <a:xfrm>
            <a:off x="9621839" y="2399508"/>
            <a:ext cx="1010707" cy="1049337"/>
          </a:xfrm>
          <a:prstGeom prst="downArrow">
            <a:avLst>
              <a:gd name="adj1" fmla="val 50000"/>
              <a:gd name="adj2" fmla="val 33212"/>
            </a:avLst>
          </a:prstGeom>
          <a:solidFill>
            <a:srgbClr val="00CCFF"/>
          </a:solidFill>
          <a:ln w="9525">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s-ES" altLang="es-AR" smtClean="0"/>
          </a:p>
        </p:txBody>
      </p:sp>
      <p:sp>
        <p:nvSpPr>
          <p:cNvPr id="26" name="AutoShape 23"/>
          <p:cNvSpPr>
            <a:spLocks noChangeArrowheads="1"/>
          </p:cNvSpPr>
          <p:nvPr/>
        </p:nvSpPr>
        <p:spPr bwMode="auto">
          <a:xfrm>
            <a:off x="8795810" y="1209676"/>
            <a:ext cx="738717" cy="769936"/>
          </a:xfrm>
          <a:prstGeom prst="downArrow">
            <a:avLst>
              <a:gd name="adj1" fmla="val 50000"/>
              <a:gd name="adj2" fmla="val 33212"/>
            </a:avLst>
          </a:prstGeom>
          <a:solidFill>
            <a:srgbClr val="00CCFF"/>
          </a:solidFill>
          <a:ln w="9525">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s-ES" altLang="es-AR" smtClean="0"/>
          </a:p>
        </p:txBody>
      </p:sp>
      <p:sp>
        <p:nvSpPr>
          <p:cNvPr id="2" name="Rectángulo 1"/>
          <p:cNvSpPr/>
          <p:nvPr/>
        </p:nvSpPr>
        <p:spPr>
          <a:xfrm>
            <a:off x="7162550" y="608979"/>
            <a:ext cx="6096000" cy="646331"/>
          </a:xfrm>
          <a:prstGeom prst="rect">
            <a:avLst/>
          </a:prstGeom>
        </p:spPr>
        <p:txBody>
          <a:bodyPr>
            <a:spAutoFit/>
          </a:bodyPr>
          <a:lstStyle/>
          <a:p>
            <a:pPr algn="ctr">
              <a:defRPr/>
            </a:pPr>
            <a:r>
              <a:rPr lang="es-ES_tradnl" altLang="es-ES" dirty="0">
                <a:latin typeface="Arial" charset="0"/>
              </a:rPr>
              <a:t>INFLUENCIA </a:t>
            </a:r>
          </a:p>
          <a:p>
            <a:pPr algn="ctr">
              <a:defRPr/>
            </a:pPr>
            <a:r>
              <a:rPr lang="es-ES_tradnl" altLang="es-ES" dirty="0">
                <a:latin typeface="Arial" charset="0"/>
              </a:rPr>
              <a:t>AMBIENTAL/SOCIO-CULURAL </a:t>
            </a:r>
          </a:p>
        </p:txBody>
      </p:sp>
    </p:spTree>
    <p:extLst>
      <p:ext uri="{BB962C8B-B14F-4D97-AF65-F5344CB8AC3E}">
        <p14:creationId xmlns:p14="http://schemas.microsoft.com/office/powerpoint/2010/main" val="222025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8252"/>
                                        </p:tgtEl>
                                        <p:attrNameLst>
                                          <p:attrName>style.visibility</p:attrName>
                                        </p:attrNameLst>
                                      </p:cBhvr>
                                      <p:to>
                                        <p:strVal val="visible"/>
                                      </p:to>
                                    </p:set>
                                    <p:anim calcmode="lin" valueType="num">
                                      <p:cBhvr additive="base">
                                        <p:cTn id="12" dur="500" fill="hold"/>
                                        <p:tgtEl>
                                          <p:spTgt spid="138252"/>
                                        </p:tgtEl>
                                        <p:attrNameLst>
                                          <p:attrName>ppt_x</p:attrName>
                                        </p:attrNameLst>
                                      </p:cBhvr>
                                      <p:tavLst>
                                        <p:tav tm="0">
                                          <p:val>
                                            <p:strVal val="#ppt_x"/>
                                          </p:val>
                                        </p:tav>
                                        <p:tav tm="100000">
                                          <p:val>
                                            <p:strVal val="#ppt_x"/>
                                          </p:val>
                                        </p:tav>
                                      </p:tavLst>
                                    </p:anim>
                                    <p:anim calcmode="lin" valueType="num">
                                      <p:cBhvr additive="base">
                                        <p:cTn id="13" dur="500" fill="hold"/>
                                        <p:tgtEl>
                                          <p:spTgt spid="13825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38253"/>
                                        </p:tgtEl>
                                        <p:attrNameLst>
                                          <p:attrName>style.visibility</p:attrName>
                                        </p:attrNameLst>
                                      </p:cBhvr>
                                      <p:to>
                                        <p:strVal val="visible"/>
                                      </p:to>
                                    </p:set>
                                    <p:animEffect transition="in" filter="fade">
                                      <p:cBhvr>
                                        <p:cTn id="18" dur="1000"/>
                                        <p:tgtEl>
                                          <p:spTgt spid="138253"/>
                                        </p:tgtEl>
                                      </p:cBhvr>
                                    </p:animEffect>
                                    <p:anim calcmode="lin" valueType="num">
                                      <p:cBhvr>
                                        <p:cTn id="19" dur="1000" fill="hold"/>
                                        <p:tgtEl>
                                          <p:spTgt spid="138253"/>
                                        </p:tgtEl>
                                        <p:attrNameLst>
                                          <p:attrName>ppt_x</p:attrName>
                                        </p:attrNameLst>
                                      </p:cBhvr>
                                      <p:tavLst>
                                        <p:tav tm="0">
                                          <p:val>
                                            <p:strVal val="#ppt_x"/>
                                          </p:val>
                                        </p:tav>
                                        <p:tav tm="100000">
                                          <p:val>
                                            <p:strVal val="#ppt_x"/>
                                          </p:val>
                                        </p:tav>
                                      </p:tavLst>
                                    </p:anim>
                                    <p:anim calcmode="lin" valueType="num">
                                      <p:cBhvr>
                                        <p:cTn id="20" dur="1000" fill="hold"/>
                                        <p:tgtEl>
                                          <p:spTgt spid="13825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000"/>
                                        <p:tgtEl>
                                          <p:spTgt spid="4"/>
                                        </p:tgtEl>
                                      </p:cBhvr>
                                    </p:animEffect>
                                    <p:anim calcmode="lin" valueType="num">
                                      <p:cBhvr>
                                        <p:cTn id="26" dur="2000" fill="hold"/>
                                        <p:tgtEl>
                                          <p:spTgt spid="4"/>
                                        </p:tgtEl>
                                        <p:attrNameLst>
                                          <p:attrName>ppt_w</p:attrName>
                                        </p:attrNameLst>
                                      </p:cBhvr>
                                      <p:tavLst>
                                        <p:tav tm="0" fmla="#ppt_w*sin(2.5*pi*$)">
                                          <p:val>
                                            <p:fltVal val="0"/>
                                          </p:val>
                                        </p:tav>
                                        <p:tav tm="100000">
                                          <p:val>
                                            <p:fltVal val="1"/>
                                          </p:val>
                                        </p:tav>
                                      </p:tavLst>
                                    </p:anim>
                                    <p:anim calcmode="lin" valueType="num">
                                      <p:cBhvr>
                                        <p:cTn id="27"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52" grpId="0" animBg="1"/>
      <p:bldP spid="138253" grpId="0" animBg="1"/>
      <p:bldP spid="20" grpId="0" animBg="1"/>
      <p:bldP spid="4" grpId="0" animBg="1"/>
      <p:bldP spid="22"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50918" y="495524"/>
            <a:ext cx="7596829" cy="1108688"/>
          </a:xfrm>
        </p:spPr>
        <p:txBody>
          <a:bodyPr/>
          <a:lstStyle/>
          <a:p>
            <a:r>
              <a:rPr lang="es-CL" sz="3600" dirty="0"/>
              <a:t>APLICACIÓN DE LAS FUNCIONES EJECUTIVAS</a:t>
            </a:r>
          </a:p>
        </p:txBody>
      </p:sp>
      <p:pic>
        <p:nvPicPr>
          <p:cNvPr id="1026" name="Picture 2" descr="Resultado de imagen para imagenes de alumnos estudian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2126" y="1937002"/>
            <a:ext cx="7557808" cy="3565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402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0021" y="436061"/>
            <a:ext cx="8503981" cy="986589"/>
          </a:xfrm>
        </p:spPr>
        <p:txBody>
          <a:bodyPr>
            <a:normAutofit fontScale="90000"/>
          </a:bodyPr>
          <a:lstStyle/>
          <a:p>
            <a:r>
              <a:rPr lang="es-CL" dirty="0"/>
              <a:t>    </a:t>
            </a:r>
            <a:r>
              <a:rPr lang="es-CL" sz="3200" dirty="0"/>
              <a:t>Funciones Ejecutivas Básicas </a:t>
            </a:r>
            <a:br>
              <a:rPr lang="es-CL" sz="3200" dirty="0"/>
            </a:br>
            <a:r>
              <a:rPr lang="es-CL" sz="3200" dirty="0"/>
              <a:t>    </a:t>
            </a:r>
            <a:r>
              <a:rPr lang="es-CL" sz="1600" u="sng" dirty="0">
                <a:hlinkClick r:id="rId2"/>
              </a:rPr>
              <a:t>9 Acertijos para ejercitar tu mente - YouTube</a:t>
            </a:r>
            <a:r>
              <a:rPr lang="es-CL" sz="1600" u="sng" dirty="0"/>
              <a:t/>
            </a:r>
            <a:br>
              <a:rPr lang="es-CL" sz="1600" u="sng" dirty="0"/>
            </a:br>
            <a:endParaRPr lang="es-CL" sz="1600" dirty="0"/>
          </a:p>
        </p:txBody>
      </p:sp>
      <p:sp>
        <p:nvSpPr>
          <p:cNvPr id="3" name="Marcador de contenido 2"/>
          <p:cNvSpPr>
            <a:spLocks noGrp="1"/>
          </p:cNvSpPr>
          <p:nvPr>
            <p:ph idx="1"/>
          </p:nvPr>
        </p:nvSpPr>
        <p:spPr>
          <a:xfrm>
            <a:off x="441158" y="1422650"/>
            <a:ext cx="8430125" cy="4922002"/>
          </a:xfrm>
        </p:spPr>
        <p:txBody>
          <a:bodyPr>
            <a:normAutofit/>
          </a:bodyPr>
          <a:lstStyle/>
          <a:p>
            <a:pPr marL="0" indent="0">
              <a:buNone/>
            </a:pPr>
            <a:r>
              <a:rPr lang="es-ES_tradnl" dirty="0">
                <a:solidFill>
                  <a:schemeClr val="tx1"/>
                </a:solidFill>
              </a:rPr>
              <a:t>a) La </a:t>
            </a:r>
            <a:r>
              <a:rPr lang="es-ES_tradnl" b="1" dirty="0">
                <a:solidFill>
                  <a:schemeClr val="tx1"/>
                </a:solidFill>
              </a:rPr>
              <a:t>memoria de trabajo: </a:t>
            </a:r>
            <a:r>
              <a:rPr lang="es-ES_tradnl" dirty="0">
                <a:solidFill>
                  <a:schemeClr val="tx1"/>
                </a:solidFill>
              </a:rPr>
              <a:t>se refiere a la capacidad de mantener activa la información en la mente, incluyendo estructuras representacionales complejas, manipularla y actuar en base a ella. Ejemplos:</a:t>
            </a:r>
          </a:p>
          <a:p>
            <a:r>
              <a:rPr lang="es-CL" b="1" dirty="0"/>
              <a:t>Juegos de cartas                            </a:t>
            </a:r>
          </a:p>
          <a:p>
            <a:pPr marL="0" indent="0">
              <a:buNone/>
            </a:pPr>
            <a:r>
              <a:rPr lang="es-CL" b="1" dirty="0"/>
              <a:t>      Juegos de mesa</a:t>
            </a:r>
            <a:endParaRPr lang="es-CL" dirty="0"/>
          </a:p>
          <a:p>
            <a:pPr marL="0" indent="0">
              <a:buNone/>
            </a:pPr>
            <a:endParaRPr lang="es-ES_tradnl" dirty="0">
              <a:solidFill>
                <a:schemeClr val="tx1"/>
              </a:solidFill>
            </a:endParaRPr>
          </a:p>
          <a:p>
            <a:pPr marL="0" indent="0">
              <a:buNone/>
            </a:pPr>
            <a:r>
              <a:rPr lang="es-ES_tradnl" dirty="0">
                <a:solidFill>
                  <a:schemeClr val="tx1"/>
                </a:solidFill>
              </a:rPr>
              <a:t>b) La </a:t>
            </a:r>
            <a:r>
              <a:rPr lang="es-ES_tradnl" b="1" dirty="0">
                <a:solidFill>
                  <a:schemeClr val="tx1"/>
                </a:solidFill>
              </a:rPr>
              <a:t>flexibilidad cognitiva: </a:t>
            </a:r>
            <a:r>
              <a:rPr lang="es-ES_tradnl" dirty="0">
                <a:solidFill>
                  <a:schemeClr val="tx1"/>
                </a:solidFill>
              </a:rPr>
              <a:t>compromete la habilidad de cambiar la atención de un paradigma perceptual a otro, adaptar la actividad mental y el comportamiento de acuerdo con las demandas del ambiente. Ejemplos: </a:t>
            </a:r>
          </a:p>
          <a:p>
            <a:r>
              <a:rPr lang="es-CL" b="1" dirty="0"/>
              <a:t>Juego  Simón Manda</a:t>
            </a:r>
          </a:p>
          <a:p>
            <a:r>
              <a:rPr lang="es-CL" b="1" dirty="0">
                <a:solidFill>
                  <a:schemeClr val="tx1"/>
                </a:solidFill>
              </a:rPr>
              <a:t>Juegos de laberintos</a:t>
            </a:r>
            <a:endParaRPr lang="es-ES_tradnl" b="1" dirty="0">
              <a:solidFill>
                <a:schemeClr val="tx1"/>
              </a:solidFill>
            </a:endParaRPr>
          </a:p>
          <a:p>
            <a:pPr marL="0" indent="0">
              <a:buNone/>
            </a:pPr>
            <a:endParaRPr lang="es-ES_tradnl" b="1" dirty="0">
              <a:solidFill>
                <a:schemeClr val="tx1"/>
              </a:solidFill>
            </a:endParaRPr>
          </a:p>
          <a:p>
            <a:endParaRPr lang="es-ES_tradnl" dirty="0">
              <a:solidFill>
                <a:schemeClr val="tx1"/>
              </a:solidFill>
            </a:endParaRPr>
          </a:p>
          <a:p>
            <a:endParaRPr lang="es-ES_tradnl" dirty="0">
              <a:solidFill>
                <a:schemeClr val="tx1"/>
              </a:solidFill>
            </a:endParaRPr>
          </a:p>
          <a:p>
            <a:endParaRPr lang="es-CL" dirty="0"/>
          </a:p>
          <a:p>
            <a:endParaRPr lang="es-CL" dirty="0"/>
          </a:p>
        </p:txBody>
      </p:sp>
      <p:pic>
        <p:nvPicPr>
          <p:cNvPr id="1026" name="Picture 2" descr="Resultado de imagen para cartas ases fot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920" y="2189204"/>
            <a:ext cx="1929898" cy="1357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9819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L" sz="3200" dirty="0"/>
              <a:t> </a:t>
            </a:r>
          </a:p>
        </p:txBody>
      </p:sp>
      <p:sp>
        <p:nvSpPr>
          <p:cNvPr id="3" name="Marcador de contenido 2"/>
          <p:cNvSpPr>
            <a:spLocks noGrp="1"/>
          </p:cNvSpPr>
          <p:nvPr>
            <p:ph idx="1"/>
          </p:nvPr>
        </p:nvSpPr>
        <p:spPr>
          <a:xfrm>
            <a:off x="701675" y="642561"/>
            <a:ext cx="7977382" cy="5309060"/>
          </a:xfrm>
        </p:spPr>
        <p:txBody>
          <a:bodyPr>
            <a:normAutofit/>
          </a:bodyPr>
          <a:lstStyle/>
          <a:p>
            <a:pPr marL="0" indent="0">
              <a:buNone/>
            </a:pPr>
            <a:r>
              <a:rPr lang="es-CL" b="1" dirty="0"/>
              <a:t>c) La Inhibición</a:t>
            </a:r>
            <a:r>
              <a:rPr lang="es-CL" dirty="0"/>
              <a:t>: </a:t>
            </a:r>
          </a:p>
          <a:p>
            <a:pPr marL="0" indent="0">
              <a:buNone/>
            </a:pPr>
            <a:r>
              <a:rPr lang="es-CL" dirty="0"/>
              <a:t>Es la capacidad para interrumpir nuestra propia conducta en el momento oportuno, lo que incluye tanto acciones como pensamientos o actividad mental. Lo opuesto de la inhibición es la impulsividad. Ejemplos:</a:t>
            </a:r>
          </a:p>
          <a:p>
            <a:r>
              <a:rPr lang="es-CL" dirty="0"/>
              <a:t>Patrones rítmicos</a:t>
            </a:r>
          </a:p>
          <a:p>
            <a:r>
              <a:rPr lang="es-CL" dirty="0"/>
              <a:t>Cantar por turnos </a:t>
            </a:r>
          </a:p>
          <a:p>
            <a:pPr marL="0" indent="0">
              <a:buNone/>
            </a:pPr>
            <a:r>
              <a:rPr lang="es-CL" dirty="0"/>
              <a:t> </a:t>
            </a:r>
          </a:p>
        </p:txBody>
      </p:sp>
      <p:sp>
        <p:nvSpPr>
          <p:cNvPr id="5" name="AutoShape 2" descr="Resultado de imagen para notas musicales dibujos">
            <a:hlinkClick r:id="rId2"/>
          </p:cNvPr>
          <p:cNvSpPr>
            <a:spLocks noChangeAspect="1" noChangeArrowheads="1"/>
          </p:cNvSpPr>
          <p:nvPr/>
        </p:nvSpPr>
        <p:spPr bwMode="auto">
          <a:xfrm>
            <a:off x="92075"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9" name="AutoShape 6" descr="Resultado de imagen para notas musicales dibujos">
            <a:hlinkClick r:id="rId3"/>
          </p:cNvPr>
          <p:cNvSpPr>
            <a:spLocks noChangeAspect="1" noChangeArrowheads="1"/>
          </p:cNvSpPr>
          <p:nvPr/>
        </p:nvSpPr>
        <p:spPr bwMode="auto">
          <a:xfrm>
            <a:off x="396875"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pic>
        <p:nvPicPr>
          <p:cNvPr id="1026" name="Picture 2" descr="Resultado de imagen para cantar fotos  dibuj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5975" y="3039895"/>
            <a:ext cx="3277436" cy="2037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234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9103" y="132348"/>
            <a:ext cx="8596668" cy="657726"/>
          </a:xfrm>
        </p:spPr>
        <p:txBody>
          <a:bodyPr>
            <a:normAutofit/>
          </a:bodyPr>
          <a:lstStyle/>
          <a:p>
            <a:r>
              <a:rPr lang="es-CL" sz="3200" dirty="0"/>
              <a:t>   Funciones Ejecutivas Complejas</a:t>
            </a:r>
          </a:p>
        </p:txBody>
      </p:sp>
      <p:sp>
        <p:nvSpPr>
          <p:cNvPr id="3" name="Marcador de contenido 2"/>
          <p:cNvSpPr>
            <a:spLocks noGrp="1"/>
          </p:cNvSpPr>
          <p:nvPr>
            <p:ph idx="1"/>
          </p:nvPr>
        </p:nvSpPr>
        <p:spPr>
          <a:xfrm>
            <a:off x="589103" y="790074"/>
            <a:ext cx="8991208" cy="5550567"/>
          </a:xfrm>
        </p:spPr>
        <p:txBody>
          <a:bodyPr>
            <a:noAutofit/>
          </a:bodyPr>
          <a:lstStyle/>
          <a:p>
            <a:pPr marL="0" indent="0">
              <a:buNone/>
            </a:pPr>
            <a:r>
              <a:rPr lang="es-ES_tradnl" dirty="0">
                <a:solidFill>
                  <a:schemeClr val="tx1"/>
                </a:solidFill>
              </a:rPr>
              <a:t>d) La </a:t>
            </a:r>
            <a:r>
              <a:rPr lang="es-ES_tradnl" b="1" dirty="0">
                <a:solidFill>
                  <a:schemeClr val="tx1"/>
                </a:solidFill>
              </a:rPr>
              <a:t>planificación:</a:t>
            </a:r>
            <a:r>
              <a:rPr lang="es-ES_tradnl" dirty="0">
                <a:solidFill>
                  <a:schemeClr val="tx1"/>
                </a:solidFill>
              </a:rPr>
              <a:t> es un proceso cognitivo de alto orden implicado en la resolución de problemas e involucra la capacidad para identificar una meta, secuenciar y organizar los pasos necesarios para alcanzarla. Ejemplos:</a:t>
            </a:r>
          </a:p>
          <a:p>
            <a:r>
              <a:rPr lang="es-ES_tradnl" dirty="0">
                <a:solidFill>
                  <a:schemeClr val="tx1"/>
                </a:solidFill>
              </a:rPr>
              <a:t> </a:t>
            </a:r>
          </a:p>
          <a:p>
            <a:pPr marL="0" indent="0">
              <a:buNone/>
            </a:pPr>
            <a:endParaRPr lang="es-ES_tradnl" dirty="0">
              <a:solidFill>
                <a:schemeClr val="tx1"/>
              </a:solidFill>
            </a:endParaRPr>
          </a:p>
          <a:p>
            <a:pPr marL="0" indent="0">
              <a:buNone/>
            </a:pPr>
            <a:endParaRPr lang="es-ES_tradnl" dirty="0">
              <a:solidFill>
                <a:schemeClr val="tx1"/>
              </a:solidFill>
            </a:endParaRPr>
          </a:p>
          <a:p>
            <a:pPr marL="0" indent="0">
              <a:buNone/>
            </a:pPr>
            <a:endParaRPr lang="es-ES_tradnl" dirty="0">
              <a:solidFill>
                <a:schemeClr val="tx1"/>
              </a:solidFill>
            </a:endParaRPr>
          </a:p>
          <a:p>
            <a:pPr marL="0" indent="0">
              <a:buNone/>
            </a:pPr>
            <a:endParaRPr lang="es-ES_tradnl" dirty="0">
              <a:solidFill>
                <a:schemeClr val="tx1"/>
              </a:solidFill>
            </a:endParaRPr>
          </a:p>
          <a:p>
            <a:pPr marL="0" indent="0">
              <a:buNone/>
            </a:pPr>
            <a:endParaRPr lang="es-ES_tradnl" dirty="0">
              <a:solidFill>
                <a:schemeClr val="tx1"/>
              </a:solidFill>
            </a:endParaRPr>
          </a:p>
          <a:p>
            <a:pPr marL="0" indent="0">
              <a:buNone/>
            </a:pPr>
            <a:endParaRPr lang="es-ES_tradnl" dirty="0">
              <a:solidFill>
                <a:schemeClr val="tx1"/>
              </a:solidFill>
            </a:endParaRPr>
          </a:p>
          <a:p>
            <a:pPr marL="0" indent="0">
              <a:buNone/>
            </a:pPr>
            <a:r>
              <a:rPr lang="es-ES_tradnl" dirty="0">
                <a:solidFill>
                  <a:schemeClr val="tx1"/>
                </a:solidFill>
              </a:rPr>
              <a:t>e) La </a:t>
            </a:r>
            <a:r>
              <a:rPr lang="es-ES_tradnl" b="1" dirty="0">
                <a:solidFill>
                  <a:schemeClr val="tx1"/>
                </a:solidFill>
              </a:rPr>
              <a:t>capacidad de organización: </a:t>
            </a:r>
            <a:r>
              <a:rPr lang="es-ES_tradnl" dirty="0">
                <a:solidFill>
                  <a:schemeClr val="tx1"/>
                </a:solidFill>
              </a:rPr>
              <a:t>es una función ejecutiva que contribuye con la habilidad de elaborar un plan de trabajo, en tanto implica ordenar la información de manera adecuada y jerarquizarla en función de un plan previsto. Ejemplos:</a:t>
            </a:r>
          </a:p>
          <a:p>
            <a:pPr marL="0" indent="0">
              <a:buNone/>
            </a:pPr>
            <a:r>
              <a:rPr lang="es-CL" dirty="0"/>
              <a:t> Invitar a una fiesta</a:t>
            </a:r>
          </a:p>
          <a:p>
            <a:pPr marL="0" indent="0">
              <a:buNone/>
            </a:pPr>
            <a:r>
              <a:rPr lang="es-CL" dirty="0"/>
              <a:t> Pasos a Seguir</a:t>
            </a:r>
          </a:p>
        </p:txBody>
      </p:sp>
      <p:pic>
        <p:nvPicPr>
          <p:cNvPr id="6" name="Picture 2" descr="https://www.dobleequipovalencia.com/wp-content/uploads/2014/02/Gui%C3%B3n-preparar-mochila-e139215440498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3117" y="1748589"/>
            <a:ext cx="2839452" cy="2622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243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68787" y="572421"/>
            <a:ext cx="8596668" cy="5780253"/>
          </a:xfrm>
        </p:spPr>
        <p:txBody>
          <a:bodyPr>
            <a:normAutofit/>
          </a:bodyPr>
          <a:lstStyle/>
          <a:p>
            <a:pPr marL="0" indent="0" algn="just">
              <a:buNone/>
              <a:defRPr/>
            </a:pPr>
            <a:endParaRPr lang="es-ES_tradnl" dirty="0">
              <a:solidFill>
                <a:schemeClr val="tx1"/>
              </a:solidFill>
            </a:endParaRPr>
          </a:p>
          <a:p>
            <a:pPr marL="0" indent="0" algn="just">
              <a:buNone/>
              <a:defRPr/>
            </a:pPr>
            <a:r>
              <a:rPr lang="es-ES_tradnl" dirty="0">
                <a:solidFill>
                  <a:schemeClr val="tx1"/>
                </a:solidFill>
              </a:rPr>
              <a:t>f) La </a:t>
            </a:r>
            <a:r>
              <a:rPr lang="es-ES_tradnl" b="1" dirty="0" err="1">
                <a:solidFill>
                  <a:schemeClr val="tx1"/>
                </a:solidFill>
              </a:rPr>
              <a:t>metacognición</a:t>
            </a:r>
            <a:r>
              <a:rPr lang="es-ES_tradnl" b="1" dirty="0">
                <a:solidFill>
                  <a:schemeClr val="tx1"/>
                </a:solidFill>
              </a:rPr>
              <a:t>:</a:t>
            </a:r>
            <a:r>
              <a:rPr lang="es-ES_tradnl" dirty="0">
                <a:solidFill>
                  <a:schemeClr val="tx1"/>
                </a:solidFill>
              </a:rPr>
              <a:t> se refiere al conocimiento que la persona posee sobre su funcionamiento cognitivo y a sus intentos de controlar dichos procesos (</a:t>
            </a:r>
            <a:r>
              <a:rPr lang="es-ES_tradnl" dirty="0" err="1">
                <a:solidFill>
                  <a:schemeClr val="tx1"/>
                </a:solidFill>
              </a:rPr>
              <a:t>Difabio</a:t>
            </a:r>
            <a:r>
              <a:rPr lang="es-ES_tradnl" dirty="0">
                <a:solidFill>
                  <a:schemeClr val="tx1"/>
                </a:solidFill>
              </a:rPr>
              <a:t> de </a:t>
            </a:r>
            <a:r>
              <a:rPr lang="es-ES_tradnl" dirty="0" err="1">
                <a:solidFill>
                  <a:schemeClr val="tx1"/>
                </a:solidFill>
              </a:rPr>
              <a:t>Anglat</a:t>
            </a:r>
            <a:r>
              <a:rPr lang="es-ES_tradnl" dirty="0">
                <a:solidFill>
                  <a:schemeClr val="tx1"/>
                </a:solidFill>
              </a:rPr>
              <a:t>, 2005). En función de este procesamiento </a:t>
            </a:r>
            <a:r>
              <a:rPr lang="es-ES_tradnl" smtClean="0">
                <a:solidFill>
                  <a:schemeClr val="tx1"/>
                </a:solidFill>
              </a:rPr>
              <a:t>supraordenado,el</a:t>
            </a:r>
            <a:r>
              <a:rPr lang="es-ES_tradnl" dirty="0" smtClean="0">
                <a:solidFill>
                  <a:schemeClr val="tx1"/>
                </a:solidFill>
              </a:rPr>
              <a:t> </a:t>
            </a:r>
            <a:r>
              <a:rPr lang="es-ES_tradnl" dirty="0">
                <a:solidFill>
                  <a:schemeClr val="tx1"/>
                </a:solidFill>
              </a:rPr>
              <a:t>individuo consigue monitorear, autorregular y elaborar estrategias para potenciar su cognición (</a:t>
            </a:r>
            <a:r>
              <a:rPr lang="es-ES_tradnl" dirty="0" err="1">
                <a:solidFill>
                  <a:schemeClr val="tx1"/>
                </a:solidFill>
              </a:rPr>
              <a:t>Khun</a:t>
            </a:r>
            <a:r>
              <a:rPr lang="es-ES_tradnl" dirty="0">
                <a:solidFill>
                  <a:schemeClr val="tx1"/>
                </a:solidFill>
              </a:rPr>
              <a:t>, 2000). Ejemplos:</a:t>
            </a:r>
          </a:p>
          <a:p>
            <a:pPr marL="0" indent="0" algn="just">
              <a:buNone/>
              <a:defRPr/>
            </a:pPr>
            <a:endParaRPr lang="es-ES_tradnl" dirty="0">
              <a:solidFill>
                <a:schemeClr val="tx1"/>
              </a:solidFill>
            </a:endParaRPr>
          </a:p>
          <a:p>
            <a:pPr marL="0" indent="0" algn="just">
              <a:buNone/>
              <a:defRPr/>
            </a:pPr>
            <a:r>
              <a:rPr lang="es-CL" i="1" dirty="0"/>
              <a:t>“ Estás solo en casa, son las 4 de la madrugada y estás durmiendo en tu habitación. El ruido de alguien intentando abrir la puerta de tu casa te despierta. ¿Qué piensas que pasará luego?”</a:t>
            </a:r>
          </a:p>
          <a:p>
            <a:pPr marL="0" indent="0" algn="just">
              <a:buNone/>
              <a:defRPr/>
            </a:pPr>
            <a:r>
              <a:rPr lang="es-CL" i="1" dirty="0"/>
              <a:t>                              </a:t>
            </a:r>
          </a:p>
          <a:p>
            <a:pPr marL="0" indent="0" algn="just">
              <a:buNone/>
              <a:defRPr/>
            </a:pPr>
            <a:endParaRPr lang="es-CL" dirty="0"/>
          </a:p>
          <a:p>
            <a:pPr marL="0" indent="0" algn="just">
              <a:buNone/>
              <a:defRPr/>
            </a:pPr>
            <a:endParaRPr lang="es-ES_tradnl" dirty="0">
              <a:solidFill>
                <a:schemeClr val="tx1"/>
              </a:solidFill>
            </a:endParaRPr>
          </a:p>
        </p:txBody>
      </p:sp>
      <p:pic>
        <p:nvPicPr>
          <p:cNvPr id="4" name="Imagen 3" descr="Resultado de imagen para fotos personas pensando"/>
          <p:cNvPicPr/>
          <p:nvPr/>
        </p:nvPicPr>
        <p:blipFill>
          <a:blip r:embed="rId2">
            <a:extLst>
              <a:ext uri="{28A0092B-C50C-407E-A947-70E740481C1C}">
                <a14:useLocalDpi xmlns:a14="http://schemas.microsoft.com/office/drawing/2010/main" val="0"/>
              </a:ext>
            </a:extLst>
          </a:blip>
          <a:srcRect/>
          <a:stretch>
            <a:fillRect/>
          </a:stretch>
        </p:blipFill>
        <p:spPr bwMode="auto">
          <a:xfrm>
            <a:off x="3370178" y="3996322"/>
            <a:ext cx="2387600" cy="1995404"/>
          </a:xfrm>
          <a:prstGeom prst="rect">
            <a:avLst/>
          </a:prstGeom>
          <a:noFill/>
          <a:ln>
            <a:noFill/>
          </a:ln>
        </p:spPr>
      </p:pic>
    </p:spTree>
    <p:extLst>
      <p:ext uri="{BB962C8B-B14F-4D97-AF65-F5344CB8AC3E}">
        <p14:creationId xmlns:p14="http://schemas.microsoft.com/office/powerpoint/2010/main" val="32764638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97123" y="572168"/>
            <a:ext cx="8596668" cy="5916864"/>
          </a:xfrm>
        </p:spPr>
        <p:txBody>
          <a:bodyPr>
            <a:normAutofit/>
          </a:bodyPr>
          <a:lstStyle/>
          <a:p>
            <a:pPr marL="0" indent="0">
              <a:buNone/>
            </a:pPr>
            <a:r>
              <a:rPr lang="es-ES_tradnl" dirty="0">
                <a:solidFill>
                  <a:schemeClr val="tx1"/>
                </a:solidFill>
              </a:rPr>
              <a:t>g) La </a:t>
            </a:r>
            <a:r>
              <a:rPr lang="es-ES_tradnl" b="1" dirty="0">
                <a:solidFill>
                  <a:schemeClr val="tx1"/>
                </a:solidFill>
              </a:rPr>
              <a:t>fluidez verbal: </a:t>
            </a:r>
            <a:r>
              <a:rPr lang="es-ES_tradnl" dirty="0">
                <a:solidFill>
                  <a:schemeClr val="tx1"/>
                </a:solidFill>
              </a:rPr>
              <a:t>hace referencia a la habilidad de generar la mayor cantidad de palabras en un cierto periodo de tiempo de acuerdo con un criterio semántico o fonético. Ejemplos: </a:t>
            </a:r>
          </a:p>
          <a:p>
            <a:r>
              <a:rPr lang="es-ES_tradnl" dirty="0">
                <a:solidFill>
                  <a:schemeClr val="tx1"/>
                </a:solidFill>
              </a:rPr>
              <a:t>animales, que inicien con C.</a:t>
            </a:r>
          </a:p>
          <a:p>
            <a:r>
              <a:rPr lang="es-ES_tradnl" dirty="0">
                <a:solidFill>
                  <a:schemeClr val="tx1"/>
                </a:solidFill>
              </a:rPr>
              <a:t>Ordenar alimentos en grupos</a:t>
            </a:r>
          </a:p>
          <a:p>
            <a:r>
              <a:rPr lang="es-ES_tradnl" dirty="0">
                <a:solidFill>
                  <a:schemeClr val="tx1"/>
                </a:solidFill>
              </a:rPr>
              <a:t>Crear oraciones con dibujos</a:t>
            </a:r>
          </a:p>
          <a:p>
            <a:pPr marL="0" indent="0">
              <a:buNone/>
            </a:pPr>
            <a:r>
              <a:rPr lang="es-ES_tradnl" b="1" dirty="0">
                <a:solidFill>
                  <a:schemeClr val="tx1"/>
                </a:solidFill>
              </a:rPr>
              <a:t>h) Monitoreo:</a:t>
            </a:r>
            <a:r>
              <a:rPr lang="es-ES_tradnl" dirty="0">
                <a:solidFill>
                  <a:schemeClr val="tx1"/>
                </a:solidFill>
              </a:rPr>
              <a:t> hace referencia a la capacidad de controlar y ajustar dinámicamente el comportamiento en función a los cambios del ambiente, incluye la capacidad de </a:t>
            </a:r>
            <a:r>
              <a:rPr lang="es-ES_tradnl" i="1" dirty="0">
                <a:solidFill>
                  <a:schemeClr val="tx1"/>
                </a:solidFill>
              </a:rPr>
              <a:t>detectar los errores, capacidad de anticipar e inhibir respuestas. Ejemplos:</a:t>
            </a:r>
          </a:p>
          <a:p>
            <a:pPr marL="0" indent="0">
              <a:buNone/>
            </a:pPr>
            <a:endParaRPr lang="es-ES_tradnl" i="1" dirty="0">
              <a:solidFill>
                <a:schemeClr val="tx1"/>
              </a:solidFill>
            </a:endParaRPr>
          </a:p>
          <a:p>
            <a:endParaRPr lang="es-CL" dirty="0"/>
          </a:p>
        </p:txBody>
      </p:sp>
      <p:pic>
        <p:nvPicPr>
          <p:cNvPr id="4" name="Imagen 3" descr="http://www.edugestores.pe/wp-content/uploads/2017/02/0006.jpg"/>
          <p:cNvPicPr/>
          <p:nvPr/>
        </p:nvPicPr>
        <p:blipFill>
          <a:blip r:embed="rId2">
            <a:extLst>
              <a:ext uri="{28A0092B-C50C-407E-A947-70E740481C1C}">
                <a14:useLocalDpi xmlns:a14="http://schemas.microsoft.com/office/drawing/2010/main" val="0"/>
              </a:ext>
            </a:extLst>
          </a:blip>
          <a:srcRect/>
          <a:stretch>
            <a:fillRect/>
          </a:stretch>
        </p:blipFill>
        <p:spPr bwMode="auto">
          <a:xfrm>
            <a:off x="3257853" y="3952541"/>
            <a:ext cx="4330064" cy="2175544"/>
          </a:xfrm>
          <a:prstGeom prst="rect">
            <a:avLst/>
          </a:prstGeom>
          <a:noFill/>
          <a:ln>
            <a:noFill/>
          </a:ln>
        </p:spPr>
      </p:pic>
    </p:spTree>
    <p:extLst>
      <p:ext uri="{BB962C8B-B14F-4D97-AF65-F5344CB8AC3E}">
        <p14:creationId xmlns:p14="http://schemas.microsoft.com/office/powerpoint/2010/main" val="8021700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0660" y="336884"/>
            <a:ext cx="8596668" cy="593558"/>
          </a:xfrm>
        </p:spPr>
        <p:txBody>
          <a:bodyPr>
            <a:normAutofit/>
          </a:bodyPr>
          <a:lstStyle/>
          <a:p>
            <a:r>
              <a:rPr lang="es-CL" sz="2800" dirty="0"/>
              <a:t>                           </a:t>
            </a:r>
          </a:p>
        </p:txBody>
      </p:sp>
      <p:sp>
        <p:nvSpPr>
          <p:cNvPr id="3" name="Marcador de contenido 2"/>
          <p:cNvSpPr>
            <a:spLocks noGrp="1"/>
          </p:cNvSpPr>
          <p:nvPr>
            <p:ph idx="1"/>
          </p:nvPr>
        </p:nvSpPr>
        <p:spPr>
          <a:xfrm>
            <a:off x="677334" y="401053"/>
            <a:ext cx="8596668" cy="5640310"/>
          </a:xfrm>
        </p:spPr>
        <p:txBody>
          <a:bodyPr>
            <a:normAutofit fontScale="92500" lnSpcReduction="20000"/>
          </a:bodyPr>
          <a:lstStyle/>
          <a:p>
            <a:pPr marL="0" indent="0">
              <a:buNone/>
            </a:pPr>
            <a:endParaRPr lang="es-CL" sz="2800" b="1" dirty="0">
              <a:solidFill>
                <a:schemeClr val="accent2"/>
              </a:solidFill>
            </a:endParaRPr>
          </a:p>
          <a:p>
            <a:pPr marL="0" indent="0">
              <a:buNone/>
            </a:pPr>
            <a:r>
              <a:rPr lang="es-CL" sz="3000" b="1" dirty="0">
                <a:solidFill>
                  <a:schemeClr val="accent2"/>
                </a:solidFill>
              </a:rPr>
              <a:t>    ¿ CÓMO ESTIMULARLAS?</a:t>
            </a:r>
            <a:r>
              <a:rPr lang="es-ES_tradnl" altLang="es-ES_tradnl" sz="3000" b="1" dirty="0">
                <a:solidFill>
                  <a:schemeClr val="accent2"/>
                </a:solidFill>
              </a:rPr>
              <a:t/>
            </a:r>
            <a:br>
              <a:rPr lang="es-ES_tradnl" altLang="es-ES_tradnl" sz="3000" b="1" dirty="0">
                <a:solidFill>
                  <a:schemeClr val="accent2"/>
                </a:solidFill>
              </a:rPr>
            </a:br>
            <a:r>
              <a:rPr lang="es-ES_tradnl" altLang="es-ES_tradnl" dirty="0">
                <a:solidFill>
                  <a:schemeClr val="accent2"/>
                </a:solidFill>
              </a:rPr>
              <a:t> </a:t>
            </a:r>
            <a:br>
              <a:rPr lang="es-ES_tradnl" altLang="es-ES_tradnl" dirty="0">
                <a:solidFill>
                  <a:schemeClr val="accent2"/>
                </a:solidFill>
              </a:rPr>
            </a:br>
            <a:r>
              <a:rPr lang="es-ES_tradnl" altLang="es-ES_tradnl" sz="2400" dirty="0">
                <a:solidFill>
                  <a:schemeClr val="tx1"/>
                </a:solidFill>
              </a:rPr>
              <a:t>1.- Disfruta del sol.</a:t>
            </a:r>
            <a:br>
              <a:rPr lang="es-ES_tradnl" altLang="es-ES_tradnl" sz="2400" dirty="0">
                <a:solidFill>
                  <a:schemeClr val="tx1"/>
                </a:solidFill>
              </a:rPr>
            </a:br>
            <a:r>
              <a:rPr lang="es-ES_tradnl" altLang="es-ES_tradnl" sz="2400" dirty="0">
                <a:solidFill>
                  <a:schemeClr val="tx1"/>
                </a:solidFill>
              </a:rPr>
              <a:t/>
            </a:r>
            <a:br>
              <a:rPr lang="es-ES_tradnl" altLang="es-ES_tradnl" sz="2400" dirty="0">
                <a:solidFill>
                  <a:schemeClr val="tx1"/>
                </a:solidFill>
              </a:rPr>
            </a:br>
            <a:r>
              <a:rPr lang="es-ES_tradnl" altLang="es-ES_tradnl" sz="2400" dirty="0">
                <a:solidFill>
                  <a:schemeClr val="tx1"/>
                </a:solidFill>
              </a:rPr>
              <a:t>2.- Dale tregua a tu mente. “ Divaga ”</a:t>
            </a:r>
            <a:br>
              <a:rPr lang="es-ES_tradnl" altLang="es-ES_tradnl" sz="2400" dirty="0">
                <a:solidFill>
                  <a:schemeClr val="tx1"/>
                </a:solidFill>
              </a:rPr>
            </a:br>
            <a:r>
              <a:rPr lang="es-ES_tradnl" altLang="es-ES_tradnl" sz="2400" dirty="0">
                <a:solidFill>
                  <a:schemeClr val="tx1"/>
                </a:solidFill>
              </a:rPr>
              <a:t/>
            </a:r>
            <a:br>
              <a:rPr lang="es-ES_tradnl" altLang="es-ES_tradnl" sz="2400" dirty="0">
                <a:solidFill>
                  <a:schemeClr val="tx1"/>
                </a:solidFill>
              </a:rPr>
            </a:br>
            <a:r>
              <a:rPr lang="es-ES_tradnl" altLang="es-ES_tradnl" sz="2400" dirty="0">
                <a:solidFill>
                  <a:schemeClr val="tx1"/>
                </a:solidFill>
              </a:rPr>
              <a:t>3.- Baila.</a:t>
            </a:r>
            <a:br>
              <a:rPr lang="es-ES_tradnl" altLang="es-ES_tradnl" sz="2400" dirty="0">
                <a:solidFill>
                  <a:schemeClr val="tx1"/>
                </a:solidFill>
              </a:rPr>
            </a:br>
            <a:r>
              <a:rPr lang="es-ES_tradnl" altLang="es-ES_tradnl" sz="2400" dirty="0">
                <a:solidFill>
                  <a:schemeClr val="tx1"/>
                </a:solidFill>
              </a:rPr>
              <a:t/>
            </a:r>
            <a:br>
              <a:rPr lang="es-ES_tradnl" altLang="es-ES_tradnl" sz="2400" dirty="0">
                <a:solidFill>
                  <a:schemeClr val="tx1"/>
                </a:solidFill>
              </a:rPr>
            </a:br>
            <a:r>
              <a:rPr lang="es-ES_tradnl" altLang="es-ES_tradnl" sz="2400" dirty="0">
                <a:solidFill>
                  <a:schemeClr val="tx1"/>
                </a:solidFill>
              </a:rPr>
              <a:t>4.- Haz Ejercicio.                                             </a:t>
            </a:r>
            <a:br>
              <a:rPr lang="es-ES_tradnl" altLang="es-ES_tradnl" sz="2400" dirty="0">
                <a:solidFill>
                  <a:schemeClr val="tx1"/>
                </a:solidFill>
              </a:rPr>
            </a:br>
            <a:r>
              <a:rPr lang="es-ES_tradnl" altLang="es-ES_tradnl" sz="2400" dirty="0">
                <a:solidFill>
                  <a:schemeClr val="tx1"/>
                </a:solidFill>
              </a:rPr>
              <a:t/>
            </a:r>
            <a:br>
              <a:rPr lang="es-ES_tradnl" altLang="es-ES_tradnl" sz="2400" dirty="0">
                <a:solidFill>
                  <a:schemeClr val="tx1"/>
                </a:solidFill>
              </a:rPr>
            </a:br>
            <a:r>
              <a:rPr lang="es-ES_tradnl" altLang="es-ES_tradnl" sz="2400" dirty="0">
                <a:solidFill>
                  <a:schemeClr val="tx1"/>
                </a:solidFill>
              </a:rPr>
              <a:t>5.- Come bien.</a:t>
            </a:r>
            <a:br>
              <a:rPr lang="es-ES_tradnl" altLang="es-ES_tradnl" sz="2400" dirty="0">
                <a:solidFill>
                  <a:schemeClr val="tx1"/>
                </a:solidFill>
              </a:rPr>
            </a:br>
            <a:r>
              <a:rPr lang="es-ES_tradnl" altLang="es-ES_tradnl" sz="2400" dirty="0">
                <a:solidFill>
                  <a:schemeClr val="tx1"/>
                </a:solidFill>
              </a:rPr>
              <a:t/>
            </a:r>
            <a:br>
              <a:rPr lang="es-ES_tradnl" altLang="es-ES_tradnl" sz="2400" dirty="0">
                <a:solidFill>
                  <a:schemeClr val="tx1"/>
                </a:solidFill>
              </a:rPr>
            </a:br>
            <a:r>
              <a:rPr lang="es-ES_tradnl" altLang="es-ES_tradnl" sz="2400" dirty="0">
                <a:solidFill>
                  <a:schemeClr val="tx1"/>
                </a:solidFill>
              </a:rPr>
              <a:t>6.- Aprende cosas nuevas.</a:t>
            </a:r>
            <a:br>
              <a:rPr lang="es-ES_tradnl" altLang="es-ES_tradnl" sz="2400" dirty="0">
                <a:solidFill>
                  <a:schemeClr val="tx1"/>
                </a:solidFill>
              </a:rPr>
            </a:br>
            <a:r>
              <a:rPr lang="es-ES_tradnl" altLang="es-ES_tradnl" sz="2400" dirty="0">
                <a:solidFill>
                  <a:schemeClr val="tx1"/>
                </a:solidFill>
              </a:rPr>
              <a:t/>
            </a:r>
            <a:br>
              <a:rPr lang="es-ES_tradnl" altLang="es-ES_tradnl" sz="2400" dirty="0">
                <a:solidFill>
                  <a:schemeClr val="tx1"/>
                </a:solidFill>
              </a:rPr>
            </a:br>
            <a:r>
              <a:rPr lang="es-ES_tradnl" altLang="es-ES_tradnl" sz="2400" dirty="0">
                <a:solidFill>
                  <a:schemeClr val="tx1"/>
                </a:solidFill>
              </a:rPr>
              <a:t>7.- Duerme lo suficiente.</a:t>
            </a:r>
            <a:br>
              <a:rPr lang="es-ES_tradnl" altLang="es-ES_tradnl" sz="2400" dirty="0">
                <a:solidFill>
                  <a:schemeClr val="tx1"/>
                </a:solidFill>
              </a:rPr>
            </a:br>
            <a:r>
              <a:rPr lang="es-ES_tradnl" altLang="es-ES_tradnl" sz="2400" dirty="0">
                <a:solidFill>
                  <a:schemeClr val="tx1"/>
                </a:solidFill>
              </a:rPr>
              <a:t/>
            </a:r>
            <a:br>
              <a:rPr lang="es-ES_tradnl" altLang="es-ES_tradnl" sz="2400" dirty="0">
                <a:solidFill>
                  <a:schemeClr val="tx1"/>
                </a:solidFill>
              </a:rPr>
            </a:br>
            <a:endParaRPr lang="es-CL" sz="2400" dirty="0"/>
          </a:p>
        </p:txBody>
      </p:sp>
      <p:pic>
        <p:nvPicPr>
          <p:cNvPr id="4" name="Picture 2" descr="Resultado de imagen para como mejorar las funciones cognitiv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7226" y="2701843"/>
            <a:ext cx="3489067" cy="2434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3307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sultado de imagen para muchas gracia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02843" y="1567699"/>
            <a:ext cx="4313099" cy="3196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000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funciones ejecutivas imagen animada">
            <a:extLst>
              <a:ext uri="{FF2B5EF4-FFF2-40B4-BE49-F238E27FC236}">
                <a16:creationId xmlns="" xmlns:a16="http://schemas.microsoft.com/office/drawing/2014/main" id="{E75AC72E-080D-4430-824A-42567AB708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1703" y="3226676"/>
            <a:ext cx="2280201" cy="2826671"/>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 xmlns:a16="http://schemas.microsoft.com/office/drawing/2014/main" id="{99378C1C-0401-4756-B8AE-39B67A048BAB}"/>
              </a:ext>
            </a:extLst>
          </p:cNvPr>
          <p:cNvSpPr txBox="1"/>
          <p:nvPr/>
        </p:nvSpPr>
        <p:spPr>
          <a:xfrm>
            <a:off x="1616765" y="371060"/>
            <a:ext cx="3988905" cy="3104248"/>
          </a:xfrm>
          <a:prstGeom prst="rect">
            <a:avLst/>
          </a:prstGeom>
          <a:noFill/>
        </p:spPr>
        <p:txBody>
          <a:bodyPr wrap="square" rtlCol="0">
            <a:spAutoFit/>
          </a:bodyPr>
          <a:lstStyle/>
          <a:p>
            <a:pPr algn="just">
              <a:lnSpc>
                <a:spcPct val="150000"/>
              </a:lnSpc>
            </a:pPr>
            <a:r>
              <a:rPr lang="es-CL" sz="1200" b="1" dirty="0"/>
              <a:t>Las funciones ejecutivas son procesos de control cognitivo que regulan los pensamientos y las acciones en el sostenimiento de un comportamiento dirigido a una meta e involucran un número de procesos cognitivos de alto orden, tales como planificación y toma de decisiones, inhibición, mantenimiento y manipulación de información en la memoria, inhibir pensamientos, sentimientos y acciones no deseadas, y cambiar flexiblemente de una tarea a otra (Barker et al., 2014</a:t>
            </a:r>
          </a:p>
        </p:txBody>
      </p:sp>
      <p:sp>
        <p:nvSpPr>
          <p:cNvPr id="5" name="CuadroTexto 4">
            <a:extLst>
              <a:ext uri="{FF2B5EF4-FFF2-40B4-BE49-F238E27FC236}">
                <a16:creationId xmlns="" xmlns:a16="http://schemas.microsoft.com/office/drawing/2014/main" id="{1E87FE18-8D39-4A4D-ADC7-54B8E12C61FA}"/>
              </a:ext>
            </a:extLst>
          </p:cNvPr>
          <p:cNvSpPr txBox="1"/>
          <p:nvPr/>
        </p:nvSpPr>
        <p:spPr>
          <a:xfrm>
            <a:off x="6361804" y="458594"/>
            <a:ext cx="4943061" cy="2272673"/>
          </a:xfrm>
          <a:prstGeom prst="rect">
            <a:avLst/>
          </a:prstGeom>
          <a:noFill/>
        </p:spPr>
        <p:txBody>
          <a:bodyPr wrap="square" rtlCol="0">
            <a:spAutoFit/>
          </a:bodyPr>
          <a:lstStyle/>
          <a:p>
            <a:pPr algn="just">
              <a:lnSpc>
                <a:spcPct val="150000"/>
              </a:lnSpc>
            </a:pPr>
            <a:r>
              <a:rPr lang="es-CL" sz="1200" b="1" dirty="0"/>
              <a:t>Conjunto de procesos que tienen por objeto el modo en que una persona es capaz de manejarse a sí misma y de utilizar sus propios recursos con el fin de conseguir un nuevo objetivo. Es una especie de término “paraguas” bajo el cual se agrupan toda una serie de habilidades capaces de regular la acción y la conducta, mediante la asignación de recursos cognitivos dirigidos a explorar, asociar, decidir, controlar y evaluar las situaciones (</a:t>
            </a:r>
            <a:r>
              <a:rPr lang="es-CL" sz="1200" b="1" dirty="0" err="1"/>
              <a:t>Grieve</a:t>
            </a:r>
            <a:r>
              <a:rPr lang="es-CL" sz="1200" b="1" dirty="0"/>
              <a:t> y 2009). </a:t>
            </a:r>
            <a:r>
              <a:rPr lang="es-CL" sz="1200" b="1" dirty="0" err="1"/>
              <a:t>Gnanasekaran</a:t>
            </a:r>
            <a:r>
              <a:rPr lang="es-CL" sz="1200" b="1" dirty="0"/>
              <a:t>, </a:t>
            </a:r>
          </a:p>
        </p:txBody>
      </p:sp>
      <p:sp>
        <p:nvSpPr>
          <p:cNvPr id="6" name="CuadroTexto 5">
            <a:extLst>
              <a:ext uri="{FF2B5EF4-FFF2-40B4-BE49-F238E27FC236}">
                <a16:creationId xmlns="" xmlns:a16="http://schemas.microsoft.com/office/drawing/2014/main" id="{181E2F52-8FD6-4012-BEB4-399A37EC7B95}"/>
              </a:ext>
            </a:extLst>
          </p:cNvPr>
          <p:cNvSpPr txBox="1"/>
          <p:nvPr/>
        </p:nvSpPr>
        <p:spPr>
          <a:xfrm>
            <a:off x="1616765" y="4057672"/>
            <a:ext cx="3154018" cy="1995675"/>
          </a:xfrm>
          <a:prstGeom prst="rect">
            <a:avLst/>
          </a:prstGeom>
          <a:noFill/>
        </p:spPr>
        <p:txBody>
          <a:bodyPr wrap="square" rtlCol="0">
            <a:spAutoFit/>
          </a:bodyPr>
          <a:lstStyle/>
          <a:p>
            <a:pPr algn="just">
              <a:lnSpc>
                <a:spcPct val="150000"/>
              </a:lnSpc>
            </a:pPr>
            <a:r>
              <a:rPr lang="es-CL" sz="1200" b="1" dirty="0"/>
              <a:t>El término funciones ejecutivas se refiere a procesos cognitivos involucrados en procesos de resolución de problemas dirigidos a una meta, tales como memoria de trabajo, control inhibitorio y correcciones de errores (</a:t>
            </a:r>
            <a:r>
              <a:rPr lang="es-CL" sz="1200" b="1" dirty="0" err="1"/>
              <a:t>Marcovitch</a:t>
            </a:r>
            <a:r>
              <a:rPr lang="es-CL" sz="1200" b="1" dirty="0"/>
              <a:t> &amp; Zelazo, 2009, </a:t>
            </a:r>
          </a:p>
        </p:txBody>
      </p:sp>
      <p:sp>
        <p:nvSpPr>
          <p:cNvPr id="8" name="CuadroTexto 7">
            <a:extLst>
              <a:ext uri="{FF2B5EF4-FFF2-40B4-BE49-F238E27FC236}">
                <a16:creationId xmlns="" xmlns:a16="http://schemas.microsoft.com/office/drawing/2014/main" id="{EBB693D2-DA5B-4015-A847-F31496E342B0}"/>
              </a:ext>
            </a:extLst>
          </p:cNvPr>
          <p:cNvSpPr txBox="1"/>
          <p:nvPr/>
        </p:nvSpPr>
        <p:spPr>
          <a:xfrm>
            <a:off x="7851845" y="3038454"/>
            <a:ext cx="3453020" cy="2549672"/>
          </a:xfrm>
          <a:prstGeom prst="rect">
            <a:avLst/>
          </a:prstGeom>
          <a:noFill/>
        </p:spPr>
        <p:txBody>
          <a:bodyPr wrap="square" rtlCol="0">
            <a:spAutoFit/>
          </a:bodyPr>
          <a:lstStyle/>
          <a:p>
            <a:pPr algn="just">
              <a:lnSpc>
                <a:spcPct val="150000"/>
              </a:lnSpc>
            </a:pPr>
            <a:r>
              <a:rPr lang="es-CL" sz="1200" b="1" dirty="0"/>
              <a:t>Las funciones ejecutivas son capacidades de control cognitivo que regulan los comportamientos, emociones y cogniciones necesarios para alcanzar metas, resolver problemas, realizar acciones poco aprendidas o no rutinarias y dar respuestas adaptativas a situaciones novedosas o complejas (</a:t>
            </a:r>
            <a:r>
              <a:rPr lang="es-CL" sz="1200" b="1" dirty="0" err="1"/>
              <a:t>Diamond</a:t>
            </a:r>
            <a:r>
              <a:rPr lang="es-CL" sz="1200" b="1" dirty="0"/>
              <a:t>, 2013; Hughes, 2011). </a:t>
            </a:r>
          </a:p>
        </p:txBody>
      </p:sp>
    </p:spTree>
    <p:extLst>
      <p:ext uri="{BB962C8B-B14F-4D97-AF65-F5344CB8AC3E}">
        <p14:creationId xmlns:p14="http://schemas.microsoft.com/office/powerpoint/2010/main" val="268222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1E0E2BAB-04D9-4817-BC49-1428AAE837F2}"/>
              </a:ext>
            </a:extLst>
          </p:cNvPr>
          <p:cNvPicPr>
            <a:picLocks noChangeAspect="1"/>
          </p:cNvPicPr>
          <p:nvPr/>
        </p:nvPicPr>
        <p:blipFill>
          <a:blip r:embed="rId2"/>
          <a:stretch>
            <a:fillRect/>
          </a:stretch>
        </p:blipFill>
        <p:spPr>
          <a:xfrm>
            <a:off x="190499" y="1307195"/>
            <a:ext cx="7620000" cy="4286250"/>
          </a:xfrm>
          <a:prstGeom prst="rect">
            <a:avLst/>
          </a:prstGeom>
        </p:spPr>
      </p:pic>
      <p:sp>
        <p:nvSpPr>
          <p:cNvPr id="2" name="Título 1">
            <a:extLst>
              <a:ext uri="{FF2B5EF4-FFF2-40B4-BE49-F238E27FC236}">
                <a16:creationId xmlns="" xmlns:a16="http://schemas.microsoft.com/office/drawing/2014/main" id="{AFC4268C-AD9F-4E53-9373-32FF361297AC}"/>
              </a:ext>
            </a:extLst>
          </p:cNvPr>
          <p:cNvSpPr>
            <a:spLocks noGrp="1"/>
          </p:cNvSpPr>
          <p:nvPr>
            <p:ph type="title"/>
          </p:nvPr>
        </p:nvSpPr>
        <p:spPr/>
        <p:txBody>
          <a:bodyPr>
            <a:normAutofit/>
          </a:bodyPr>
          <a:lstStyle/>
          <a:p>
            <a:r>
              <a:rPr lang="es-CL" sz="3200" b="1" dirty="0"/>
              <a:t>¿Qué son las funciones cognitivas?</a:t>
            </a:r>
            <a:r>
              <a:rPr lang="es-CL" sz="3200" dirty="0"/>
              <a:t/>
            </a:r>
            <a:br>
              <a:rPr lang="es-CL" sz="3200" dirty="0"/>
            </a:br>
            <a:endParaRPr lang="es-CL" sz="3200" dirty="0"/>
          </a:p>
        </p:txBody>
      </p:sp>
      <p:sp>
        <p:nvSpPr>
          <p:cNvPr id="3" name="Rectángulo 2">
            <a:extLst>
              <a:ext uri="{FF2B5EF4-FFF2-40B4-BE49-F238E27FC236}">
                <a16:creationId xmlns="" xmlns:a16="http://schemas.microsoft.com/office/drawing/2014/main" id="{11AF980A-34C9-43D1-82AF-897160CDEEEE}"/>
              </a:ext>
            </a:extLst>
          </p:cNvPr>
          <p:cNvSpPr/>
          <p:nvPr/>
        </p:nvSpPr>
        <p:spPr>
          <a:xfrm>
            <a:off x="990601" y="1264555"/>
            <a:ext cx="11010900" cy="5100435"/>
          </a:xfrm>
          <a:prstGeom prst="rect">
            <a:avLst/>
          </a:prstGeom>
        </p:spPr>
        <p:txBody>
          <a:bodyPr wrap="square">
            <a:spAutoFit/>
          </a:bodyPr>
          <a:lstStyle/>
          <a:p>
            <a:pPr algn="ctr">
              <a:lnSpc>
                <a:spcPct val="150000"/>
              </a:lnSpc>
            </a:pPr>
            <a:r>
              <a:rPr lang="es-CL" sz="2400" dirty="0">
                <a:solidFill>
                  <a:schemeClr val="accent6">
                    <a:lumMod val="75000"/>
                  </a:schemeClr>
                </a:solidFill>
              </a:rPr>
              <a:t>Se denomina funciones cognitivas a aquellos procesos mentales que nos permiten llevar a cabo cualquier tarea. Hacen posible que el sujeto tenga un papel activo en los procesos de recepción, selección, transformación, almacenamiento, elaboración y recuperación de la información, lo que le permite desenvolverse en el mundo que le rodea.</a:t>
            </a:r>
          </a:p>
          <a:p>
            <a:pPr algn="ctr">
              <a:lnSpc>
                <a:spcPct val="150000"/>
              </a:lnSpc>
            </a:pPr>
            <a:r>
              <a:rPr lang="es-CL" sz="2800" b="1" dirty="0">
                <a:solidFill>
                  <a:schemeClr val="accent2">
                    <a:lumMod val="50000"/>
                  </a:schemeClr>
                </a:solidFill>
              </a:rPr>
              <a:t>¿Cuáles son las funciones cognitivas más importantes?</a:t>
            </a:r>
          </a:p>
          <a:p>
            <a:pPr algn="ctr">
              <a:lnSpc>
                <a:spcPct val="150000"/>
              </a:lnSpc>
            </a:pPr>
            <a:r>
              <a:rPr lang="es-CL" sz="2400" dirty="0">
                <a:solidFill>
                  <a:schemeClr val="accent6">
                    <a:lumMod val="75000"/>
                  </a:schemeClr>
                </a:solidFill>
              </a:rPr>
              <a:t>Las funciones cognitivas mas importantes son la atención, la orientación, la memoria, las gnosias, las </a:t>
            </a:r>
            <a:r>
              <a:rPr lang="es-CL" sz="2400" u="sng" dirty="0">
                <a:solidFill>
                  <a:schemeClr val="accent6">
                    <a:lumMod val="75000"/>
                  </a:schemeClr>
                </a:solidFill>
              </a:rPr>
              <a:t>funciones ejecutivas</a:t>
            </a:r>
            <a:r>
              <a:rPr lang="es-CL" sz="2400" dirty="0">
                <a:solidFill>
                  <a:schemeClr val="accent6">
                    <a:lumMod val="75000"/>
                  </a:schemeClr>
                </a:solidFill>
              </a:rPr>
              <a:t>, las praxias, el lenguaje, la cognición social y las habilidades visoespaciales.</a:t>
            </a:r>
          </a:p>
        </p:txBody>
      </p:sp>
    </p:spTree>
    <p:extLst>
      <p:ext uri="{BB962C8B-B14F-4D97-AF65-F5344CB8AC3E}">
        <p14:creationId xmlns:p14="http://schemas.microsoft.com/office/powerpoint/2010/main" val="189875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a:extLst>
              <a:ext uri="{FF2B5EF4-FFF2-40B4-BE49-F238E27FC236}">
                <a16:creationId xmlns="" xmlns:a16="http://schemas.microsoft.com/office/drawing/2014/main" id="{A3018879-9198-4A54-9D34-CED19EBA1188}"/>
              </a:ext>
            </a:extLst>
          </p:cNvPr>
          <p:cNvSpPr>
            <a:spLocks noGrp="1"/>
          </p:cNvSpPr>
          <p:nvPr>
            <p:ph type="title"/>
          </p:nvPr>
        </p:nvSpPr>
        <p:spPr>
          <a:xfrm>
            <a:off x="-421106" y="378698"/>
            <a:ext cx="10768263" cy="1280890"/>
          </a:xfrm>
        </p:spPr>
        <p:txBody>
          <a:bodyPr>
            <a:noAutofit/>
          </a:bodyPr>
          <a:lstStyle/>
          <a:p>
            <a:pPr algn="ctr">
              <a:lnSpc>
                <a:spcPct val="150000"/>
              </a:lnSpc>
            </a:pPr>
            <a:r>
              <a:rPr lang="es-CL" sz="3200" b="1" dirty="0" smtClean="0"/>
              <a:t>¿ Cuáles </a:t>
            </a:r>
            <a:r>
              <a:rPr lang="es-CL" sz="3200" b="1" dirty="0"/>
              <a:t>son las funciones ejecutivas?</a:t>
            </a:r>
            <a:r>
              <a:rPr lang="es-CL" sz="2000" b="1" dirty="0"/>
              <a:t/>
            </a:r>
            <a:br>
              <a:rPr lang="es-CL" sz="2000" b="1" dirty="0"/>
            </a:br>
            <a:endParaRPr lang="es-CL" sz="2000" b="1" dirty="0">
              <a:solidFill>
                <a:schemeClr val="accent4"/>
              </a:solidFill>
            </a:endParaRPr>
          </a:p>
        </p:txBody>
      </p:sp>
      <p:sp>
        <p:nvSpPr>
          <p:cNvPr id="13" name="Marcador de contenido 12">
            <a:extLst>
              <a:ext uri="{FF2B5EF4-FFF2-40B4-BE49-F238E27FC236}">
                <a16:creationId xmlns="" xmlns:a16="http://schemas.microsoft.com/office/drawing/2014/main" id="{FB8C64E4-C3FD-498C-8068-F38FC8762BD1}"/>
              </a:ext>
            </a:extLst>
          </p:cNvPr>
          <p:cNvSpPr>
            <a:spLocks noGrp="1"/>
          </p:cNvSpPr>
          <p:nvPr>
            <p:ph sz="half" idx="2"/>
          </p:nvPr>
        </p:nvSpPr>
        <p:spPr>
          <a:xfrm>
            <a:off x="870285" y="1831864"/>
            <a:ext cx="5105400" cy="4216010"/>
          </a:xfrm>
        </p:spPr>
        <p:txBody>
          <a:bodyPr>
            <a:normAutofit fontScale="47500" lnSpcReduction="20000"/>
          </a:bodyPr>
          <a:lstStyle/>
          <a:p>
            <a:pPr algn="just"/>
            <a:r>
              <a:rPr lang="es-CL" sz="2500" b="1" u="sng" dirty="0"/>
              <a:t>Memoria de trabajo</a:t>
            </a:r>
            <a:r>
              <a:rPr lang="es-CL" sz="2500" dirty="0"/>
              <a:t>: sistema que permite el mantenimiento, manipulación y transformación de información en la mente.</a:t>
            </a:r>
          </a:p>
          <a:p>
            <a:pPr algn="just"/>
            <a:endParaRPr lang="es-CL" sz="2500" dirty="0"/>
          </a:p>
          <a:p>
            <a:pPr algn="just"/>
            <a:r>
              <a:rPr lang="es-CL" sz="2500" b="1" u="sng" dirty="0"/>
              <a:t>Planificació</a:t>
            </a:r>
            <a:r>
              <a:rPr lang="es-CL" sz="2500" dirty="0"/>
              <a:t>n: capacidad de generar objetivos, desarrollar planes de acción para conseguirlos (secuencias de pasos) y elegir el más adecuado en base a la anticipación de consecuencias.</a:t>
            </a:r>
          </a:p>
          <a:p>
            <a:pPr algn="just"/>
            <a:endParaRPr lang="es-CL" sz="2500" dirty="0"/>
          </a:p>
          <a:p>
            <a:pPr algn="just"/>
            <a:r>
              <a:rPr lang="es-CL" sz="2500" b="1" u="sng" dirty="0"/>
              <a:t>Razonamiento</a:t>
            </a:r>
            <a:r>
              <a:rPr lang="es-CL" sz="2500" dirty="0"/>
              <a:t>: capacidad de comparar resultados, elaborar inferencias y establecer relaciones abstractas.</a:t>
            </a:r>
          </a:p>
          <a:p>
            <a:pPr algn="just"/>
            <a:endParaRPr lang="es-CL" sz="2500" dirty="0"/>
          </a:p>
          <a:p>
            <a:pPr algn="just"/>
            <a:r>
              <a:rPr lang="es-CL" sz="2500" b="1" u="sng" dirty="0"/>
              <a:t>Flexibilidad</a:t>
            </a:r>
            <a:r>
              <a:rPr lang="es-CL" sz="2500" dirty="0"/>
              <a:t>: capacidad de generar nuevas estrategias para adaptar </a:t>
            </a:r>
            <a:r>
              <a:rPr lang="es-CL" sz="2500" dirty="0" smtClean="0"/>
              <a:t> </a:t>
            </a:r>
            <a:r>
              <a:rPr lang="es-CL" sz="2500" dirty="0"/>
              <a:t>la conducta a los cambios de demanda del ambiente.</a:t>
            </a:r>
          </a:p>
          <a:p>
            <a:pPr algn="just"/>
            <a:r>
              <a:rPr lang="es-CL" sz="2500" b="1" u="sng" dirty="0"/>
              <a:t>Inhibición</a:t>
            </a:r>
            <a:r>
              <a:rPr lang="es-CL" sz="2500" dirty="0"/>
              <a:t>: capacidad de ignorar los impulsos o la información irrelevante tanto interna como externa cuando estamos realizando una tarea.</a:t>
            </a:r>
          </a:p>
          <a:p>
            <a:pPr algn="just"/>
            <a:r>
              <a:rPr lang="es-CL" sz="2500" b="1" u="sng" dirty="0"/>
              <a:t>La Organización </a:t>
            </a:r>
            <a:r>
              <a:rPr lang="es-CL" sz="2500" dirty="0"/>
              <a:t>implica la habilidad para ordenar la información e identificar las ideas principales o los conceptos clave en tareas de aprendizaje o cuando se trata de comunicar información, ya sea por vía oral o escrita. Incluye la habilidad para ordenar las cosas del entorno, los elementos de trabajo</a:t>
            </a:r>
          </a:p>
          <a:p>
            <a:endParaRPr lang="es-CL" dirty="0"/>
          </a:p>
        </p:txBody>
      </p:sp>
      <p:sp>
        <p:nvSpPr>
          <p:cNvPr id="15" name="Marcador de contenido 14">
            <a:extLst>
              <a:ext uri="{FF2B5EF4-FFF2-40B4-BE49-F238E27FC236}">
                <a16:creationId xmlns="" xmlns:a16="http://schemas.microsoft.com/office/drawing/2014/main" id="{56BD6EAF-A52C-4CF2-B41A-2226A58C1DA5}"/>
              </a:ext>
            </a:extLst>
          </p:cNvPr>
          <p:cNvSpPr>
            <a:spLocks noGrp="1"/>
          </p:cNvSpPr>
          <p:nvPr>
            <p:ph sz="quarter" idx="4"/>
          </p:nvPr>
        </p:nvSpPr>
        <p:spPr>
          <a:xfrm>
            <a:off x="6220326" y="1595419"/>
            <a:ext cx="5269832" cy="4095694"/>
          </a:xfrm>
        </p:spPr>
        <p:txBody>
          <a:bodyPr>
            <a:normAutofit fontScale="25000" lnSpcReduction="20000"/>
          </a:bodyPr>
          <a:lstStyle/>
          <a:p>
            <a:endParaRPr lang="es-CL" dirty="0"/>
          </a:p>
          <a:p>
            <a:pPr algn="just">
              <a:lnSpc>
                <a:spcPct val="170000"/>
              </a:lnSpc>
            </a:pPr>
            <a:r>
              <a:rPr lang="es-CL" sz="4800" b="1" i="1" dirty="0"/>
              <a:t>Toma de decisiones</a:t>
            </a:r>
            <a:r>
              <a:rPr lang="es-CL" sz="4800" dirty="0"/>
              <a:t>: capacidad de decidir una manera de actuación tras sopesar los distintos tipos de opciones posibles y sus posibles resultados y consecuencias.</a:t>
            </a:r>
          </a:p>
          <a:p>
            <a:pPr algn="just">
              <a:lnSpc>
                <a:spcPct val="170000"/>
              </a:lnSpc>
            </a:pPr>
            <a:r>
              <a:rPr lang="es-CL" sz="4800" b="1" u="sng" dirty="0"/>
              <a:t>Estimación temporal</a:t>
            </a:r>
            <a:r>
              <a:rPr lang="es-CL" sz="4800" dirty="0"/>
              <a:t>: capacidad de calcular de manera aproximada el paso del tiempo y la duración de una actividad o suceso.</a:t>
            </a:r>
          </a:p>
          <a:p>
            <a:pPr algn="just">
              <a:lnSpc>
                <a:spcPct val="170000"/>
              </a:lnSpc>
            </a:pPr>
            <a:r>
              <a:rPr lang="es-CL" sz="4800" b="1" u="sng" dirty="0"/>
              <a:t>Ejecución dual</a:t>
            </a:r>
            <a:r>
              <a:rPr lang="es-CL" sz="4800" dirty="0"/>
              <a:t>: capacidad de realizar dos tareas al mismo tiempo (por lo que deben ser de diferente tipo), prestando atención a ambas de manera constante.</a:t>
            </a:r>
          </a:p>
          <a:p>
            <a:pPr algn="just">
              <a:lnSpc>
                <a:spcPct val="170000"/>
              </a:lnSpc>
            </a:pPr>
            <a:r>
              <a:rPr lang="es-CL" sz="4800" b="1" u="sng" dirty="0" err="1"/>
              <a:t>Branching</a:t>
            </a:r>
            <a:r>
              <a:rPr lang="es-CL" sz="4800" dirty="0"/>
              <a:t> (multitarea): capacidad de organizar y realizar óptimamente tareas de manera simultánea, intercalándolas y sabiendo en qué punto están cada una en todo momento.</a:t>
            </a:r>
          </a:p>
          <a:p>
            <a:pPr algn="just">
              <a:lnSpc>
                <a:spcPct val="170000"/>
              </a:lnSpc>
            </a:pPr>
            <a:r>
              <a:rPr lang="es-CL" sz="4800" b="1" u="sng" dirty="0"/>
              <a:t>Fluidez</a:t>
            </a:r>
            <a:r>
              <a:rPr lang="es-CL" sz="4800" dirty="0"/>
              <a:t>: capacidad para producir de manera rápida y eficaz contenidos lingüísticos. (lenguaje)</a:t>
            </a:r>
          </a:p>
        </p:txBody>
      </p:sp>
    </p:spTree>
    <p:extLst>
      <p:ext uri="{BB962C8B-B14F-4D97-AF65-F5344CB8AC3E}">
        <p14:creationId xmlns:p14="http://schemas.microsoft.com/office/powerpoint/2010/main" val="347034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P spid="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 name="Rectangle 87">
            <a:extLst>
              <a:ext uri="{FF2B5EF4-FFF2-40B4-BE49-F238E27FC236}">
                <a16:creationId xmlns="" xmlns:a16="http://schemas.microsoft.com/office/drawing/2014/main" id="{7459C506-5F4B-4B75-9218-C7C3F87FA8D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 xmlns:a16="http://schemas.microsoft.com/office/drawing/2014/main" id="{BC659EEB-C3AE-4544-8263-417009DCDF4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8467"/>
            <a:ext cx="12192000" cy="6866467"/>
            <a:chOff x="0" y="-8467"/>
            <a:chExt cx="12192000" cy="6866467"/>
          </a:xfrm>
        </p:grpSpPr>
        <p:cxnSp>
          <p:nvCxnSpPr>
            <p:cNvPr id="91" name="Straight Connector 90">
              <a:extLst>
                <a:ext uri="{FF2B5EF4-FFF2-40B4-BE49-F238E27FC236}">
                  <a16:creationId xmlns="" xmlns:a16="http://schemas.microsoft.com/office/drawing/2014/main" id="{D99DB6C6-36F9-4576-A558-95153EADBE4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92" name="Rectangle 23">
              <a:extLst>
                <a:ext uri="{FF2B5EF4-FFF2-40B4-BE49-F238E27FC236}">
                  <a16:creationId xmlns="" xmlns:a16="http://schemas.microsoft.com/office/drawing/2014/main" id="{694E7916-EDE4-4B50-A4A1-6B28FDD4D9B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5">
              <a:extLst>
                <a:ext uri="{FF2B5EF4-FFF2-40B4-BE49-F238E27FC236}">
                  <a16:creationId xmlns="" xmlns:a16="http://schemas.microsoft.com/office/drawing/2014/main" id="{6F6CB7BB-4370-4173-97F8-F636C0F149F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 xmlns:a16="http://schemas.microsoft.com/office/drawing/2014/main" id="{B0F590BB-1F51-4138-A2D4-2E483C84FB0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Rectangle 27">
              <a:extLst>
                <a:ext uri="{FF2B5EF4-FFF2-40B4-BE49-F238E27FC236}">
                  <a16:creationId xmlns="" xmlns:a16="http://schemas.microsoft.com/office/drawing/2014/main" id="{4A492863-9797-45A2-BAB3-514F10C5F25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6" name="Rectangle 28">
              <a:extLst>
                <a:ext uri="{FF2B5EF4-FFF2-40B4-BE49-F238E27FC236}">
                  <a16:creationId xmlns="" xmlns:a16="http://schemas.microsoft.com/office/drawing/2014/main" id="{7C1E33F6-6D0F-4ECF-92F4-6F71D8BAF3D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7" name="Rectangle 29">
              <a:extLst>
                <a:ext uri="{FF2B5EF4-FFF2-40B4-BE49-F238E27FC236}">
                  <a16:creationId xmlns="" xmlns:a16="http://schemas.microsoft.com/office/drawing/2014/main" id="{73EEEA64-7411-474B-BD0E-60C24B3F4E5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8" name="Isosceles Triangle 97">
              <a:extLst>
                <a:ext uri="{FF2B5EF4-FFF2-40B4-BE49-F238E27FC236}">
                  <a16:creationId xmlns="" xmlns:a16="http://schemas.microsoft.com/office/drawing/2014/main" id="{4F82A6DD-92BB-4443-B5A5-05240DD5580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9" name="Isosceles Triangle 98">
              <a:extLst>
                <a:ext uri="{FF2B5EF4-FFF2-40B4-BE49-F238E27FC236}">
                  <a16:creationId xmlns="" xmlns:a16="http://schemas.microsoft.com/office/drawing/2014/main" id="{79832BCB-1DCF-46AC-9FFA-170791668D8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01" name="Rectangle 100">
            <a:extLst>
              <a:ext uri="{FF2B5EF4-FFF2-40B4-BE49-F238E27FC236}">
                <a16:creationId xmlns="" xmlns:a16="http://schemas.microsoft.com/office/drawing/2014/main" id="{4E74DA95-CD7A-4D5E-9D27-67A759CE70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012" y="480060"/>
            <a:ext cx="11237976" cy="5897880"/>
          </a:xfrm>
          <a:prstGeom prst="rect">
            <a:avLst/>
          </a:prstGeom>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 xmlns:a16="http://schemas.microsoft.com/office/drawing/2014/main" id="{A0FEA1EA-52B5-4512-ACB3-94A10B1F8C18}"/>
              </a:ext>
            </a:extLst>
          </p:cNvPr>
          <p:cNvPicPr>
            <a:picLocks noChangeAspect="1"/>
          </p:cNvPicPr>
          <p:nvPr/>
        </p:nvPicPr>
        <p:blipFill>
          <a:blip r:embed="rId2"/>
          <a:stretch>
            <a:fillRect/>
          </a:stretch>
        </p:blipFill>
        <p:spPr>
          <a:xfrm>
            <a:off x="1034739" y="1418172"/>
            <a:ext cx="3977127" cy="3534828"/>
          </a:xfrm>
          <a:prstGeom prst="rect">
            <a:avLst/>
          </a:prstGeom>
        </p:spPr>
      </p:pic>
      <p:cxnSp>
        <p:nvCxnSpPr>
          <p:cNvPr id="103" name="Straight Connector 102">
            <a:extLst>
              <a:ext uri="{FF2B5EF4-FFF2-40B4-BE49-F238E27FC236}">
                <a16:creationId xmlns="" xmlns:a16="http://schemas.microsoft.com/office/drawing/2014/main" id="{14AA3B5C-0C55-4FFF-9C45-8F9F7C074A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081305" y="1650669"/>
            <a:ext cx="0" cy="3431969"/>
          </a:xfrm>
          <a:prstGeom prst="line">
            <a:avLst/>
          </a:prstGeom>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 xmlns:a16="http://schemas.microsoft.com/office/drawing/2014/main" id="{F3EEA4D7-B72B-4D28-87B0-CE789D35D18E}"/>
              </a:ext>
            </a:extLst>
          </p:cNvPr>
          <p:cNvPicPr>
            <a:picLocks noChangeAspect="1"/>
          </p:cNvPicPr>
          <p:nvPr/>
        </p:nvPicPr>
        <p:blipFill>
          <a:blip r:embed="rId3"/>
          <a:stretch>
            <a:fillRect/>
          </a:stretch>
        </p:blipFill>
        <p:spPr>
          <a:xfrm>
            <a:off x="5606579" y="1736430"/>
            <a:ext cx="5494778" cy="3487503"/>
          </a:xfrm>
          <a:prstGeom prst="rect">
            <a:avLst/>
          </a:prstGeom>
        </p:spPr>
      </p:pic>
    </p:spTree>
    <p:extLst>
      <p:ext uri="{BB962C8B-B14F-4D97-AF65-F5344CB8AC3E}">
        <p14:creationId xmlns:p14="http://schemas.microsoft.com/office/powerpoint/2010/main" val="1634096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n relacionada">
            <a:extLst>
              <a:ext uri="{FF2B5EF4-FFF2-40B4-BE49-F238E27FC236}">
                <a16:creationId xmlns="" xmlns:a16="http://schemas.microsoft.com/office/drawing/2014/main" id="{09D101F5-7472-4FB2-A6EA-4DBC4F938E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5000"/>
          <a:stretch/>
        </p:blipFill>
        <p:spPr bwMode="auto">
          <a:xfrm>
            <a:off x="850233" y="842210"/>
            <a:ext cx="8430126" cy="437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722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3785" y="1575386"/>
            <a:ext cx="2298796" cy="1907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079500" y="533400"/>
            <a:ext cx="10334458" cy="3606800"/>
          </a:xfrm>
          <a:prstGeom prst="rect">
            <a:avLst/>
          </a:prstGeom>
          <a:noFill/>
        </p:spPr>
        <p:txBody>
          <a:bodyPr wrap="square" lIns="91440" tIns="45720" rIns="91440" bIns="45720">
            <a:prstTxWarp prst="textArchUp">
              <a:avLst/>
            </a:prstTxWarp>
            <a:spAutoFit/>
          </a:bodyPr>
          <a:lstStyle/>
          <a:p>
            <a:pPr algn="ctr"/>
            <a:r>
              <a:rPr lang="es-E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¿Cuándo surgen las funciones ejecutivas?   </a:t>
            </a:r>
            <a:endParaRPr lang="es-E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1028" name="Picture 4" descr="https://eresmama.com/wp-content/uploads/2017/04/mama-bebe-juegan-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4649" y="1234266"/>
            <a:ext cx="4222751" cy="2249101"/>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Resultado de imagen para imagen de niÃ±o de 2 aÃ±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7" name="AutoShape 8" descr="Resultado de imagen para imagen de niÃ±o de 2 aÃ±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8" name="AutoShape 10" descr="Resultado de imagen para imagen de niÃ±o de 2 aÃ±o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9" name="AutoShape 12" descr="Resultado de imagen para imagen de niÃ±o de 2 aÃ±o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1038" name="Picture 14" descr="Resultado de imagen para imagen de niÃ±o de 2 aÃ±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7315" y="4071332"/>
            <a:ext cx="3217334" cy="24130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Resultado de imagen para imagen de niÃ±o de 4 aÃ±o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7973" y="3988792"/>
            <a:ext cx="3031375" cy="2578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205256"/>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drumroll.wav"/>
          </p:stSnd>
        </p:sndAc>
      </p:transition>
    </mc:Choice>
    <mc:Fallback xmlns="">
      <p:transition spd="slow">
        <p:sndAc>
          <p:stSnd>
            <p:snd r:embed="rId7"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wipe(down)">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3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040"/>
                                        </p:tgtEl>
                                        <p:attrNameLst>
                                          <p:attrName>style.visibility</p:attrName>
                                        </p:attrNameLst>
                                      </p:cBhvr>
                                      <p:to>
                                        <p:strVal val="visible"/>
                                      </p:to>
                                    </p:set>
                                    <p:anim calcmode="lin" valueType="num">
                                      <p:cBhvr additive="base">
                                        <p:cTn id="26" dur="500" fill="hold"/>
                                        <p:tgtEl>
                                          <p:spTgt spid="1040"/>
                                        </p:tgtEl>
                                        <p:attrNameLst>
                                          <p:attrName>ppt_x</p:attrName>
                                        </p:attrNameLst>
                                      </p:cBhvr>
                                      <p:tavLst>
                                        <p:tav tm="0">
                                          <p:val>
                                            <p:strVal val="#ppt_x"/>
                                          </p:val>
                                        </p:tav>
                                        <p:tav tm="100000">
                                          <p:val>
                                            <p:strVal val="#ppt_x"/>
                                          </p:val>
                                        </p:tav>
                                      </p:tavLst>
                                    </p:anim>
                                    <p:anim calcmode="lin" valueType="num">
                                      <p:cBhvr additive="base">
                                        <p:cTn id="27" dur="500" fill="hold"/>
                                        <p:tgtEl>
                                          <p:spTgt spid="10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5100" y="516235"/>
            <a:ext cx="11849100" cy="646331"/>
          </a:xfrm>
          <a:prstGeom prst="rect">
            <a:avLst/>
          </a:prstGeom>
          <a:solidFill>
            <a:srgbClr val="FFFF00"/>
          </a:solidFill>
          <a:ln>
            <a:solidFill>
              <a:schemeClr val="accent2"/>
            </a:solidFill>
          </a:ln>
        </p:spPr>
        <p:txBody>
          <a:bodyPr wrap="square">
            <a:spAutoFit/>
          </a:bodyPr>
          <a:lstStyle/>
          <a:p>
            <a:r>
              <a:rPr lang="es-CL" dirty="0">
                <a:solidFill>
                  <a:srgbClr val="00B050"/>
                </a:solidFill>
              </a:rPr>
              <a:t>Las FE surgen en el momento que el niño es capaz de regular su conducta utilizando información del pasado (</a:t>
            </a:r>
            <a:r>
              <a:rPr lang="es-CL" dirty="0" err="1">
                <a:solidFill>
                  <a:srgbClr val="00B050"/>
                </a:solidFill>
              </a:rPr>
              <a:t>Cock</a:t>
            </a:r>
            <a:r>
              <a:rPr lang="es-CL" dirty="0">
                <a:solidFill>
                  <a:srgbClr val="00B050"/>
                </a:solidFill>
              </a:rPr>
              <a:t>, Matute, &amp; Jurado, 2008). </a:t>
            </a:r>
            <a:endParaRPr lang="es-CL" sz="2000" b="1" dirty="0" smtClean="0">
              <a:solidFill>
                <a:srgbClr val="00B050"/>
              </a:solidFill>
            </a:endParaRPr>
          </a:p>
        </p:txBody>
      </p:sp>
      <p:pic>
        <p:nvPicPr>
          <p:cNvPr id="3" name="Picture 4" descr="https://eresmama.com/wp-content/uploads/2017/04/mama-bebe-juegan-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4900" y="3059240"/>
            <a:ext cx="2739858" cy="2465260"/>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165100" y="1587500"/>
            <a:ext cx="118491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dirty="0">
                <a:solidFill>
                  <a:srgbClr val="00B050"/>
                </a:solidFill>
              </a:rPr>
              <a:t>Esto se puede observar cuando un bebé de 8</a:t>
            </a:r>
            <a:r>
              <a:rPr lang="es-CL" dirty="0" smtClean="0">
                <a:solidFill>
                  <a:srgbClr val="00B050"/>
                </a:solidFill>
              </a:rPr>
              <a:t> </a:t>
            </a:r>
            <a:r>
              <a:rPr lang="es-CL" dirty="0">
                <a:solidFill>
                  <a:srgbClr val="00B050"/>
                </a:solidFill>
              </a:rPr>
              <a:t>meses de edad, es capaz de saber </a:t>
            </a:r>
            <a:r>
              <a:rPr lang="es-CL" u="sng" dirty="0">
                <a:solidFill>
                  <a:srgbClr val="00B050"/>
                </a:solidFill>
              </a:rPr>
              <a:t>que un elemento </a:t>
            </a:r>
            <a:r>
              <a:rPr lang="es-CL" b="1" u="sng" dirty="0">
                <a:solidFill>
                  <a:srgbClr val="00B050"/>
                </a:solidFill>
              </a:rPr>
              <a:t>sigue existiendo aun cuando éste se haya retirado de su vista </a:t>
            </a:r>
            <a:r>
              <a:rPr lang="es-CL" dirty="0" smtClean="0">
                <a:solidFill>
                  <a:srgbClr val="00B050"/>
                </a:solidFill>
              </a:rPr>
              <a:t>(</a:t>
            </a:r>
            <a:r>
              <a:rPr lang="es-CL" dirty="0" err="1" smtClean="0">
                <a:solidFill>
                  <a:srgbClr val="00B050"/>
                </a:solidFill>
              </a:rPr>
              <a:t>Johansoon</a:t>
            </a:r>
            <a:r>
              <a:rPr lang="es-CL" dirty="0">
                <a:solidFill>
                  <a:srgbClr val="00B050"/>
                </a:solidFill>
              </a:rPr>
              <a:t>, </a:t>
            </a:r>
            <a:r>
              <a:rPr lang="es-CL" dirty="0" err="1">
                <a:solidFill>
                  <a:srgbClr val="00B050"/>
                </a:solidFill>
              </a:rPr>
              <a:t>Forssman</a:t>
            </a:r>
            <a:r>
              <a:rPr lang="es-CL" dirty="0">
                <a:solidFill>
                  <a:srgbClr val="00B050"/>
                </a:solidFill>
              </a:rPr>
              <a:t>, &amp; </a:t>
            </a:r>
            <a:r>
              <a:rPr lang="es-CL" dirty="0" err="1">
                <a:solidFill>
                  <a:srgbClr val="00B050"/>
                </a:solidFill>
              </a:rPr>
              <a:t>Bohlin</a:t>
            </a:r>
            <a:r>
              <a:rPr lang="es-CL" dirty="0">
                <a:solidFill>
                  <a:srgbClr val="00B050"/>
                </a:solidFill>
              </a:rPr>
              <a:t>, 2014). </a:t>
            </a:r>
          </a:p>
        </p:txBody>
      </p:sp>
      <p:sp>
        <p:nvSpPr>
          <p:cNvPr id="6" name="5 Flecha derecha"/>
          <p:cNvSpPr/>
          <p:nvPr/>
        </p:nvSpPr>
        <p:spPr>
          <a:xfrm>
            <a:off x="241300" y="2540000"/>
            <a:ext cx="6985000" cy="2057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Memoria de trabajo –funciones </a:t>
            </a:r>
          </a:p>
          <a:p>
            <a:pPr algn="ctr"/>
            <a:r>
              <a:rPr lang="es-CL" dirty="0" smtClean="0"/>
              <a:t>1-Representación del objeto.</a:t>
            </a:r>
          </a:p>
          <a:p>
            <a:pPr algn="ctr"/>
            <a:r>
              <a:rPr lang="es-CL" dirty="0" smtClean="0"/>
              <a:t> 2-Mantenimiento en la mente. </a:t>
            </a:r>
          </a:p>
          <a:p>
            <a:pPr algn="ctr"/>
            <a:endParaRPr lang="es-CL" dirty="0"/>
          </a:p>
        </p:txBody>
      </p:sp>
      <p:sp>
        <p:nvSpPr>
          <p:cNvPr id="7" name="6 Flecha derecha"/>
          <p:cNvSpPr/>
          <p:nvPr/>
        </p:nvSpPr>
        <p:spPr>
          <a:xfrm>
            <a:off x="330200" y="4686300"/>
            <a:ext cx="6731000" cy="1358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Control inhibitorio –surge primer año   </a:t>
            </a:r>
            <a:endParaRPr lang="es-CL" dirty="0"/>
          </a:p>
        </p:txBody>
      </p:sp>
    </p:spTree>
    <p:extLst>
      <p:ext uri="{BB962C8B-B14F-4D97-AF65-F5344CB8AC3E}">
        <p14:creationId xmlns:p14="http://schemas.microsoft.com/office/powerpoint/2010/main" val="62027985"/>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4"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imagenes de niÃ±os de tres aÃ±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641" y="547270"/>
            <a:ext cx="3015497" cy="1989158"/>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3886200" y="449242"/>
            <a:ext cx="7704221" cy="2185214"/>
          </a:xfrm>
          <a:prstGeom prst="rect">
            <a:avLst/>
          </a:prstGeom>
          <a:solidFill>
            <a:schemeClr val="accent3">
              <a:lumMod val="20000"/>
              <a:lumOff val="80000"/>
            </a:schemeClr>
          </a:solidFill>
        </p:spPr>
        <p:txBody>
          <a:bodyPr wrap="square" rtlCol="0">
            <a:spAutoFit/>
          </a:bodyPr>
          <a:lstStyle/>
          <a:p>
            <a:pPr fontAlgn="base"/>
            <a:r>
              <a:rPr lang="es-CL" sz="2800" b="1" dirty="0" smtClean="0">
                <a:solidFill>
                  <a:srgbClr val="FF0000"/>
                </a:solidFill>
              </a:rPr>
              <a:t>3-5 años</a:t>
            </a:r>
            <a:r>
              <a:rPr lang="es-CL" sz="2800" dirty="0">
                <a:solidFill>
                  <a:srgbClr val="FF0000"/>
                </a:solidFill>
              </a:rPr>
              <a:t>: </a:t>
            </a:r>
            <a:endParaRPr lang="es-CL" sz="2800" dirty="0" smtClean="0">
              <a:solidFill>
                <a:srgbClr val="FF0000"/>
              </a:solidFill>
            </a:endParaRPr>
          </a:p>
          <a:p>
            <a:pPr marL="285750" indent="-285750" fontAlgn="base">
              <a:buFont typeface="Wingdings" pitchFamily="2" charset="2"/>
              <a:buChar char="Ø"/>
            </a:pPr>
            <a:r>
              <a:rPr lang="es-CL" dirty="0"/>
              <a:t>E</a:t>
            </a:r>
            <a:r>
              <a:rPr lang="es-CL" dirty="0" smtClean="0"/>
              <a:t>merge </a:t>
            </a:r>
            <a:r>
              <a:rPr lang="es-CL" dirty="0">
                <a:solidFill>
                  <a:srgbClr val="FF0000"/>
                </a:solidFill>
              </a:rPr>
              <a:t>flexibilidad mental </a:t>
            </a:r>
            <a:endParaRPr lang="es-CL" dirty="0"/>
          </a:p>
          <a:p>
            <a:pPr marL="285750" indent="-285750" fontAlgn="base">
              <a:buFont typeface="Wingdings" pitchFamily="2" charset="2"/>
              <a:buChar char="Ø"/>
            </a:pPr>
            <a:r>
              <a:rPr lang="es-CL" dirty="0" smtClean="0"/>
              <a:t>Capacidad </a:t>
            </a:r>
            <a:r>
              <a:rPr lang="es-CL" dirty="0"/>
              <a:t>para</a:t>
            </a:r>
            <a:r>
              <a:rPr lang="es-CL" dirty="0">
                <a:solidFill>
                  <a:schemeClr val="accent2"/>
                </a:solidFill>
              </a:rPr>
              <a:t> orientarse </a:t>
            </a:r>
            <a:r>
              <a:rPr lang="es-CL" dirty="0"/>
              <a:t>en el futuro. </a:t>
            </a:r>
            <a:endParaRPr lang="es-CL" dirty="0" smtClean="0"/>
          </a:p>
          <a:p>
            <a:pPr marL="285750" indent="-285750" fontAlgn="base">
              <a:buFont typeface="Wingdings" pitchFamily="2" charset="2"/>
              <a:buChar char="Ø"/>
            </a:pPr>
            <a:r>
              <a:rPr lang="es-CL" dirty="0" smtClean="0"/>
              <a:t>Inicia </a:t>
            </a:r>
            <a:r>
              <a:rPr lang="es-CL" dirty="0"/>
              <a:t>el control consciente sobre el </a:t>
            </a:r>
            <a:r>
              <a:rPr lang="es-CL" dirty="0" smtClean="0"/>
              <a:t>comportamiento,</a:t>
            </a:r>
            <a:r>
              <a:rPr lang="es-CL" dirty="0" smtClean="0">
                <a:solidFill>
                  <a:srgbClr val="FF0000"/>
                </a:solidFill>
              </a:rPr>
              <a:t> </a:t>
            </a:r>
            <a:r>
              <a:rPr lang="es-CL" dirty="0" err="1" smtClean="0">
                <a:solidFill>
                  <a:schemeClr val="accent2"/>
                </a:solidFill>
              </a:rPr>
              <a:t>automonitoreo</a:t>
            </a:r>
            <a:r>
              <a:rPr lang="es-CL" dirty="0" smtClean="0">
                <a:solidFill>
                  <a:schemeClr val="accent2"/>
                </a:solidFill>
              </a:rPr>
              <a:t>.</a:t>
            </a:r>
          </a:p>
          <a:p>
            <a:pPr marL="285750" indent="-285750" fontAlgn="base">
              <a:buFont typeface="Wingdings" pitchFamily="2" charset="2"/>
              <a:buChar char="Ø"/>
            </a:pPr>
            <a:r>
              <a:rPr lang="es-CL" dirty="0" smtClean="0">
                <a:solidFill>
                  <a:srgbClr val="FF0000"/>
                </a:solidFill>
              </a:rPr>
              <a:t>Elaborar </a:t>
            </a:r>
            <a:r>
              <a:rPr lang="es-CL" dirty="0">
                <a:solidFill>
                  <a:srgbClr val="FF0000"/>
                </a:solidFill>
              </a:rPr>
              <a:t>planificaciones  </a:t>
            </a:r>
            <a:r>
              <a:rPr lang="es-CL" dirty="0" smtClean="0">
                <a:solidFill>
                  <a:srgbClr val="FF0000"/>
                </a:solidFill>
              </a:rPr>
              <a:t>simples</a:t>
            </a:r>
            <a:r>
              <a:rPr lang="es-CL" dirty="0" smtClean="0"/>
              <a:t>.</a:t>
            </a:r>
          </a:p>
          <a:p>
            <a:pPr marL="285750" lvl="0" indent="-285750" fontAlgn="base">
              <a:buFont typeface="Wingdings" pitchFamily="2" charset="2"/>
              <a:buChar char="Ø"/>
            </a:pPr>
            <a:r>
              <a:rPr lang="es-CL" dirty="0" smtClean="0"/>
              <a:t>Resolver </a:t>
            </a:r>
            <a:r>
              <a:rPr lang="es-CL" dirty="0"/>
              <a:t>conflictos de moderada dificultad</a:t>
            </a:r>
            <a:r>
              <a:rPr lang="es-CL" dirty="0" smtClean="0"/>
              <a:t>.</a:t>
            </a:r>
            <a:r>
              <a:rPr lang="es-ES_tradnl" dirty="0" smtClean="0"/>
              <a:t>(</a:t>
            </a:r>
            <a:r>
              <a:rPr lang="es-ES_tradnl" dirty="0"/>
              <a:t>Capilla et al., 2004; </a:t>
            </a:r>
            <a:r>
              <a:rPr lang="es-ES_tradnl" dirty="0" err="1"/>
              <a:t>Marcovitch</a:t>
            </a:r>
            <a:r>
              <a:rPr lang="es-ES_tradnl" dirty="0"/>
              <a:t> &amp; </a:t>
            </a:r>
            <a:r>
              <a:rPr lang="es-ES_tradnl" dirty="0" err="1"/>
              <a:t>Zelazo</a:t>
            </a:r>
            <a:r>
              <a:rPr lang="es-ES_tradnl" dirty="0"/>
              <a:t>, 2009). </a:t>
            </a:r>
            <a:endParaRPr lang="es-CL" dirty="0"/>
          </a:p>
        </p:txBody>
      </p:sp>
      <p:pic>
        <p:nvPicPr>
          <p:cNvPr id="1028" name="Picture 4" descr="Resultado de imagen para imagenes de niÃ±os de 6 a 8 aÃ±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290" y="3480781"/>
            <a:ext cx="2958849" cy="1799210"/>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3968750" y="3703278"/>
            <a:ext cx="7621671" cy="1354217"/>
          </a:xfrm>
          <a:prstGeom prst="rect">
            <a:avLst/>
          </a:prstGeom>
          <a:solidFill>
            <a:schemeClr val="accent5">
              <a:lumMod val="20000"/>
              <a:lumOff val="80000"/>
            </a:schemeClr>
          </a:solidFill>
        </p:spPr>
        <p:txBody>
          <a:bodyPr wrap="square">
            <a:spAutoFit/>
          </a:bodyPr>
          <a:lstStyle/>
          <a:p>
            <a:r>
              <a:rPr lang="es-ES_tradnl" sz="2800" b="1" dirty="0" smtClean="0">
                <a:solidFill>
                  <a:srgbClr val="FF0000"/>
                </a:solidFill>
              </a:rPr>
              <a:t>6-8 años:</a:t>
            </a:r>
          </a:p>
          <a:p>
            <a:pPr marL="285750" indent="-285750">
              <a:buFont typeface="Wingdings" pitchFamily="2" charset="2"/>
              <a:buChar char="Ø"/>
            </a:pPr>
            <a:r>
              <a:rPr lang="es-ES_tradnl" dirty="0" smtClean="0">
                <a:solidFill>
                  <a:srgbClr val="FF0000"/>
                </a:solidFill>
              </a:rPr>
              <a:t>Planificación </a:t>
            </a:r>
            <a:r>
              <a:rPr lang="es-ES_tradnl" dirty="0">
                <a:solidFill>
                  <a:srgbClr val="FF0000"/>
                </a:solidFill>
              </a:rPr>
              <a:t>y organización </a:t>
            </a:r>
            <a:r>
              <a:rPr lang="es-ES_tradnl" dirty="0"/>
              <a:t>se desarrollan </a:t>
            </a:r>
            <a:r>
              <a:rPr lang="es-ES_tradnl" dirty="0" smtClean="0"/>
              <a:t>rápidamente</a:t>
            </a:r>
            <a:r>
              <a:rPr lang="es-ES_tradnl" dirty="0"/>
              <a:t>.</a:t>
            </a:r>
            <a:endParaRPr lang="es-ES_tradnl" dirty="0" smtClean="0"/>
          </a:p>
          <a:p>
            <a:pPr marL="285750" indent="-285750">
              <a:buFont typeface="Wingdings" pitchFamily="2" charset="2"/>
              <a:buChar char="Ø"/>
            </a:pPr>
            <a:r>
              <a:rPr lang="es-ES_tradnl" dirty="0" smtClean="0"/>
              <a:t>Manifiestan </a:t>
            </a:r>
            <a:r>
              <a:rPr lang="es-ES_tradnl" dirty="0"/>
              <a:t>conductas estratégicas y habilidades de razonamiento más organizadas y eficientes (Colombo &amp; </a:t>
            </a:r>
            <a:r>
              <a:rPr lang="es-ES_tradnl" dirty="0" err="1"/>
              <a:t>Lipina</a:t>
            </a:r>
            <a:r>
              <a:rPr lang="es-ES_tradnl" dirty="0"/>
              <a:t>, 2005</a:t>
            </a:r>
            <a:endParaRPr lang="es-CL" dirty="0"/>
          </a:p>
        </p:txBody>
      </p:sp>
    </p:spTree>
    <p:extLst>
      <p:ext uri="{BB962C8B-B14F-4D97-AF65-F5344CB8AC3E}">
        <p14:creationId xmlns:p14="http://schemas.microsoft.com/office/powerpoint/2010/main" val="374389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1000"/>
                                        <p:tgtEl>
                                          <p:spTgt spid="1028"/>
                                        </p:tgtEl>
                                      </p:cBhvr>
                                    </p:animEffect>
                                    <p:anim calcmode="lin" valueType="num">
                                      <p:cBhvr>
                                        <p:cTn id="18" dur="1000" fill="hold"/>
                                        <p:tgtEl>
                                          <p:spTgt spid="1028"/>
                                        </p:tgtEl>
                                        <p:attrNameLst>
                                          <p:attrName>ppt_x</p:attrName>
                                        </p:attrNameLst>
                                      </p:cBhvr>
                                      <p:tavLst>
                                        <p:tav tm="0">
                                          <p:val>
                                            <p:strVal val="#ppt_x"/>
                                          </p:val>
                                        </p:tav>
                                        <p:tav tm="100000">
                                          <p:val>
                                            <p:strVal val="#ppt_x"/>
                                          </p:val>
                                        </p:tav>
                                      </p:tavLst>
                                    </p:anim>
                                    <p:anim calcmode="lin" valueType="num">
                                      <p:cBhvr>
                                        <p:cTn id="1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1_Fac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TotalTime>
  <Words>1511</Words>
  <Application>Microsoft Office PowerPoint</Application>
  <PresentationFormat>Panorámica</PresentationFormat>
  <Paragraphs>118</Paragraphs>
  <Slides>19</Slides>
  <Notes>1</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19</vt:i4>
      </vt:variant>
    </vt:vector>
  </HeadingPairs>
  <TitlesOfParts>
    <vt:vector size="28" baseType="lpstr">
      <vt:lpstr>Aharoni</vt:lpstr>
      <vt:lpstr>Arial</vt:lpstr>
      <vt:lpstr>Arial Black</vt:lpstr>
      <vt:lpstr>Calibri</vt:lpstr>
      <vt:lpstr>Trebuchet MS</vt:lpstr>
      <vt:lpstr>Wingdings</vt:lpstr>
      <vt:lpstr>Wingdings 3</vt:lpstr>
      <vt:lpstr>Faceta</vt:lpstr>
      <vt:lpstr>1_Faceta</vt:lpstr>
      <vt:lpstr>Presentación de PowerPoint</vt:lpstr>
      <vt:lpstr>Presentación de PowerPoint</vt:lpstr>
      <vt:lpstr>¿Qué son las funciones cognitivas? </vt:lpstr>
      <vt:lpstr>¿ Cuáles son las funciones ejecutivas?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APLICACIÓN DE LAS FUNCIONES EJECUTIVAS</vt:lpstr>
      <vt:lpstr>    Funciones Ejecutivas Básicas      9 Acertijos para ejercitar tu mente - YouTube </vt:lpstr>
      <vt:lpstr> </vt:lpstr>
      <vt:lpstr>   Funciones Ejecutivas Complejas</vt:lpstr>
      <vt:lpstr>Presentación de PowerPoint</vt:lpstr>
      <vt:lpstr>Presentación de PowerPoint</vt:lpstr>
      <vt:lpstr>                           </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Elena</dc:creator>
  <cp:lastModifiedBy>Veronica</cp:lastModifiedBy>
  <cp:revision>36</cp:revision>
  <dcterms:created xsi:type="dcterms:W3CDTF">2019-04-06T01:37:16Z</dcterms:created>
  <dcterms:modified xsi:type="dcterms:W3CDTF">2019-04-10T02:02:55Z</dcterms:modified>
</cp:coreProperties>
</file>