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e-mineduc.cl/course/view.php?id=72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8512" y="685801"/>
            <a:ext cx="10923588" cy="2082800"/>
          </a:xfrm>
        </p:spPr>
        <p:txBody>
          <a:bodyPr>
            <a:normAutofit fontScale="55000" lnSpcReduction="20000"/>
          </a:bodyPr>
          <a:lstStyle/>
          <a:p>
            <a:r>
              <a:rPr lang="es-CL" sz="3200" dirty="0" smtClean="0"/>
              <a:t>                                                                    </a:t>
            </a:r>
            <a:r>
              <a:rPr lang="es-CL" sz="1700" dirty="0"/>
              <a:t> </a:t>
            </a:r>
            <a:r>
              <a:rPr lang="es-CL" sz="1700" dirty="0" smtClean="0"/>
              <a:t>          </a:t>
            </a:r>
          </a:p>
          <a:p>
            <a:r>
              <a:rPr lang="es-CL" sz="2500" b="1" dirty="0" smtClean="0">
                <a:hlinkClick r:id="rId2"/>
              </a:rPr>
              <a:t>CURSO:</a:t>
            </a:r>
          </a:p>
          <a:p>
            <a:r>
              <a:rPr lang="es-CL" sz="2900" b="1" dirty="0" smtClean="0">
                <a:hlinkClick r:id="rId2"/>
              </a:rPr>
              <a:t>Trayectoria </a:t>
            </a:r>
            <a:r>
              <a:rPr lang="es-CL" sz="2900" b="1" dirty="0">
                <a:hlinkClick r:id="rId2"/>
              </a:rPr>
              <a:t>de aprendizaje: herramientas esencial para el diseño pedagógico (Auto instrucción)</a:t>
            </a:r>
            <a:endParaRPr lang="es-CL" sz="2900" b="1" dirty="0"/>
          </a:p>
          <a:p>
            <a:r>
              <a:rPr lang="es-CL" sz="2900" dirty="0" smtClean="0"/>
              <a:t>Verónica </a:t>
            </a:r>
            <a:r>
              <a:rPr lang="es-CL" sz="2900" dirty="0"/>
              <a:t>Á</a:t>
            </a:r>
            <a:r>
              <a:rPr lang="es-CL" sz="2900" dirty="0" smtClean="0"/>
              <a:t>lvarez Sepúlveda </a:t>
            </a:r>
          </a:p>
          <a:p>
            <a:endParaRPr lang="es-CL" sz="1700" dirty="0" smtClean="0"/>
          </a:p>
          <a:p>
            <a:r>
              <a:rPr lang="es-CL" sz="1700" dirty="0"/>
              <a:t> </a:t>
            </a:r>
            <a:r>
              <a:rPr lang="es-CL" sz="1700" dirty="0" smtClean="0"/>
              <a:t>           </a:t>
            </a:r>
            <a:r>
              <a:rPr lang="es-CL" sz="5100" dirty="0" smtClean="0"/>
              <a:t>TRAYECTORIAS HIPOTETICAS DE   </a:t>
            </a:r>
            <a:r>
              <a:rPr lang="es-CL" sz="5100" dirty="0" smtClean="0"/>
              <a:t>APRENDIZAJE                                          </a:t>
            </a:r>
            <a:endParaRPr lang="es-CL" sz="51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21" y="2984500"/>
            <a:ext cx="5378161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0798" y="721894"/>
            <a:ext cx="10037833" cy="5325980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r>
              <a:rPr lang="es-CL" dirty="0"/>
              <a:t> </a:t>
            </a:r>
            <a:r>
              <a:rPr lang="es-CL" dirty="0" smtClean="0"/>
              <a:t> GENERALIDADES:</a:t>
            </a:r>
          </a:p>
          <a:p>
            <a:endParaRPr lang="es-CL" dirty="0" smtClean="0"/>
          </a:p>
          <a:p>
            <a:r>
              <a:rPr lang="es-CL" dirty="0" smtClean="0"/>
              <a:t>Las trayectorias de Aprendizaje surgen, a partir de los ciclos de aprendizaje de la enseñanza de las matemáticas, y están relacionadas con la planificación del </a:t>
            </a:r>
            <a:r>
              <a:rPr lang="es-CL" dirty="0" err="1" smtClean="0"/>
              <a:t>curriculum</a:t>
            </a:r>
            <a:r>
              <a:rPr lang="es-CL" dirty="0" smtClean="0"/>
              <a:t>, los planes de estudio y el desarrollo de competencias considerando el pensamiento matemático de los estudiantes.</a:t>
            </a:r>
          </a:p>
          <a:p>
            <a:r>
              <a:rPr lang="es-CL" dirty="0"/>
              <a:t> </a:t>
            </a:r>
            <a:r>
              <a:rPr lang="es-CL" dirty="0" smtClean="0"/>
              <a:t>El objetivo de las Trayectorias de Aprendizaje es facilitar en los estudiantes el proceso de aprender, enseñarles a resolver problemas, ayudarlos a conocer su manera de aprender, y promover en ellos la creatividad, la flexibilidad, </a:t>
            </a:r>
            <a:r>
              <a:rPr lang="es-CL" smtClean="0"/>
              <a:t>y  </a:t>
            </a:r>
            <a:r>
              <a:rPr lang="es-CL" dirty="0" smtClean="0"/>
              <a:t>promover el pensamiento matemático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331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5312" y="469901"/>
            <a:ext cx="10720388" cy="5803900"/>
          </a:xfrm>
        </p:spPr>
        <p:txBody>
          <a:bodyPr/>
          <a:lstStyle/>
          <a:p>
            <a:r>
              <a:rPr lang="es-CL" dirty="0" smtClean="0"/>
              <a:t>   ¿</a:t>
            </a:r>
            <a:r>
              <a:rPr lang="es-CL" sz="2400" dirty="0" smtClean="0"/>
              <a:t>Qué son las Trayectorias de Aprendizaje?</a:t>
            </a:r>
          </a:p>
          <a:p>
            <a:r>
              <a:rPr lang="es-CL" sz="2400" dirty="0" smtClean="0"/>
              <a:t>Las Trayectorias de Aprendizaje son como un experimento mental en  la enseñanza de la Matemática, compuesto por una serie de tareas </a:t>
            </a:r>
            <a:r>
              <a:rPr lang="es-CL" sz="2400" dirty="0" err="1" smtClean="0"/>
              <a:t>instruccionales</a:t>
            </a:r>
            <a:r>
              <a:rPr lang="es-CL" sz="2400" dirty="0" smtClean="0"/>
              <a:t>, establecidas en un orden de creciente complejidad, a partir del conocimiento actual de los estudiantes.</a:t>
            </a:r>
          </a:p>
          <a:p>
            <a:r>
              <a:rPr lang="es-CL" sz="2400" dirty="0" smtClean="0"/>
              <a:t>Las tareas de los estudiantes están determinadas, de acuerdo a su desempeño diario y por lo tanto no se elaboran en detalle. Son modificables, porque están basadas en hipótesis del profesor, con respecto al ciclo de aprendizaje de los alumnos.</a:t>
            </a:r>
          </a:p>
          <a:p>
            <a:r>
              <a:rPr lang="es-CL" sz="2400" dirty="0" smtClean="0"/>
              <a:t>De acuerdo a esto, </a:t>
            </a:r>
            <a:r>
              <a:rPr lang="es-CL" sz="2400" dirty="0" err="1" smtClean="0"/>
              <a:t>Simon</a:t>
            </a:r>
            <a:r>
              <a:rPr lang="es-CL" sz="2400" dirty="0" smtClean="0"/>
              <a:t> (1995) afirmó que: “ Una trayectoria de aprendizaje incluye el objetivo de aprendizaje, las actividades y el pensamiento de los estudiantes, para trasladarlos a una progresión mayor de aprendizaje”.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72707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431800"/>
            <a:ext cx="10783888" cy="5778499"/>
          </a:xfrm>
        </p:spPr>
        <p:txBody>
          <a:bodyPr/>
          <a:lstStyle/>
          <a:p>
            <a:endParaRPr lang="es-CL" dirty="0" smtClean="0"/>
          </a:p>
          <a:p>
            <a:r>
              <a:rPr lang="es-CL" dirty="0"/>
              <a:t> </a:t>
            </a:r>
            <a:r>
              <a:rPr lang="es-CL" dirty="0" smtClean="0"/>
              <a:t>¿ Cómo se trabajan las trayectorias de aprendizaje?</a:t>
            </a:r>
          </a:p>
          <a:p>
            <a:r>
              <a:rPr lang="es-CL" dirty="0" smtClean="0"/>
              <a:t>De acuerdo a las investigaciones, y a los autores </a:t>
            </a:r>
            <a:r>
              <a:rPr lang="es-CL" dirty="0" err="1" smtClean="0"/>
              <a:t>Clement</a:t>
            </a:r>
            <a:r>
              <a:rPr lang="es-CL" dirty="0" smtClean="0"/>
              <a:t> y </a:t>
            </a:r>
            <a:r>
              <a:rPr lang="es-CL" dirty="0" err="1" smtClean="0"/>
              <a:t>Battista</a:t>
            </a:r>
            <a:r>
              <a:rPr lang="es-CL" dirty="0" smtClean="0"/>
              <a:t> ( 2000), se trabaja con los estudiantes, para construir conceptos matemáticos, es decir, acciones mentales sobre objetos externos. Los objetos pueden ser formas o palos y las acciones pueden ser : crear, copiar, unir, separar, esconder. </a:t>
            </a:r>
          </a:p>
          <a:p>
            <a:r>
              <a:rPr lang="es-CL" dirty="0" smtClean="0"/>
              <a:t>Las acciones están ordenadas de acuerdo a una progresión para el desarrollo del pensamiento matemático de los estudiantes, pero siempre responden a una pro</a:t>
            </a:r>
            <a:r>
              <a:rPr lang="es-CL" dirty="0"/>
              <a:t>puesta hipotética de parte del profesor, por lo tanto, no son tareas </a:t>
            </a:r>
            <a:r>
              <a:rPr lang="es-CL" dirty="0" smtClean="0"/>
              <a:t>únicas.</a:t>
            </a:r>
            <a:endParaRPr lang="es-CL" dirty="0"/>
          </a:p>
          <a:p>
            <a:r>
              <a:rPr lang="es-CL" dirty="0" smtClean="0"/>
              <a:t>Lo que más interesa en este tipo de actividad, es que la ruta de aprendizaje propuesta sea efectiva, porque abre nuevos caminos para el aprendizaje.</a:t>
            </a:r>
          </a:p>
          <a:p>
            <a:r>
              <a:rPr lang="es-CL" dirty="0" smtClean="0"/>
              <a:t>De acuerdo a las investigaciones, las trayectorias de aprendizaje, deben ser creadas por un grupo de maestros, para pequeños grupos de estudiantes, lo que permite un conocimiento más intimo de los estudiantes.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4400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84212" y="457200"/>
            <a:ext cx="10809288" cy="5651499"/>
          </a:xfrm>
        </p:spPr>
        <p:txBody>
          <a:bodyPr/>
          <a:lstStyle/>
          <a:p>
            <a:r>
              <a:rPr lang="es-CL" dirty="0" smtClean="0"/>
              <a:t>Las Trayectorias de Aprendizaje hipotéticas son una herramienta basada en el constructivismo, y han sido adaptadas para su uso con una concepción social.</a:t>
            </a:r>
          </a:p>
          <a:p>
            <a:r>
              <a:rPr lang="es-CL" dirty="0" smtClean="0"/>
              <a:t>En el sentido que el aprendizaje implica una interacción social, el aprender con otros en diversos contextos, saber convivir, trabajar en equipo, potencia el saber.</a:t>
            </a:r>
          </a:p>
          <a:p>
            <a:endParaRPr lang="es-CL" dirty="0"/>
          </a:p>
          <a:p>
            <a:r>
              <a:rPr lang="es-CL" dirty="0" smtClean="0"/>
              <a:t>Finalmente, las trayectorias de aprendizaje son siempre hipotéticas, porque el profesor no conoce de antemano la manera de aprender de sus estudiantes.</a:t>
            </a:r>
          </a:p>
          <a:p>
            <a:endParaRPr lang="es-CL" dirty="0"/>
          </a:p>
          <a:p>
            <a:r>
              <a:rPr lang="es-CL" dirty="0" smtClean="0"/>
              <a:t>De acuerdo a </a:t>
            </a:r>
            <a:r>
              <a:rPr lang="es-CL" dirty="0" err="1" smtClean="0"/>
              <a:t>Simon</a:t>
            </a:r>
            <a:r>
              <a:rPr lang="es-CL" dirty="0" smtClean="0"/>
              <a:t> (1995), “ El maestro debe construir nuevos modelos de  enseñanza de las matemáticas a los niños a medida </a:t>
            </a:r>
            <a:r>
              <a:rPr lang="es-CL" smtClean="0"/>
              <a:t>que interactúan </a:t>
            </a:r>
            <a:r>
              <a:rPr lang="es-CL" dirty="0" smtClean="0"/>
              <a:t>con ellos alrededor de las tareas de instrucción, y por lo tanto alterar su propio conocimiento de los niños y las futuras estrategias y modos de instrucción.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43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192</TotalTime>
  <Words>565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Veronica</dc:creator>
  <cp:lastModifiedBy>Veronica</cp:lastModifiedBy>
  <cp:revision>16</cp:revision>
  <dcterms:created xsi:type="dcterms:W3CDTF">2018-07-02T23:26:01Z</dcterms:created>
  <dcterms:modified xsi:type="dcterms:W3CDTF">2019-04-22T00:23:35Z</dcterms:modified>
</cp:coreProperties>
</file>