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8"/>
  </p:notesMasterIdLst>
  <p:sldIdLst>
    <p:sldId id="256" r:id="rId2"/>
    <p:sldId id="257" r:id="rId3"/>
    <p:sldId id="258" r:id="rId4"/>
    <p:sldId id="259" r:id="rId5"/>
    <p:sldId id="262" r:id="rId6"/>
    <p:sldId id="263" r:id="rId7"/>
  </p:sldIdLst>
  <p:sldSz cx="18288000" cy="10287000"/>
  <p:notesSz cx="6858000" cy="9144000"/>
  <p:embeddedFontLst>
    <p:embeddedFont>
      <p:font typeface="Noto Sans Symbols" panose="020B0604020202020204" charset="0"/>
      <p:regular r:id="rId9"/>
      <p:bold r:id="rId10"/>
    </p:embeddedFont>
    <p:embeddedFont>
      <p:font typeface="Proxima Nova" panose="020B0604020202020204" charset="0"/>
      <p:bold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gNpBIqfu0qs+iSRaiMUgReOq9Jn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ELIPE IGNACIO HIDALGO CIFUENTE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092101-0BF5-4D4B-9E12-ABF87BC898C8}" v="1" dt="2025-08-23T18:48:41.801"/>
  </p1510:revLst>
</p1510:revInfo>
</file>

<file path=ppt/tableStyles.xml><?xml version="1.0" encoding="utf-8"?>
<a:tblStyleLst xmlns:a="http://schemas.openxmlformats.org/drawingml/2006/main" def="{F3619489-6EB1-4032-AB19-BD730D3510E9}">
  <a:tblStyle styleId="{F3619489-6EB1-4032-AB19-BD730D3510E9}" styleName="Table_0">
    <a:wholeTbl>
      <a:tcTxStyle>
        <a:font>
          <a:latin typeface="Arial"/>
          <a:ea typeface="Arial"/>
          <a:cs typeface="Arial"/>
        </a:font>
        <a:srgbClr val="000000"/>
      </a:tcTxStyle>
      <a:tcStyle>
        <a:tcBdr>
          <a:left>
            <a:ln cap="flat" cmpd="sng">
              <a:solidFill>
                <a:srgbClr val="808080"/>
              </a:solidFill>
              <a:prstDash val="solid"/>
              <a:round/>
              <a:headEnd type="none" w="sm" len="sm"/>
              <a:tailEnd type="none" w="sm" len="sm"/>
            </a:ln>
          </a:left>
          <a:right>
            <a:ln cap="flat" cmpd="sng">
              <a:solidFill>
                <a:srgbClr val="808080"/>
              </a:solidFill>
              <a:prstDash val="solid"/>
              <a:round/>
              <a:headEnd type="none" w="sm" len="sm"/>
              <a:tailEnd type="none" w="sm" len="sm"/>
            </a:ln>
          </a:right>
          <a:top>
            <a:ln cap="flat" cmpd="sng">
              <a:solidFill>
                <a:srgbClr val="808080"/>
              </a:solidFill>
              <a:prstDash val="solid"/>
              <a:round/>
              <a:headEnd type="none" w="sm" len="sm"/>
              <a:tailEnd type="none" w="sm" len="sm"/>
            </a:ln>
          </a:top>
          <a:bottom>
            <a:ln cap="flat" cmpd="sng">
              <a:solidFill>
                <a:srgbClr val="808080"/>
              </a:solidFill>
              <a:prstDash val="solid"/>
              <a:round/>
              <a:headEnd type="none" w="sm" len="sm"/>
              <a:tailEnd type="none" w="sm" len="sm"/>
            </a:ln>
          </a:bottom>
          <a:insideH>
            <a:ln cap="flat" cmpd="sng">
              <a:solidFill>
                <a:srgbClr val="808080"/>
              </a:solidFill>
              <a:prstDash val="solid"/>
              <a:round/>
              <a:headEnd type="none" w="sm" len="sm"/>
              <a:tailEnd type="none" w="sm" len="sm"/>
            </a:ln>
          </a:insideH>
          <a:insideV>
            <a:ln cap="flat" cmpd="sng">
              <a:solidFill>
                <a:srgbClr val="80808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A4918C5-6B7B-44D8-96EE-0CB150DE1BF9}"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074" y="23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slide" Target="slides/slide1.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24" Type="http://schemas.openxmlformats.org/officeDocument/2006/relationships/theme" Target="theme/theme1.xml"/><Relationship Id="rId5" Type="http://schemas.openxmlformats.org/officeDocument/2006/relationships/slide" Target="slides/slide4.xml"/><Relationship Id="rId23"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onica alvarez" userId="7c209a88c580dffa" providerId="LiveId" clId="{04092101-0BF5-4D4B-9E12-ABF87BC898C8}"/>
    <pc:docChg chg="custSel modSld">
      <pc:chgData name="veronica alvarez" userId="7c209a88c580dffa" providerId="LiveId" clId="{04092101-0BF5-4D4B-9E12-ABF87BC898C8}" dt="2025-08-23T18:54:39.163" v="439" actId="20577"/>
      <pc:docMkLst>
        <pc:docMk/>
      </pc:docMkLst>
      <pc:sldChg chg="modSp mod">
        <pc:chgData name="veronica alvarez" userId="7c209a88c580dffa" providerId="LiveId" clId="{04092101-0BF5-4D4B-9E12-ABF87BC898C8}" dt="2025-08-23T18:54:39.163" v="439" actId="20577"/>
        <pc:sldMkLst>
          <pc:docMk/>
          <pc:sldMk cId="0" sldId="256"/>
        </pc:sldMkLst>
        <pc:spChg chg="mod">
          <ac:chgData name="veronica alvarez" userId="7c209a88c580dffa" providerId="LiveId" clId="{04092101-0BF5-4D4B-9E12-ABF87BC898C8}" dt="2025-08-23T18:52:25.252" v="413" actId="1076"/>
          <ac:spMkLst>
            <pc:docMk/>
            <pc:sldMk cId="0" sldId="256"/>
            <ac:spMk id="91" creationId="{00000000-0000-0000-0000-000000000000}"/>
          </ac:spMkLst>
        </pc:spChg>
        <pc:spChg chg="mod">
          <ac:chgData name="veronica alvarez" userId="7c209a88c580dffa" providerId="LiveId" clId="{04092101-0BF5-4D4B-9E12-ABF87BC898C8}" dt="2025-08-23T18:53:29.053" v="426" actId="113"/>
          <ac:spMkLst>
            <pc:docMk/>
            <pc:sldMk cId="0" sldId="256"/>
            <ac:spMk id="92" creationId="{00000000-0000-0000-0000-000000000000}"/>
          </ac:spMkLst>
        </pc:spChg>
        <pc:spChg chg="mod">
          <ac:chgData name="veronica alvarez" userId="7c209a88c580dffa" providerId="LiveId" clId="{04092101-0BF5-4D4B-9E12-ABF87BC898C8}" dt="2025-08-23T18:54:15.526" v="428" actId="1076"/>
          <ac:spMkLst>
            <pc:docMk/>
            <pc:sldMk cId="0" sldId="256"/>
            <ac:spMk id="93" creationId="{00000000-0000-0000-0000-000000000000}"/>
          </ac:spMkLst>
        </pc:spChg>
        <pc:spChg chg="mod">
          <ac:chgData name="veronica alvarez" userId="7c209a88c580dffa" providerId="LiveId" clId="{04092101-0BF5-4D4B-9E12-ABF87BC898C8}" dt="2025-08-23T18:54:39.163" v="439" actId="20577"/>
          <ac:spMkLst>
            <pc:docMk/>
            <pc:sldMk cId="0" sldId="256"/>
            <ac:spMk id="94" creationId="{00000000-0000-0000-0000-000000000000}"/>
          </ac:spMkLst>
        </pc:spChg>
        <pc:spChg chg="mod">
          <ac:chgData name="veronica alvarez" userId="7c209a88c580dffa" providerId="LiveId" clId="{04092101-0BF5-4D4B-9E12-ABF87BC898C8}" dt="2025-08-23T18:53:35.139" v="427" actId="1076"/>
          <ac:spMkLst>
            <pc:docMk/>
            <pc:sldMk cId="0" sldId="256"/>
            <ac:spMk id="99" creationId="{00000000-0000-0000-0000-000000000000}"/>
          </ac:spMkLst>
        </pc:spChg>
      </pc:sldChg>
      <pc:sldChg chg="modSp mod">
        <pc:chgData name="veronica alvarez" userId="7c209a88c580dffa" providerId="LiveId" clId="{04092101-0BF5-4D4B-9E12-ABF87BC898C8}" dt="2025-07-31T02:35:57.606" v="344" actId="113"/>
        <pc:sldMkLst>
          <pc:docMk/>
          <pc:sldMk cId="0" sldId="257"/>
        </pc:sldMkLst>
        <pc:spChg chg="mod">
          <ac:chgData name="veronica alvarez" userId="7c209a88c580dffa" providerId="LiveId" clId="{04092101-0BF5-4D4B-9E12-ABF87BC898C8}" dt="2025-07-31T02:35:57.606" v="344" actId="113"/>
          <ac:spMkLst>
            <pc:docMk/>
            <pc:sldMk cId="0" sldId="257"/>
            <ac:spMk id="115" creationId="{00000000-0000-0000-0000-000000000000}"/>
          </ac:spMkLst>
        </pc:spChg>
        <pc:spChg chg="mod">
          <ac:chgData name="veronica alvarez" userId="7c209a88c580dffa" providerId="LiveId" clId="{04092101-0BF5-4D4B-9E12-ABF87BC898C8}" dt="2025-07-31T01:52:49.524" v="123" actId="20577"/>
          <ac:spMkLst>
            <pc:docMk/>
            <pc:sldMk cId="0" sldId="257"/>
            <ac:spMk id="119" creationId="{00000000-0000-0000-0000-000000000000}"/>
          </ac:spMkLst>
        </pc:spChg>
        <pc:spChg chg="mod">
          <ac:chgData name="veronica alvarez" userId="7c209a88c580dffa" providerId="LiveId" clId="{04092101-0BF5-4D4B-9E12-ABF87BC898C8}" dt="2025-07-31T02:27:04.331" v="212" actId="20577"/>
          <ac:spMkLst>
            <pc:docMk/>
            <pc:sldMk cId="0" sldId="257"/>
            <ac:spMk id="120" creationId="{00000000-0000-0000-0000-000000000000}"/>
          </ac:spMkLst>
        </pc:spChg>
      </pc:sldChg>
      <pc:sldChg chg="modSp mod">
        <pc:chgData name="veronica alvarez" userId="7c209a88c580dffa" providerId="LiveId" clId="{04092101-0BF5-4D4B-9E12-ABF87BC898C8}" dt="2025-07-31T02:30:44.698" v="276" actId="20577"/>
        <pc:sldMkLst>
          <pc:docMk/>
          <pc:sldMk cId="0" sldId="258"/>
        </pc:sldMkLst>
        <pc:spChg chg="mod">
          <ac:chgData name="veronica alvarez" userId="7c209a88c580dffa" providerId="LiveId" clId="{04092101-0BF5-4D4B-9E12-ABF87BC898C8}" dt="2025-07-31T02:30:36.045" v="272" actId="20577"/>
          <ac:spMkLst>
            <pc:docMk/>
            <pc:sldMk cId="0" sldId="258"/>
            <ac:spMk id="141" creationId="{00000000-0000-0000-0000-000000000000}"/>
          </ac:spMkLst>
        </pc:spChg>
        <pc:spChg chg="mod">
          <ac:chgData name="veronica alvarez" userId="7c209a88c580dffa" providerId="LiveId" clId="{04092101-0BF5-4D4B-9E12-ABF87BC898C8}" dt="2025-07-31T01:52:58.704" v="131" actId="20577"/>
          <ac:spMkLst>
            <pc:docMk/>
            <pc:sldMk cId="0" sldId="258"/>
            <ac:spMk id="142" creationId="{00000000-0000-0000-0000-000000000000}"/>
          </ac:spMkLst>
        </pc:spChg>
        <pc:spChg chg="mod">
          <ac:chgData name="veronica alvarez" userId="7c209a88c580dffa" providerId="LiveId" clId="{04092101-0BF5-4D4B-9E12-ABF87BC898C8}" dt="2025-07-31T02:30:44.698" v="276" actId="20577"/>
          <ac:spMkLst>
            <pc:docMk/>
            <pc:sldMk cId="0" sldId="258"/>
            <ac:spMk id="144" creationId="{00000000-0000-0000-0000-000000000000}"/>
          </ac:spMkLst>
        </pc:spChg>
        <pc:spChg chg="mod">
          <ac:chgData name="veronica alvarez" userId="7c209a88c580dffa" providerId="LiveId" clId="{04092101-0BF5-4D4B-9E12-ABF87BC898C8}" dt="2025-07-31T02:28:55.893" v="235" actId="20577"/>
          <ac:spMkLst>
            <pc:docMk/>
            <pc:sldMk cId="0" sldId="258"/>
            <ac:spMk id="145" creationId="{00000000-0000-0000-0000-000000000000}"/>
          </ac:spMkLst>
        </pc:spChg>
      </pc:sldChg>
      <pc:sldChg chg="modSp mod">
        <pc:chgData name="veronica alvarez" userId="7c209a88c580dffa" providerId="LiveId" clId="{04092101-0BF5-4D4B-9E12-ABF87BC898C8}" dt="2025-07-31T02:32:26.340" v="310" actId="20577"/>
        <pc:sldMkLst>
          <pc:docMk/>
          <pc:sldMk cId="0" sldId="259"/>
        </pc:sldMkLst>
        <pc:spChg chg="mod">
          <ac:chgData name="veronica alvarez" userId="7c209a88c580dffa" providerId="LiveId" clId="{04092101-0BF5-4D4B-9E12-ABF87BC898C8}" dt="2025-07-31T02:32:11.398" v="306" actId="20577"/>
          <ac:spMkLst>
            <pc:docMk/>
            <pc:sldMk cId="0" sldId="259"/>
            <ac:spMk id="167" creationId="{00000000-0000-0000-0000-000000000000}"/>
          </ac:spMkLst>
        </pc:spChg>
        <pc:spChg chg="mod">
          <ac:chgData name="veronica alvarez" userId="7c209a88c580dffa" providerId="LiveId" clId="{04092101-0BF5-4D4B-9E12-ABF87BC898C8}" dt="2025-07-31T01:53:05.854" v="139" actId="20577"/>
          <ac:spMkLst>
            <pc:docMk/>
            <pc:sldMk cId="0" sldId="259"/>
            <ac:spMk id="168" creationId="{00000000-0000-0000-0000-000000000000}"/>
          </ac:spMkLst>
        </pc:spChg>
        <pc:spChg chg="mod">
          <ac:chgData name="veronica alvarez" userId="7c209a88c580dffa" providerId="LiveId" clId="{04092101-0BF5-4D4B-9E12-ABF87BC898C8}" dt="2025-07-31T02:31:19.658" v="288" actId="20577"/>
          <ac:spMkLst>
            <pc:docMk/>
            <pc:sldMk cId="0" sldId="259"/>
            <ac:spMk id="169" creationId="{00000000-0000-0000-0000-000000000000}"/>
          </ac:spMkLst>
        </pc:spChg>
        <pc:spChg chg="mod">
          <ac:chgData name="veronica alvarez" userId="7c209a88c580dffa" providerId="LiveId" clId="{04092101-0BF5-4D4B-9E12-ABF87BC898C8}" dt="2025-07-31T02:32:26.340" v="310" actId="20577"/>
          <ac:spMkLst>
            <pc:docMk/>
            <pc:sldMk cId="0" sldId="259"/>
            <ac:spMk id="171" creationId="{00000000-0000-0000-0000-000000000000}"/>
          </ac:spMkLst>
        </pc:spChg>
        <pc:picChg chg="mod">
          <ac:chgData name="veronica alvarez" userId="7c209a88c580dffa" providerId="LiveId" clId="{04092101-0BF5-4D4B-9E12-ABF87BC898C8}" dt="2025-07-31T01:52:21.118" v="115" actId="1076"/>
          <ac:picMkLst>
            <pc:docMk/>
            <pc:sldMk cId="0" sldId="259"/>
            <ac:picMk id="161" creationId="{00000000-0000-0000-0000-000000000000}"/>
          </ac:picMkLst>
        </pc:picChg>
      </pc:sldChg>
      <pc:sldChg chg="modSp mod">
        <pc:chgData name="veronica alvarez" userId="7c209a88c580dffa" providerId="LiveId" clId="{04092101-0BF5-4D4B-9E12-ABF87BC898C8}" dt="2025-07-31T01:53:45.689" v="143" actId="1076"/>
        <pc:sldMkLst>
          <pc:docMk/>
          <pc:sldMk cId="0" sldId="262"/>
        </pc:sldMkLst>
        <pc:spChg chg="mod">
          <ac:chgData name="veronica alvarez" userId="7c209a88c580dffa" providerId="LiveId" clId="{04092101-0BF5-4D4B-9E12-ABF87BC898C8}" dt="2025-07-31T01:53:45.689" v="143" actId="1076"/>
          <ac:spMkLst>
            <pc:docMk/>
            <pc:sldMk cId="0" sldId="262"/>
            <ac:spMk id="201" creationId="{00000000-0000-0000-0000-000000000000}"/>
          </ac:spMkLst>
        </pc:spChg>
        <pc:graphicFrameChg chg="modGraphic">
          <ac:chgData name="veronica alvarez" userId="7c209a88c580dffa" providerId="LiveId" clId="{04092101-0BF5-4D4B-9E12-ABF87BC898C8}" dt="2025-07-31T01:51:59.179" v="114" actId="14734"/>
          <ac:graphicFrameMkLst>
            <pc:docMk/>
            <pc:sldMk cId="0" sldId="262"/>
            <ac:graphicFrameMk id="202" creationId="{00000000-0000-0000-0000-000000000000}"/>
          </ac:graphicFrameMkLst>
        </pc:graphicFrameChg>
      </pc:sldChg>
      <pc:sldChg chg="delSp modSp mod">
        <pc:chgData name="veronica alvarez" userId="7c209a88c580dffa" providerId="LiveId" clId="{04092101-0BF5-4D4B-9E12-ABF87BC898C8}" dt="2025-07-31T02:33:51.510" v="343" actId="20577"/>
        <pc:sldMkLst>
          <pc:docMk/>
          <pc:sldMk cId="0" sldId="263"/>
        </pc:sldMkLst>
        <pc:spChg chg="mod">
          <ac:chgData name="veronica alvarez" userId="7c209a88c580dffa" providerId="LiveId" clId="{04092101-0BF5-4D4B-9E12-ABF87BC898C8}" dt="2025-07-31T01:54:16.877" v="149" actId="20577"/>
          <ac:spMkLst>
            <pc:docMk/>
            <pc:sldMk cId="0" sldId="263"/>
            <ac:spMk id="207" creationId="{00000000-0000-0000-0000-000000000000}"/>
          </ac:spMkLst>
        </pc:spChg>
        <pc:spChg chg="mod">
          <ac:chgData name="veronica alvarez" userId="7c209a88c580dffa" providerId="LiveId" clId="{04092101-0BF5-4D4B-9E12-ABF87BC898C8}" dt="2025-07-31T02:33:15.079" v="330" actId="20577"/>
          <ac:spMkLst>
            <pc:docMk/>
            <pc:sldMk cId="0" sldId="263"/>
            <ac:spMk id="211" creationId="{00000000-0000-0000-0000-000000000000}"/>
          </ac:spMkLst>
        </pc:spChg>
        <pc:spChg chg="mod">
          <ac:chgData name="veronica alvarez" userId="7c209a88c580dffa" providerId="LiveId" clId="{04092101-0BF5-4D4B-9E12-ABF87BC898C8}" dt="2025-07-31T02:33:51.510" v="343" actId="20577"/>
          <ac:spMkLst>
            <pc:docMk/>
            <pc:sldMk cId="0" sldId="263"/>
            <ac:spMk id="212" creationId="{00000000-0000-0000-0000-000000000000}"/>
          </ac:spMkLst>
        </pc:spChg>
        <pc:spChg chg="mod">
          <ac:chgData name="veronica alvarez" userId="7c209a88c580dffa" providerId="LiveId" clId="{04092101-0BF5-4D4B-9E12-ABF87BC898C8}" dt="2025-07-31T01:56:08.900" v="174" actId="20577"/>
          <ac:spMkLst>
            <pc:docMk/>
            <pc:sldMk cId="0" sldId="263"/>
            <ac:spMk id="214" creationId="{00000000-0000-0000-0000-000000000000}"/>
          </ac:spMkLst>
        </pc:spChg>
        <pc:spChg chg="mod">
          <ac:chgData name="veronica alvarez" userId="7c209a88c580dffa" providerId="LiveId" clId="{04092101-0BF5-4D4B-9E12-ABF87BC898C8}" dt="2025-07-31T01:56:15.134" v="175" actId="1076"/>
          <ac:spMkLst>
            <pc:docMk/>
            <pc:sldMk cId="0" sldId="263"/>
            <ac:spMk id="21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3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3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3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3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3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5"/>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5"/>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6"/>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26"/>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2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2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2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2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3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0"/>
          <p:cNvSpPr>
            <a:spLocks noGrp="1"/>
          </p:cNvSpPr>
          <p:nvPr>
            <p:ph type="pic" idx="2"/>
          </p:nvPr>
        </p:nvSpPr>
        <p:spPr>
          <a:xfrm>
            <a:off x="1792288" y="612775"/>
            <a:ext cx="5486400" cy="4114800"/>
          </a:xfrm>
          <a:prstGeom prst="rect">
            <a:avLst/>
          </a:prstGeom>
          <a:noFill/>
          <a:ln>
            <a:noFill/>
          </a:ln>
        </p:spPr>
      </p:sp>
      <p:sp>
        <p:nvSpPr>
          <p:cNvPr id="64" name="Google Shape;64;p3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0F1E9"/>
        </a:solidFill>
        <a:effectLst/>
      </p:bgPr>
    </p:bg>
    <p:spTree>
      <p:nvGrpSpPr>
        <p:cNvPr id="1" name="Shape 83"/>
        <p:cNvGrpSpPr/>
        <p:nvPr/>
      </p:nvGrpSpPr>
      <p:grpSpPr>
        <a:xfrm>
          <a:off x="0" y="0"/>
          <a:ext cx="0" cy="0"/>
          <a:chOff x="0" y="0"/>
          <a:chExt cx="0" cy="0"/>
        </a:xfrm>
      </p:grpSpPr>
      <p:sp>
        <p:nvSpPr>
          <p:cNvPr id="84" name="Google Shape;84;p1"/>
          <p:cNvSpPr/>
          <p:nvPr/>
        </p:nvSpPr>
        <p:spPr>
          <a:xfrm>
            <a:off x="0" y="2515135"/>
            <a:ext cx="18288000" cy="5348463"/>
          </a:xfrm>
          <a:custGeom>
            <a:avLst/>
            <a:gdLst/>
            <a:ahLst/>
            <a:cxnLst/>
            <a:rect l="l" t="t" r="r" b="b"/>
            <a:pathLst>
              <a:path w="6186311" h="1809233" extrusionOk="0">
                <a:moveTo>
                  <a:pt x="0" y="0"/>
                </a:moveTo>
                <a:lnTo>
                  <a:pt x="6186311" y="0"/>
                </a:lnTo>
                <a:lnTo>
                  <a:pt x="6186311" y="1809233"/>
                </a:lnTo>
                <a:lnTo>
                  <a:pt x="0" y="1809233"/>
                </a:lnTo>
                <a:close/>
              </a:path>
            </a:pathLst>
          </a:custGeom>
          <a:solidFill>
            <a:srgbClr val="B0C388"/>
          </a:solidFill>
          <a:ln>
            <a:noFill/>
          </a:ln>
        </p:spPr>
        <p:txBody>
          <a:bodyPr/>
          <a:lstStyle/>
          <a:p>
            <a:endParaRPr lang="es-CL" dirty="0"/>
          </a:p>
        </p:txBody>
      </p:sp>
      <p:grpSp>
        <p:nvGrpSpPr>
          <p:cNvPr id="85" name="Google Shape;85;p1"/>
          <p:cNvGrpSpPr/>
          <p:nvPr/>
        </p:nvGrpSpPr>
        <p:grpSpPr>
          <a:xfrm rot="1590136">
            <a:off x="-113717" y="1194061"/>
            <a:ext cx="7202648" cy="7202648"/>
            <a:chOff x="0" y="0"/>
            <a:chExt cx="6350000" cy="6350000"/>
          </a:xfrm>
        </p:grpSpPr>
        <p:sp>
          <p:nvSpPr>
            <p:cNvPr id="86" name="Google Shape;86;p1"/>
            <p:cNvSpPr/>
            <p:nvPr/>
          </p:nvSpPr>
          <p:spPr>
            <a:xfrm>
              <a:off x="0" y="0"/>
              <a:ext cx="5904230" cy="5904230"/>
            </a:xfrm>
            <a:custGeom>
              <a:avLst/>
              <a:gdLst/>
              <a:ahLst/>
              <a:cxnLst/>
              <a:rect l="l" t="t" r="r" b="b"/>
              <a:pathLst>
                <a:path w="5904230" h="5904230" extrusionOk="0">
                  <a:moveTo>
                    <a:pt x="5902960" y="0"/>
                  </a:moveTo>
                  <a:lnTo>
                    <a:pt x="5904230" y="1270"/>
                  </a:lnTo>
                  <a:lnTo>
                    <a:pt x="5904230" y="0"/>
                  </a:lnTo>
                  <a:lnTo>
                    <a:pt x="5902960" y="0"/>
                  </a:lnTo>
                  <a:close/>
                  <a:moveTo>
                    <a:pt x="0" y="5902960"/>
                  </a:moveTo>
                  <a:lnTo>
                    <a:pt x="0" y="5904230"/>
                  </a:lnTo>
                  <a:lnTo>
                    <a:pt x="1270" y="5904230"/>
                  </a:lnTo>
                  <a:lnTo>
                    <a:pt x="0" y="5902960"/>
                  </a:lnTo>
                  <a:close/>
                </a:path>
              </a:pathLst>
            </a:custGeom>
            <a:solidFill>
              <a:srgbClr val="71824A"/>
            </a:solidFill>
            <a:ln>
              <a:noFill/>
            </a:ln>
          </p:spPr>
          <p:txBody>
            <a:bodyPr/>
            <a:lstStyle/>
            <a:p>
              <a:endParaRPr lang="es-CL"/>
            </a:p>
          </p:txBody>
        </p:sp>
        <p:sp>
          <p:nvSpPr>
            <p:cNvPr id="87" name="Google Shape;87;p1"/>
            <p:cNvSpPr/>
            <p:nvPr/>
          </p:nvSpPr>
          <p:spPr>
            <a:xfrm>
              <a:off x="0" y="0"/>
              <a:ext cx="6350000" cy="6350000"/>
            </a:xfrm>
            <a:custGeom>
              <a:avLst/>
              <a:gdLst/>
              <a:ahLst/>
              <a:cxnLst/>
              <a:rect l="l" t="t" r="r" b="b"/>
              <a:pathLst>
                <a:path w="6350000" h="6350000" extrusionOk="0">
                  <a:moveTo>
                    <a:pt x="6350000" y="447040"/>
                  </a:moveTo>
                  <a:lnTo>
                    <a:pt x="6350000" y="5904230"/>
                  </a:lnTo>
                  <a:lnTo>
                    <a:pt x="5902960" y="6350000"/>
                  </a:lnTo>
                  <a:lnTo>
                    <a:pt x="447040" y="6350000"/>
                  </a:lnTo>
                  <a:lnTo>
                    <a:pt x="1270" y="5904230"/>
                  </a:lnTo>
                  <a:lnTo>
                    <a:pt x="0" y="5902960"/>
                  </a:lnTo>
                  <a:lnTo>
                    <a:pt x="0" y="447040"/>
                  </a:lnTo>
                  <a:lnTo>
                    <a:pt x="447040" y="0"/>
                  </a:lnTo>
                  <a:lnTo>
                    <a:pt x="5902960" y="0"/>
                  </a:lnTo>
                  <a:lnTo>
                    <a:pt x="5904230" y="1270"/>
                  </a:lnTo>
                  <a:lnTo>
                    <a:pt x="6350000" y="447040"/>
                  </a:lnTo>
                  <a:close/>
                </a:path>
              </a:pathLst>
            </a:custGeom>
            <a:solidFill>
              <a:srgbClr val="71824A"/>
            </a:solidFill>
            <a:ln>
              <a:noFill/>
            </a:ln>
          </p:spPr>
          <p:txBody>
            <a:bodyPr/>
            <a:lstStyle/>
            <a:p>
              <a:endParaRPr lang="es-CL"/>
            </a:p>
          </p:txBody>
        </p:sp>
      </p:grpSp>
      <p:grpSp>
        <p:nvGrpSpPr>
          <p:cNvPr id="88" name="Google Shape;88;p1"/>
          <p:cNvGrpSpPr/>
          <p:nvPr/>
        </p:nvGrpSpPr>
        <p:grpSpPr>
          <a:xfrm rot="5400000">
            <a:off x="1053228" y="233803"/>
            <a:ext cx="6704330" cy="9147175"/>
            <a:chOff x="0" y="0"/>
            <a:chExt cx="6350000" cy="6350000"/>
          </a:xfrm>
        </p:grpSpPr>
        <p:sp>
          <p:nvSpPr>
            <p:cNvPr id="89" name="Google Shape;89;p1"/>
            <p:cNvSpPr/>
            <p:nvPr/>
          </p:nvSpPr>
          <p:spPr>
            <a:xfrm>
              <a:off x="0" y="0"/>
              <a:ext cx="5904230" cy="5904230"/>
            </a:xfrm>
            <a:custGeom>
              <a:avLst/>
              <a:gdLst/>
              <a:ahLst/>
              <a:cxnLst/>
              <a:rect l="l" t="t" r="r" b="b"/>
              <a:pathLst>
                <a:path w="5904230" h="5904230" extrusionOk="0">
                  <a:moveTo>
                    <a:pt x="5902960" y="0"/>
                  </a:moveTo>
                  <a:lnTo>
                    <a:pt x="5904230" y="1270"/>
                  </a:lnTo>
                  <a:lnTo>
                    <a:pt x="5904230" y="0"/>
                  </a:lnTo>
                  <a:lnTo>
                    <a:pt x="5902960" y="0"/>
                  </a:lnTo>
                  <a:close/>
                  <a:moveTo>
                    <a:pt x="0" y="5902960"/>
                  </a:moveTo>
                  <a:lnTo>
                    <a:pt x="0" y="5904230"/>
                  </a:lnTo>
                  <a:lnTo>
                    <a:pt x="1270" y="5904230"/>
                  </a:lnTo>
                  <a:lnTo>
                    <a:pt x="0" y="5902960"/>
                  </a:lnTo>
                  <a:close/>
                </a:path>
              </a:pathLst>
            </a:custGeom>
            <a:solidFill>
              <a:srgbClr val="F0F1E9"/>
            </a:solidFill>
            <a:ln w="57150" cap="flat" cmpd="sng">
              <a:solidFill>
                <a:srgbClr val="00B050"/>
              </a:solidFill>
              <a:prstDash val="solid"/>
              <a:round/>
              <a:headEnd type="none" w="sm" len="sm"/>
              <a:tailEnd type="none" w="sm" len="sm"/>
            </a:ln>
          </p:spPr>
          <p:txBody>
            <a:bodyPr/>
            <a:lstStyle/>
            <a:p>
              <a:endParaRPr lang="es-CL"/>
            </a:p>
          </p:txBody>
        </p:sp>
        <p:sp>
          <p:nvSpPr>
            <p:cNvPr id="90" name="Google Shape;90;p1"/>
            <p:cNvSpPr/>
            <p:nvPr/>
          </p:nvSpPr>
          <p:spPr>
            <a:xfrm>
              <a:off x="0" y="0"/>
              <a:ext cx="6350000" cy="6350000"/>
            </a:xfrm>
            <a:custGeom>
              <a:avLst/>
              <a:gdLst/>
              <a:ahLst/>
              <a:cxnLst/>
              <a:rect l="l" t="t" r="r" b="b"/>
              <a:pathLst>
                <a:path w="6350000" h="6350000" extrusionOk="0">
                  <a:moveTo>
                    <a:pt x="6350000" y="447040"/>
                  </a:moveTo>
                  <a:lnTo>
                    <a:pt x="6350000" y="5904230"/>
                  </a:lnTo>
                  <a:lnTo>
                    <a:pt x="5902960" y="6350000"/>
                  </a:lnTo>
                  <a:lnTo>
                    <a:pt x="447040" y="6350000"/>
                  </a:lnTo>
                  <a:lnTo>
                    <a:pt x="1270" y="5904230"/>
                  </a:lnTo>
                  <a:lnTo>
                    <a:pt x="0" y="5902960"/>
                  </a:lnTo>
                  <a:lnTo>
                    <a:pt x="0" y="447040"/>
                  </a:lnTo>
                  <a:lnTo>
                    <a:pt x="447040" y="0"/>
                  </a:lnTo>
                  <a:lnTo>
                    <a:pt x="5902960" y="0"/>
                  </a:lnTo>
                  <a:lnTo>
                    <a:pt x="5904230" y="1270"/>
                  </a:lnTo>
                  <a:lnTo>
                    <a:pt x="6350000" y="447040"/>
                  </a:lnTo>
                  <a:close/>
                </a:path>
              </a:pathLst>
            </a:custGeom>
            <a:solidFill>
              <a:srgbClr val="F0F1E9"/>
            </a:solidFill>
            <a:ln w="57150" cap="flat" cmpd="sng">
              <a:solidFill>
                <a:srgbClr val="00B050"/>
              </a:solidFill>
              <a:prstDash val="solid"/>
              <a:round/>
              <a:headEnd type="none" w="sm" len="sm"/>
              <a:tailEnd type="none" w="sm" len="sm"/>
            </a:ln>
          </p:spPr>
          <p:txBody>
            <a:bodyPr/>
            <a:lstStyle/>
            <a:p>
              <a:endParaRPr lang="es-CL"/>
            </a:p>
          </p:txBody>
        </p:sp>
      </p:grpSp>
      <p:sp>
        <p:nvSpPr>
          <p:cNvPr id="91" name="Google Shape;91;p1"/>
          <p:cNvSpPr txBox="1"/>
          <p:nvPr/>
        </p:nvSpPr>
        <p:spPr>
          <a:xfrm>
            <a:off x="8978981" y="8367451"/>
            <a:ext cx="9309019" cy="2308324"/>
          </a:xfrm>
          <a:prstGeom prst="rect">
            <a:avLst/>
          </a:prstGeom>
          <a:noFill/>
          <a:ln>
            <a:noFill/>
          </a:ln>
        </p:spPr>
        <p:txBody>
          <a:bodyPr spcFirstLastPara="1" wrap="square" lIns="0" tIns="0" rIns="0" bIns="0" anchor="t" anchorCtr="0">
            <a:spAutoFit/>
          </a:bodyPr>
          <a:lstStyle/>
          <a:p>
            <a:r>
              <a:rPr lang="es-CL" sz="1800" b="1" dirty="0"/>
              <a:t>EVALUACIÓN SUMATIVA</a:t>
            </a:r>
            <a:endParaRPr lang="es-CL" sz="1800" dirty="0"/>
          </a:p>
          <a:p>
            <a:r>
              <a:rPr lang="es-CL" sz="1800" b="1" dirty="0"/>
              <a:t>Diseño de Instrumentos de Evaluación</a:t>
            </a:r>
            <a:endParaRPr lang="es-CL" sz="1800" dirty="0"/>
          </a:p>
          <a:p>
            <a:r>
              <a:rPr lang="es-CL" sz="1800" b="1" dirty="0"/>
              <a:t> </a:t>
            </a:r>
            <a:endParaRPr lang="es-CL" sz="1800" dirty="0"/>
          </a:p>
          <a:p>
            <a:r>
              <a:rPr lang="es-CL" sz="1600" b="1" dirty="0"/>
              <a:t>OBJETIVO DE EVALUACIÓN</a:t>
            </a:r>
            <a:r>
              <a:rPr lang="es-CL" sz="1800" b="1" dirty="0"/>
              <a:t>: </a:t>
            </a:r>
            <a:endParaRPr lang="es-CL" sz="1800" dirty="0"/>
          </a:p>
          <a:p>
            <a:r>
              <a:rPr lang="es-CL" sz="1800" dirty="0"/>
              <a:t>Diseñar instrumentos de evaluación considerando su contexto de aplicación en coherencia con los fundamentos de la evaluación para el aprendizaje.</a:t>
            </a:r>
          </a:p>
          <a:p>
            <a:endParaRPr lang="es-CL" sz="1800" b="1" i="0" u="none" strike="noStrike" cap="none" dirty="0">
              <a:solidFill>
                <a:srgbClr val="71824A"/>
              </a:solidFill>
              <a:latin typeface="Proxima Nova"/>
              <a:ea typeface="Proxima Nova"/>
              <a:cs typeface="Proxima Nova"/>
              <a:sym typeface="Proxima Nova"/>
            </a:endParaRPr>
          </a:p>
          <a:p>
            <a:r>
              <a:rPr lang="es-CL" sz="2400" strike="noStrike" cap="none" dirty="0">
                <a:solidFill>
                  <a:schemeClr val="accent3">
                    <a:lumMod val="75000"/>
                  </a:schemeClr>
                </a:solidFill>
                <a:latin typeface="Proxima Nova"/>
                <a:ea typeface="Proxima Nova"/>
                <a:cs typeface="Proxima Nova"/>
                <a:sym typeface="Proxima Nova"/>
              </a:rPr>
              <a:t>Integrantes: Felipe Hidalgo, Verónica Álvarez, Claudia Urzúa.</a:t>
            </a:r>
            <a:endParaRPr sz="2400" dirty="0">
              <a:solidFill>
                <a:schemeClr val="accent3">
                  <a:lumMod val="75000"/>
                </a:schemeClr>
              </a:solidFill>
            </a:endParaRPr>
          </a:p>
        </p:txBody>
      </p:sp>
      <p:sp>
        <p:nvSpPr>
          <p:cNvPr id="92" name="Google Shape;92;p1"/>
          <p:cNvSpPr txBox="1"/>
          <p:nvPr/>
        </p:nvSpPr>
        <p:spPr>
          <a:xfrm>
            <a:off x="380271" y="4019314"/>
            <a:ext cx="7557543" cy="378565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CL" sz="2400" b="1" i="0" u="sng" strike="noStrike" cap="none" dirty="0">
                <a:solidFill>
                  <a:schemeClr val="tx1"/>
                </a:solidFill>
                <a:latin typeface="Arial"/>
                <a:ea typeface="Arial"/>
                <a:cs typeface="Arial"/>
                <a:sym typeface="Arial"/>
              </a:rPr>
              <a:t>OA2: </a:t>
            </a:r>
            <a:r>
              <a:rPr lang="es-CL" sz="2400" i="0" u="sng" strike="noStrike" cap="none" dirty="0">
                <a:solidFill>
                  <a:schemeClr val="tx1"/>
                </a:solidFill>
                <a:latin typeface="Arial"/>
                <a:ea typeface="Arial"/>
                <a:cs typeface="Arial"/>
                <a:sym typeface="Arial"/>
              </a:rPr>
              <a:t>Explicar</a:t>
            </a:r>
            <a:r>
              <a:rPr lang="es-CL" sz="2400" b="0" i="0" u="none" strike="noStrike" cap="none" dirty="0">
                <a:solidFill>
                  <a:schemeClr val="tx1"/>
                </a:solidFill>
                <a:latin typeface="Arial"/>
                <a:ea typeface="Arial"/>
                <a:cs typeface="Arial"/>
                <a:sym typeface="Arial"/>
              </a:rPr>
              <a:t> el desarrollo del </a:t>
            </a:r>
            <a:r>
              <a:rPr lang="es-CL" sz="2400" b="1" i="0" u="sng" strike="noStrike" cap="none" dirty="0">
                <a:solidFill>
                  <a:schemeClr val="tx1"/>
                </a:solidFill>
                <a:latin typeface="Arial"/>
                <a:ea typeface="Arial"/>
                <a:cs typeface="Arial"/>
                <a:sym typeface="Arial"/>
              </a:rPr>
              <a:t>proceso de Independencia </a:t>
            </a:r>
            <a:r>
              <a:rPr lang="es-CL" sz="2400" b="0" i="0" u="none" strike="noStrike" cap="none" dirty="0">
                <a:solidFill>
                  <a:schemeClr val="tx1"/>
                </a:solidFill>
                <a:latin typeface="Arial"/>
                <a:ea typeface="Arial"/>
                <a:cs typeface="Arial"/>
                <a:sym typeface="Arial"/>
              </a:rPr>
              <a:t>de Chile, </a:t>
            </a:r>
            <a:r>
              <a:rPr lang="es-CL" sz="2400" b="1" i="0" u="sng" strike="noStrike" cap="none" dirty="0">
                <a:solidFill>
                  <a:schemeClr val="tx1"/>
                </a:solidFill>
                <a:latin typeface="Arial"/>
                <a:ea typeface="Arial"/>
                <a:cs typeface="Arial"/>
                <a:sym typeface="Arial"/>
              </a:rPr>
              <a:t>considerando actores</a:t>
            </a:r>
            <a:r>
              <a:rPr lang="es-CL" sz="2400" b="0" i="0" u="none" strike="noStrike" cap="none" dirty="0">
                <a:solidFill>
                  <a:schemeClr val="tx1"/>
                </a:solidFill>
                <a:latin typeface="Arial"/>
                <a:ea typeface="Arial"/>
                <a:cs typeface="Arial"/>
                <a:sym typeface="Arial"/>
              </a:rPr>
              <a:t> y bandos que se enfrentaron, </a:t>
            </a:r>
            <a:r>
              <a:rPr lang="es-CL" sz="2400" b="1" i="0" u="sng" strike="noStrike" cap="none" dirty="0">
                <a:solidFill>
                  <a:schemeClr val="tx1"/>
                </a:solidFill>
                <a:latin typeface="Arial"/>
                <a:ea typeface="Arial"/>
                <a:cs typeface="Arial"/>
                <a:sym typeface="Arial"/>
              </a:rPr>
              <a:t>hombres y mujeres destacados, </a:t>
            </a:r>
            <a:r>
              <a:rPr lang="es-CL" sz="2400" b="0" i="0" u="none" strike="noStrike" cap="none" dirty="0">
                <a:solidFill>
                  <a:schemeClr val="tx1"/>
                </a:solidFill>
                <a:latin typeface="Arial"/>
                <a:ea typeface="Arial"/>
                <a:cs typeface="Arial"/>
                <a:sym typeface="Arial"/>
              </a:rPr>
              <a:t>avances y retrocesos de la causa </a:t>
            </a:r>
            <a:r>
              <a:rPr lang="es-CL" sz="2400" b="0" i="0" u="none" strike="noStrike" cap="none" dirty="0">
                <a:solidFill>
                  <a:srgbClr val="000000"/>
                </a:solidFill>
                <a:latin typeface="Arial"/>
                <a:ea typeface="Arial"/>
                <a:cs typeface="Arial"/>
                <a:sym typeface="Arial"/>
              </a:rPr>
              <a:t>patriota y algunos acontecimientos significativos, como la celebración del Cabildo Abierto de 1810 y la formación de la Primera Junta Nacional de Gobierno, la elección del primer Congreso Nacional, las batallas de Rancagua, Chacabuco y Maipú, y la declaración de la Independencia, entre otros.</a:t>
            </a:r>
            <a:endParaRPr sz="2400" b="0" i="0" u="none" strike="noStrike" cap="none" dirty="0">
              <a:solidFill>
                <a:schemeClr val="dk1"/>
              </a:solidFill>
              <a:latin typeface="Arial"/>
              <a:ea typeface="Arial"/>
              <a:cs typeface="Arial"/>
              <a:sym typeface="Arial"/>
            </a:endParaRPr>
          </a:p>
        </p:txBody>
      </p:sp>
      <p:sp>
        <p:nvSpPr>
          <p:cNvPr id="93" name="Google Shape;93;p1"/>
          <p:cNvSpPr txBox="1"/>
          <p:nvPr/>
        </p:nvSpPr>
        <p:spPr>
          <a:xfrm>
            <a:off x="-2431278" y="1455225"/>
            <a:ext cx="8427600" cy="1737300"/>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None/>
            </a:pPr>
            <a:r>
              <a:rPr lang="es-CL" sz="2970" b="1" i="0" u="none" strike="noStrike" cap="none" dirty="0">
                <a:solidFill>
                  <a:srgbClr val="71824A"/>
                </a:solidFill>
                <a:latin typeface="Proxima Nova"/>
                <a:ea typeface="Proxima Nova"/>
                <a:cs typeface="Proxima Nova"/>
                <a:sym typeface="Proxima Nova"/>
              </a:rPr>
              <a:t>Nivel: 6° básico</a:t>
            </a:r>
            <a:endParaRPr sz="2970" b="1" i="0" u="none" strike="noStrike" cap="none" dirty="0">
              <a:solidFill>
                <a:srgbClr val="71824A"/>
              </a:solidFill>
              <a:latin typeface="Proxima Nova"/>
              <a:ea typeface="Proxima Nova"/>
              <a:cs typeface="Proxima Nova"/>
              <a:sym typeface="Proxima Nova"/>
            </a:endParaRPr>
          </a:p>
          <a:p>
            <a:pPr marL="0" marR="0" lvl="0" indent="0" algn="ctr" rtl="0">
              <a:lnSpc>
                <a:spcPct val="140000"/>
              </a:lnSpc>
              <a:spcBef>
                <a:spcPts val="0"/>
              </a:spcBef>
              <a:spcAft>
                <a:spcPts val="0"/>
              </a:spcAft>
              <a:buNone/>
            </a:pPr>
            <a:endParaRPr sz="2970" b="1" i="0" u="none" strike="noStrike" cap="none" dirty="0">
              <a:solidFill>
                <a:srgbClr val="71824A"/>
              </a:solidFill>
              <a:latin typeface="Proxima Nova"/>
              <a:ea typeface="Proxima Nova"/>
              <a:cs typeface="Proxima Nova"/>
              <a:sym typeface="Proxima Nova"/>
            </a:endParaRPr>
          </a:p>
          <a:p>
            <a:pPr marL="0" marR="0" lvl="0" indent="0" algn="ctr" rtl="0">
              <a:lnSpc>
                <a:spcPct val="140000"/>
              </a:lnSpc>
              <a:spcBef>
                <a:spcPts val="0"/>
              </a:spcBef>
              <a:spcAft>
                <a:spcPts val="0"/>
              </a:spcAft>
              <a:buNone/>
            </a:pPr>
            <a:endParaRPr sz="2970" b="1" i="0" u="none" strike="noStrike" cap="none" dirty="0">
              <a:solidFill>
                <a:srgbClr val="71824A"/>
              </a:solidFill>
              <a:latin typeface="Proxima Nova"/>
              <a:ea typeface="Proxima Nova"/>
              <a:cs typeface="Proxima Nova"/>
              <a:sym typeface="Proxima Nova"/>
            </a:endParaRPr>
          </a:p>
        </p:txBody>
      </p:sp>
      <p:sp>
        <p:nvSpPr>
          <p:cNvPr id="94" name="Google Shape;94;p1"/>
          <p:cNvSpPr txBox="1"/>
          <p:nvPr/>
        </p:nvSpPr>
        <p:spPr>
          <a:xfrm>
            <a:off x="-384050" y="2078700"/>
            <a:ext cx="9345000" cy="1919564"/>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None/>
            </a:pPr>
            <a:r>
              <a:rPr lang="es-CL" sz="2970" b="1" i="0" u="none" strike="noStrike" cap="none" dirty="0">
                <a:solidFill>
                  <a:srgbClr val="71824A"/>
                </a:solidFill>
                <a:latin typeface="Proxima Nova"/>
                <a:ea typeface="Proxima Nova"/>
                <a:cs typeface="Proxima Nova"/>
                <a:sym typeface="Proxima Nova"/>
              </a:rPr>
              <a:t>Asignatura: Historia, Geografía y C. Sociale</a:t>
            </a:r>
            <a:r>
              <a:rPr lang="es-CL" sz="2970" b="1" dirty="0">
                <a:solidFill>
                  <a:srgbClr val="71824A"/>
                </a:solidFill>
                <a:latin typeface="Proxima Nova"/>
                <a:ea typeface="Proxima Nova"/>
                <a:cs typeface="Proxima Nova"/>
                <a:sym typeface="Proxima Nova"/>
              </a:rPr>
              <a:t>s </a:t>
            </a:r>
          </a:p>
          <a:p>
            <a:pPr marL="0" marR="0" lvl="0" indent="0" algn="ctr" rtl="0">
              <a:lnSpc>
                <a:spcPct val="140000"/>
              </a:lnSpc>
              <a:spcBef>
                <a:spcPts val="0"/>
              </a:spcBef>
              <a:spcAft>
                <a:spcPts val="0"/>
              </a:spcAft>
              <a:buNone/>
            </a:pPr>
            <a:r>
              <a:rPr lang="es-CL" sz="2970" b="1" i="0" u="none" strike="noStrike" cap="none" dirty="0">
                <a:solidFill>
                  <a:srgbClr val="71824A"/>
                </a:solidFill>
                <a:latin typeface="Proxima Nova"/>
                <a:ea typeface="Proxima Nova"/>
                <a:cs typeface="Proxima Nova"/>
                <a:sym typeface="Proxima Nova"/>
              </a:rPr>
              <a:t>(Unidad 2)</a:t>
            </a:r>
            <a:endParaRPr dirty="0"/>
          </a:p>
          <a:p>
            <a:pPr marL="0" marR="0" lvl="0" indent="0" algn="ctr" rtl="0">
              <a:lnSpc>
                <a:spcPct val="140000"/>
              </a:lnSpc>
              <a:spcBef>
                <a:spcPts val="0"/>
              </a:spcBef>
              <a:spcAft>
                <a:spcPts val="0"/>
              </a:spcAft>
              <a:buNone/>
            </a:pPr>
            <a:r>
              <a:rPr lang="es-CL" sz="2970" b="1" i="0" u="none" strike="noStrike" cap="none" dirty="0">
                <a:solidFill>
                  <a:srgbClr val="71824A"/>
                </a:solidFill>
                <a:latin typeface="Proxima Nova"/>
                <a:ea typeface="Proxima Nova"/>
                <a:cs typeface="Proxima Nova"/>
                <a:sym typeface="Proxima Nova"/>
              </a:rPr>
              <a:t>Eje: Historia</a:t>
            </a:r>
            <a:endParaRPr dirty="0"/>
          </a:p>
        </p:txBody>
      </p:sp>
      <p:pic>
        <p:nvPicPr>
          <p:cNvPr id="95" name="Google Shape;95;p1" descr="Flecha Verde PNG para descargar gratis"/>
          <p:cNvPicPr preferRelativeResize="0"/>
          <p:nvPr/>
        </p:nvPicPr>
        <p:blipFill rotWithShape="1">
          <a:blip r:embed="rId3">
            <a:alphaModFix/>
          </a:blip>
          <a:srcRect/>
          <a:stretch/>
        </p:blipFill>
        <p:spPr>
          <a:xfrm rot="2141625">
            <a:off x="7482013" y="2588114"/>
            <a:ext cx="3144965" cy="3144965"/>
          </a:xfrm>
          <a:prstGeom prst="rect">
            <a:avLst/>
          </a:prstGeom>
          <a:noFill/>
          <a:ln>
            <a:noFill/>
          </a:ln>
        </p:spPr>
      </p:pic>
      <p:sp>
        <p:nvSpPr>
          <p:cNvPr id="96" name="Google Shape;96;p1"/>
          <p:cNvSpPr txBox="1"/>
          <p:nvPr/>
        </p:nvSpPr>
        <p:spPr>
          <a:xfrm>
            <a:off x="10094915" y="5228272"/>
            <a:ext cx="8195100" cy="2862282"/>
          </a:xfrm>
          <a:prstGeom prst="rect">
            <a:avLst/>
          </a:prstGeom>
          <a:noFill/>
          <a:ln>
            <a:noFill/>
          </a:ln>
        </p:spPr>
        <p:txBody>
          <a:bodyPr spcFirstLastPara="1" wrap="square" lIns="91425" tIns="45700" rIns="91425" bIns="45700" anchor="t" anchorCtr="0">
            <a:spAutoFit/>
          </a:bodyPr>
          <a:lstStyle/>
          <a:p>
            <a:pPr marL="0" marR="0" lvl="0" indent="-114300" algn="just" rtl="0">
              <a:spcBef>
                <a:spcPts val="0"/>
              </a:spcBef>
              <a:spcAft>
                <a:spcPts val="0"/>
              </a:spcAft>
              <a:buClr>
                <a:srgbClr val="000000"/>
              </a:buClr>
              <a:buSzPts val="1800"/>
              <a:buFont typeface="Arial"/>
              <a:buChar char="•"/>
            </a:pPr>
            <a:r>
              <a:rPr lang="es-CL" sz="1800" b="0" i="0" u="none" strike="noStrike" cap="none" dirty="0">
                <a:solidFill>
                  <a:srgbClr val="000000"/>
                </a:solidFill>
                <a:latin typeface="Calibri"/>
                <a:ea typeface="Calibri"/>
                <a:cs typeface="Calibri"/>
                <a:sym typeface="Calibri"/>
              </a:rPr>
              <a:t>Indicadores de Evaluación:</a:t>
            </a:r>
            <a:endParaRPr lang="es-CL" sz="1800" dirty="0">
              <a:latin typeface="Calibri"/>
              <a:ea typeface="Calibri"/>
              <a:cs typeface="Calibri"/>
              <a:sym typeface="Calibri"/>
            </a:endParaRPr>
          </a:p>
          <a:p>
            <a:pPr marL="0" marR="0" lvl="0" indent="-114300" algn="just" rtl="0">
              <a:spcBef>
                <a:spcPts val="0"/>
              </a:spcBef>
              <a:spcAft>
                <a:spcPts val="0"/>
              </a:spcAft>
              <a:buClr>
                <a:srgbClr val="000000"/>
              </a:buClr>
              <a:buSzPts val="1800"/>
              <a:buFont typeface="Arial"/>
              <a:buChar char="•"/>
            </a:pPr>
            <a:r>
              <a:rPr lang="es-CL" sz="1800" b="0" i="0" u="none" strike="noStrike" cap="none" dirty="0">
                <a:solidFill>
                  <a:srgbClr val="000000"/>
                </a:solidFill>
                <a:latin typeface="Calibri"/>
                <a:ea typeface="Calibri"/>
                <a:cs typeface="Calibri"/>
                <a:sym typeface="Calibri"/>
              </a:rPr>
              <a:t>Reconocen el aporte de hombres y mujeres destacados en el proceso de Independencia. </a:t>
            </a:r>
            <a:endParaRPr dirty="0"/>
          </a:p>
          <a:p>
            <a:pPr marL="0" marR="0" lvl="0" indent="-114300" algn="just" rtl="0">
              <a:spcBef>
                <a:spcPts val="0"/>
              </a:spcBef>
              <a:spcAft>
                <a:spcPts val="0"/>
              </a:spcAft>
              <a:buClr>
                <a:srgbClr val="000000"/>
              </a:buClr>
              <a:buSzPts val="1800"/>
              <a:buFont typeface="Arial"/>
              <a:buChar char="•"/>
            </a:pPr>
            <a:r>
              <a:rPr lang="es-CL" sz="1800" b="0" i="0" u="none" strike="noStrike" cap="none" dirty="0">
                <a:solidFill>
                  <a:srgbClr val="000000"/>
                </a:solidFill>
                <a:latin typeface="Calibri"/>
                <a:ea typeface="Calibri"/>
                <a:cs typeface="Calibri"/>
                <a:sym typeface="Calibri"/>
              </a:rPr>
              <a:t>Indagan sobre la situación y postura de diversos actores sociales en el período y comunican sus resultados.</a:t>
            </a:r>
            <a:endParaRPr dirty="0"/>
          </a:p>
          <a:p>
            <a:pPr marL="0" marR="0" lvl="0" indent="-114300" algn="just" rtl="0">
              <a:spcBef>
                <a:spcPts val="0"/>
              </a:spcBef>
              <a:spcAft>
                <a:spcPts val="0"/>
              </a:spcAft>
              <a:buClr>
                <a:srgbClr val="000000"/>
              </a:buClr>
              <a:buSzPts val="1800"/>
              <a:buFont typeface="Arial"/>
              <a:buChar char="•"/>
            </a:pPr>
            <a:r>
              <a:rPr lang="es-CL" sz="1800" b="0" i="0" u="none" strike="noStrike" cap="none" dirty="0">
                <a:solidFill>
                  <a:srgbClr val="000000"/>
                </a:solidFill>
                <a:latin typeface="Calibri"/>
                <a:ea typeface="Calibri"/>
                <a:cs typeface="Calibri"/>
                <a:sym typeface="Calibri"/>
              </a:rPr>
              <a:t>Narran, usando diversas fuentes, algunos de los hechos más significativos de la primera etapa de la Independencia, como la convocatoria al cabildo abierto, la formación de la Junta de Gobierno y la creación del Congreso, entre otros.</a:t>
            </a:r>
            <a:endParaRPr sz="1800" b="0" i="0" u="none" strike="noStrike" cap="none" dirty="0">
              <a:solidFill>
                <a:srgbClr val="000000"/>
              </a:solidFill>
              <a:latin typeface="Noto Sans Symbols"/>
              <a:ea typeface="Noto Sans Symbols"/>
              <a:cs typeface="Noto Sans Symbols"/>
              <a:sym typeface="Noto Sans Symbols"/>
            </a:endParaRPr>
          </a:p>
          <a:p>
            <a:pPr marL="0" marR="0" lvl="0" indent="0" algn="just" rtl="0">
              <a:spcBef>
                <a:spcPts val="0"/>
              </a:spcBef>
              <a:spcAft>
                <a:spcPts val="0"/>
              </a:spcAft>
              <a:buNone/>
            </a:pPr>
            <a:endParaRPr sz="1800" b="0" i="0" u="none" strike="noStrike" cap="none" dirty="0">
              <a:solidFill>
                <a:srgbClr val="000000"/>
              </a:solidFill>
              <a:highlight>
                <a:srgbClr val="FFFF00"/>
              </a:highlight>
              <a:latin typeface="Calibri"/>
              <a:ea typeface="Calibri"/>
              <a:cs typeface="Calibri"/>
              <a:sym typeface="Calibri"/>
            </a:endParaRPr>
          </a:p>
          <a:p>
            <a:pPr marL="0" marR="0" lvl="0" indent="0" algn="just" rtl="0">
              <a:spcBef>
                <a:spcPts val="0"/>
              </a:spcBef>
              <a:spcAft>
                <a:spcPts val="0"/>
              </a:spcAft>
              <a:buClr>
                <a:schemeClr val="dk1"/>
              </a:buClr>
              <a:buSzPts val="1800"/>
              <a:buFont typeface="Arial"/>
              <a:buNone/>
            </a:pPr>
            <a:endParaRPr sz="1800" b="0" i="0" u="none" strike="noStrike" cap="none" dirty="0">
              <a:solidFill>
                <a:srgbClr val="000000"/>
              </a:solidFill>
              <a:highlight>
                <a:srgbClr val="FFFF00"/>
              </a:highlight>
              <a:latin typeface="Noto Sans Symbols"/>
              <a:ea typeface="Noto Sans Symbols"/>
              <a:cs typeface="Noto Sans Symbols"/>
              <a:sym typeface="Noto Sans Symbols"/>
            </a:endParaRPr>
          </a:p>
        </p:txBody>
      </p:sp>
      <p:pic>
        <p:nvPicPr>
          <p:cNvPr id="97" name="Google Shape;97;p1" descr="Flecha Verde PNG para descargar gratis"/>
          <p:cNvPicPr preferRelativeResize="0"/>
          <p:nvPr/>
        </p:nvPicPr>
        <p:blipFill rotWithShape="1">
          <a:blip r:embed="rId3">
            <a:alphaModFix/>
          </a:blip>
          <a:srcRect/>
          <a:stretch/>
        </p:blipFill>
        <p:spPr>
          <a:xfrm rot="2141625">
            <a:off x="7482013" y="5077966"/>
            <a:ext cx="3144965" cy="3144965"/>
          </a:xfrm>
          <a:prstGeom prst="rect">
            <a:avLst/>
          </a:prstGeom>
          <a:noFill/>
          <a:ln>
            <a:noFill/>
          </a:ln>
        </p:spPr>
      </p:pic>
      <p:sp>
        <p:nvSpPr>
          <p:cNvPr id="98" name="Google Shape;98;p1"/>
          <p:cNvSpPr txBox="1"/>
          <p:nvPr/>
        </p:nvSpPr>
        <p:spPr>
          <a:xfrm>
            <a:off x="9952893" y="3410004"/>
            <a:ext cx="7936200" cy="14772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0" i="0" u="none" strike="noStrike" cap="none" dirty="0">
                <a:solidFill>
                  <a:schemeClr val="dk1"/>
                </a:solidFill>
                <a:latin typeface="Calibri"/>
                <a:ea typeface="Calibri"/>
                <a:cs typeface="Calibri"/>
                <a:sym typeface="Calibri"/>
              </a:rPr>
              <a:t>Objetivo de Evaluación:</a:t>
            </a:r>
          </a:p>
          <a:p>
            <a:pPr marL="0" marR="0" lvl="0" indent="0" algn="l" rtl="0">
              <a:spcBef>
                <a:spcPts val="0"/>
              </a:spcBef>
              <a:spcAft>
                <a:spcPts val="0"/>
              </a:spcAft>
              <a:buNone/>
            </a:pPr>
            <a:r>
              <a:rPr lang="es-CL" sz="1800" b="0" i="0" u="none" strike="noStrike" cap="none" dirty="0">
                <a:solidFill>
                  <a:schemeClr val="dk1"/>
                </a:solidFill>
                <a:latin typeface="Calibri"/>
                <a:ea typeface="Calibri"/>
                <a:cs typeface="Calibri"/>
                <a:sym typeface="Calibri"/>
              </a:rPr>
              <a:t>Diseñar un producto escrito, destacando un sujeto histórico del proceso de independencia considerando: datos biográficos, tiempo y significancia  histórica, valorando la importancia de estos para la identidad nacional. </a:t>
            </a: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99" name="Google Shape;99;p1"/>
          <p:cNvSpPr txBox="1"/>
          <p:nvPr/>
        </p:nvSpPr>
        <p:spPr>
          <a:xfrm>
            <a:off x="5466180" y="3696958"/>
            <a:ext cx="7786143" cy="1027461"/>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None/>
            </a:pPr>
            <a:r>
              <a:rPr lang="es-CL" sz="2970" b="1">
                <a:solidFill>
                  <a:srgbClr val="002060"/>
                </a:solidFill>
                <a:latin typeface="Proxima Nova"/>
                <a:ea typeface="Proxima Nova"/>
                <a:cs typeface="Proxima Nova"/>
                <a:sym typeface="Proxima Nova"/>
              </a:rPr>
              <a:t>OE</a:t>
            </a:r>
            <a:endParaRPr/>
          </a:p>
          <a:p>
            <a:pPr marL="0" marR="0" lvl="0" indent="0" algn="ctr" rtl="0">
              <a:lnSpc>
                <a:spcPct val="140000"/>
              </a:lnSpc>
              <a:spcBef>
                <a:spcPts val="0"/>
              </a:spcBef>
              <a:spcAft>
                <a:spcPts val="0"/>
              </a:spcAft>
              <a:buNone/>
            </a:pPr>
            <a:endParaRPr sz="2970" b="1">
              <a:solidFill>
                <a:srgbClr val="71824A"/>
              </a:solidFill>
              <a:latin typeface="Proxima Nova"/>
              <a:ea typeface="Proxima Nova"/>
              <a:cs typeface="Proxima Nova"/>
              <a:sym typeface="Proxima Nova"/>
            </a:endParaRPr>
          </a:p>
        </p:txBody>
      </p:sp>
      <p:sp>
        <p:nvSpPr>
          <p:cNvPr id="100" name="Google Shape;100;p1"/>
          <p:cNvSpPr txBox="1"/>
          <p:nvPr/>
        </p:nvSpPr>
        <p:spPr>
          <a:xfrm>
            <a:off x="5529600" y="6101888"/>
            <a:ext cx="7786200" cy="1097100"/>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None/>
            </a:pPr>
            <a:r>
              <a:rPr lang="es-CL" sz="2970" b="1">
                <a:solidFill>
                  <a:srgbClr val="002060"/>
                </a:solidFill>
                <a:latin typeface="Proxima Nova"/>
                <a:ea typeface="Proxima Nova"/>
                <a:cs typeface="Proxima Nova"/>
                <a:sym typeface="Proxima Nova"/>
              </a:rPr>
              <a:t>IE</a:t>
            </a:r>
            <a:endParaRPr/>
          </a:p>
          <a:p>
            <a:pPr marL="0" marR="0" lvl="0" indent="0" algn="ctr" rtl="0">
              <a:lnSpc>
                <a:spcPct val="140000"/>
              </a:lnSpc>
              <a:spcBef>
                <a:spcPts val="0"/>
              </a:spcBef>
              <a:spcAft>
                <a:spcPts val="0"/>
              </a:spcAft>
              <a:buNone/>
            </a:pPr>
            <a:endParaRPr sz="2970" b="1">
              <a:solidFill>
                <a:srgbClr val="71824A"/>
              </a:solidFill>
              <a:latin typeface="Proxima Nova"/>
              <a:ea typeface="Proxima Nova"/>
              <a:cs typeface="Proxima Nova"/>
              <a:sym typeface="Proxima Nov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0F1E9"/>
        </a:solidFill>
        <a:effectLst/>
      </p:bgPr>
    </p:bg>
    <p:spTree>
      <p:nvGrpSpPr>
        <p:cNvPr id="1" name="Shape 104"/>
        <p:cNvGrpSpPr/>
        <p:nvPr/>
      </p:nvGrpSpPr>
      <p:grpSpPr>
        <a:xfrm>
          <a:off x="0" y="0"/>
          <a:ext cx="0" cy="0"/>
          <a:chOff x="0" y="0"/>
          <a:chExt cx="0" cy="0"/>
        </a:xfrm>
      </p:grpSpPr>
      <p:pic>
        <p:nvPicPr>
          <p:cNvPr id="105" name="Google Shape;105;p2" descr="Flecha Verde PNG para descargar gratis"/>
          <p:cNvPicPr preferRelativeResize="0"/>
          <p:nvPr/>
        </p:nvPicPr>
        <p:blipFill rotWithShape="1">
          <a:blip r:embed="rId3">
            <a:alphaModFix/>
          </a:blip>
          <a:srcRect/>
          <a:stretch/>
        </p:blipFill>
        <p:spPr>
          <a:xfrm rot="9129052">
            <a:off x="2366085" y="5739149"/>
            <a:ext cx="1686052" cy="1686052"/>
          </a:xfrm>
          <a:prstGeom prst="rect">
            <a:avLst/>
          </a:prstGeom>
          <a:noFill/>
          <a:ln>
            <a:noFill/>
          </a:ln>
        </p:spPr>
      </p:pic>
      <p:sp>
        <p:nvSpPr>
          <p:cNvPr id="106" name="Google Shape;106;p2"/>
          <p:cNvSpPr txBox="1"/>
          <p:nvPr/>
        </p:nvSpPr>
        <p:spPr>
          <a:xfrm>
            <a:off x="7666633" y="3183528"/>
            <a:ext cx="10117514" cy="1669719"/>
          </a:xfrm>
          <a:prstGeom prst="rect">
            <a:avLst/>
          </a:prstGeom>
          <a:noFill/>
          <a:ln>
            <a:noFill/>
          </a:ln>
        </p:spPr>
        <p:txBody>
          <a:bodyPr spcFirstLastPara="1" wrap="square" lIns="0" tIns="0" rIns="0" bIns="0" anchor="t" anchorCtr="0">
            <a:spAutoFit/>
          </a:bodyPr>
          <a:lstStyle/>
          <a:p>
            <a:pPr marL="0" marR="0" lvl="0" indent="0" algn="ctr" rtl="0">
              <a:lnSpc>
                <a:spcPct val="139997"/>
              </a:lnSpc>
              <a:spcBef>
                <a:spcPts val="0"/>
              </a:spcBef>
              <a:spcAft>
                <a:spcPts val="0"/>
              </a:spcAft>
              <a:buNone/>
            </a:pPr>
            <a:r>
              <a:rPr lang="es-CL" sz="9263">
                <a:solidFill>
                  <a:srgbClr val="F0F1E9"/>
                </a:solidFill>
                <a:latin typeface="Arial"/>
                <a:ea typeface="Arial"/>
                <a:cs typeface="Arial"/>
                <a:sym typeface="Arial"/>
              </a:rPr>
              <a:t>Hello everyone! </a:t>
            </a:r>
            <a:endParaRPr/>
          </a:p>
        </p:txBody>
      </p:sp>
      <p:pic>
        <p:nvPicPr>
          <p:cNvPr id="107" name="Google Shape;107;p2" descr="Flecha Verde PNG para descargar gratis"/>
          <p:cNvPicPr preferRelativeResize="0"/>
          <p:nvPr/>
        </p:nvPicPr>
        <p:blipFill rotWithShape="1">
          <a:blip r:embed="rId3">
            <a:alphaModFix/>
          </a:blip>
          <a:srcRect/>
          <a:stretch/>
        </p:blipFill>
        <p:spPr>
          <a:xfrm rot="5551640">
            <a:off x="6599023" y="1960865"/>
            <a:ext cx="1686052" cy="1686052"/>
          </a:xfrm>
          <a:prstGeom prst="rect">
            <a:avLst/>
          </a:prstGeom>
          <a:noFill/>
          <a:ln>
            <a:noFill/>
          </a:ln>
        </p:spPr>
      </p:pic>
      <p:sp>
        <p:nvSpPr>
          <p:cNvPr id="108" name="Google Shape;108;p2"/>
          <p:cNvSpPr txBox="1"/>
          <p:nvPr/>
        </p:nvSpPr>
        <p:spPr>
          <a:xfrm>
            <a:off x="7666633" y="5364257"/>
            <a:ext cx="10117514" cy="1553238"/>
          </a:xfrm>
          <a:prstGeom prst="rect">
            <a:avLst/>
          </a:prstGeom>
          <a:noFill/>
          <a:ln>
            <a:noFill/>
          </a:ln>
        </p:spPr>
        <p:txBody>
          <a:bodyPr spcFirstLastPara="1" wrap="square" lIns="0" tIns="0" rIns="0" bIns="0" anchor="t" anchorCtr="0">
            <a:spAutoFit/>
          </a:bodyPr>
          <a:lstStyle/>
          <a:p>
            <a:pPr marL="0" marR="0" lvl="0" indent="0" algn="ctr" rtl="0">
              <a:lnSpc>
                <a:spcPct val="140026"/>
              </a:lnSpc>
              <a:spcBef>
                <a:spcPts val="0"/>
              </a:spcBef>
              <a:spcAft>
                <a:spcPts val="0"/>
              </a:spcAft>
              <a:buNone/>
            </a:pPr>
            <a:r>
              <a:rPr lang="es-CL" sz="2973" b="1" dirty="0">
                <a:solidFill>
                  <a:srgbClr val="F0F1E9"/>
                </a:solidFill>
                <a:latin typeface="Proxima Nova"/>
                <a:ea typeface="Proxima Nova"/>
                <a:cs typeface="Proxima Nova"/>
                <a:sym typeface="Proxima Nova"/>
              </a:rPr>
              <a:t>WE ARE GLAD THAT WE WILL PRESENT TODAY IN FRONT OF YOU TO TALK ABOUT OUR CHOSEN TOPIC. ARE YOU READY TO LISTEN?  </a:t>
            </a:r>
            <a:endParaRPr dirty="0"/>
          </a:p>
        </p:txBody>
      </p:sp>
      <p:sp>
        <p:nvSpPr>
          <p:cNvPr id="109" name="Google Shape;109;p2"/>
          <p:cNvSpPr/>
          <p:nvPr/>
        </p:nvSpPr>
        <p:spPr>
          <a:xfrm>
            <a:off x="156145" y="2010834"/>
            <a:ext cx="6941472" cy="4448740"/>
          </a:xfrm>
          <a:custGeom>
            <a:avLst/>
            <a:gdLst/>
            <a:ahLst/>
            <a:cxnLst/>
            <a:rect l="l" t="t" r="r" b="b"/>
            <a:pathLst>
              <a:path w="1477625" h="1934496" extrusionOk="0">
                <a:moveTo>
                  <a:pt x="1353165" y="1934496"/>
                </a:moveTo>
                <a:lnTo>
                  <a:pt x="124460" y="1934496"/>
                </a:lnTo>
                <a:cubicBezTo>
                  <a:pt x="55880" y="1934496"/>
                  <a:pt x="0" y="1878616"/>
                  <a:pt x="0" y="1810036"/>
                </a:cubicBezTo>
                <a:lnTo>
                  <a:pt x="0" y="124460"/>
                </a:lnTo>
                <a:cubicBezTo>
                  <a:pt x="0" y="55880"/>
                  <a:pt x="55880" y="0"/>
                  <a:pt x="124460" y="0"/>
                </a:cubicBezTo>
                <a:lnTo>
                  <a:pt x="1353165" y="0"/>
                </a:lnTo>
                <a:cubicBezTo>
                  <a:pt x="1421745" y="0"/>
                  <a:pt x="1477625" y="55880"/>
                  <a:pt x="1477625" y="124460"/>
                </a:cubicBezTo>
                <a:lnTo>
                  <a:pt x="1477625" y="1810036"/>
                </a:lnTo>
                <a:cubicBezTo>
                  <a:pt x="1477625" y="1878616"/>
                  <a:pt x="1421745" y="1934496"/>
                  <a:pt x="1353165" y="1934496"/>
                </a:cubicBezTo>
                <a:close/>
              </a:path>
            </a:pathLst>
          </a:custGeom>
          <a:solidFill>
            <a:srgbClr val="D6E3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0" y="1"/>
            <a:ext cx="18288000" cy="1243020"/>
          </a:xfrm>
          <a:custGeom>
            <a:avLst/>
            <a:gdLst/>
            <a:ahLst/>
            <a:cxnLst/>
            <a:rect l="l" t="t" r="r" b="b"/>
            <a:pathLst>
              <a:path w="6186311" h="1809233" extrusionOk="0">
                <a:moveTo>
                  <a:pt x="0" y="0"/>
                </a:moveTo>
                <a:lnTo>
                  <a:pt x="6186311" y="0"/>
                </a:lnTo>
                <a:lnTo>
                  <a:pt x="6186311" y="1809233"/>
                </a:lnTo>
                <a:lnTo>
                  <a:pt x="0" y="1809233"/>
                </a:lnTo>
                <a:close/>
              </a:path>
            </a:pathLst>
          </a:custGeom>
          <a:solidFill>
            <a:srgbClr val="B0C388"/>
          </a:solidFill>
          <a:ln>
            <a:noFill/>
          </a:ln>
        </p:spPr>
        <p:txBody>
          <a:bodyPr/>
          <a:lstStyle/>
          <a:p>
            <a:endParaRPr lang="es-CL"/>
          </a:p>
        </p:txBody>
      </p:sp>
      <p:sp>
        <p:nvSpPr>
          <p:cNvPr id="111" name="Google Shape;111;p2"/>
          <p:cNvSpPr txBox="1"/>
          <p:nvPr/>
        </p:nvSpPr>
        <p:spPr>
          <a:xfrm>
            <a:off x="0" y="70915"/>
            <a:ext cx="4267200"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5400">
                <a:solidFill>
                  <a:schemeClr val="dk1"/>
                </a:solidFill>
                <a:latin typeface="Calibri"/>
                <a:ea typeface="Calibri"/>
                <a:cs typeface="Calibri"/>
                <a:sym typeface="Calibri"/>
              </a:rPr>
              <a:t>O.E </a:t>
            </a:r>
            <a:endParaRPr/>
          </a:p>
        </p:txBody>
      </p:sp>
      <p:sp>
        <p:nvSpPr>
          <p:cNvPr id="112" name="Google Shape;112;p2"/>
          <p:cNvSpPr/>
          <p:nvPr/>
        </p:nvSpPr>
        <p:spPr>
          <a:xfrm>
            <a:off x="156145" y="7236458"/>
            <a:ext cx="6881315" cy="2007203"/>
          </a:xfrm>
          <a:prstGeom prst="roundRect">
            <a:avLst>
              <a:gd name="adj" fmla="val 16667"/>
            </a:avLst>
          </a:prstGeom>
          <a:solidFill>
            <a:srgbClr val="EAF1DD"/>
          </a:solidFill>
          <a:ln w="25400" cap="flat" cmpd="sng">
            <a:solidFill>
              <a:srgbClr val="97480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4" name="Google Shape;114;p2"/>
          <p:cNvSpPr/>
          <p:nvPr/>
        </p:nvSpPr>
        <p:spPr>
          <a:xfrm>
            <a:off x="-1005561" y="1895880"/>
            <a:ext cx="8135907" cy="4530712"/>
          </a:xfrm>
          <a:custGeom>
            <a:avLst/>
            <a:gdLst/>
            <a:ahLst/>
            <a:cxnLst/>
            <a:rect l="l" t="t" r="r" b="b"/>
            <a:pathLst>
              <a:path w="1477625" h="1934496" extrusionOk="0">
                <a:moveTo>
                  <a:pt x="1353165" y="1934496"/>
                </a:moveTo>
                <a:lnTo>
                  <a:pt x="124460" y="1934496"/>
                </a:lnTo>
                <a:cubicBezTo>
                  <a:pt x="55880" y="1934496"/>
                  <a:pt x="0" y="1878616"/>
                  <a:pt x="0" y="1810036"/>
                </a:cubicBezTo>
                <a:lnTo>
                  <a:pt x="0" y="124460"/>
                </a:lnTo>
                <a:cubicBezTo>
                  <a:pt x="0" y="55880"/>
                  <a:pt x="55880" y="0"/>
                  <a:pt x="124460" y="0"/>
                </a:cubicBezTo>
                <a:lnTo>
                  <a:pt x="1353165" y="0"/>
                </a:lnTo>
                <a:cubicBezTo>
                  <a:pt x="1421745" y="0"/>
                  <a:pt x="1477625" y="55880"/>
                  <a:pt x="1477625" y="124460"/>
                </a:cubicBezTo>
                <a:lnTo>
                  <a:pt x="1477625" y="1810036"/>
                </a:lnTo>
                <a:cubicBezTo>
                  <a:pt x="1477625" y="1878616"/>
                  <a:pt x="1421745" y="1934496"/>
                  <a:pt x="1353165" y="1934496"/>
                </a:cubicBezTo>
                <a:close/>
              </a:path>
            </a:pathLst>
          </a:custGeom>
          <a:solidFill>
            <a:srgbClr val="D6E3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txBox="1"/>
          <p:nvPr/>
        </p:nvSpPr>
        <p:spPr>
          <a:xfrm>
            <a:off x="304800" y="7301096"/>
            <a:ext cx="6000900" cy="203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Instrumento de Evaluación: </a:t>
            </a:r>
            <a:r>
              <a:rPr lang="es-CL" sz="1800" dirty="0">
                <a:solidFill>
                  <a:schemeClr val="dk1"/>
                </a:solidFill>
                <a:latin typeface="Calibri"/>
                <a:ea typeface="Calibri"/>
                <a:cs typeface="Calibri"/>
                <a:sym typeface="Calibri"/>
              </a:rPr>
              <a:t>Retroalimentación (desarrollo), ticket de salida (Cierre).</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Tipo de Evaluación: </a:t>
            </a:r>
            <a:r>
              <a:rPr lang="es-CL" sz="1800" dirty="0">
                <a:solidFill>
                  <a:schemeClr val="dk1"/>
                </a:solidFill>
                <a:latin typeface="Calibri"/>
                <a:ea typeface="Calibri"/>
                <a:cs typeface="Calibri"/>
                <a:sym typeface="Calibri"/>
              </a:rPr>
              <a:t>Formativa formal.</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Nivel de Retroalimentación:  </a:t>
            </a:r>
            <a:r>
              <a:rPr lang="es-CL" sz="1800" u="sng" dirty="0">
                <a:solidFill>
                  <a:schemeClr val="dk1"/>
                </a:solidFill>
                <a:latin typeface="Calibri"/>
                <a:ea typeface="Calibri"/>
                <a:cs typeface="Calibri"/>
                <a:sym typeface="Calibri"/>
              </a:rPr>
              <a:t>C</a:t>
            </a:r>
            <a:r>
              <a:rPr lang="es-CL" sz="1800" dirty="0">
                <a:solidFill>
                  <a:schemeClr val="dk1"/>
                </a:solidFill>
                <a:latin typeface="Calibri"/>
                <a:ea typeface="Calibri"/>
                <a:cs typeface="Calibri"/>
                <a:sym typeface="Calibri"/>
              </a:rPr>
              <a:t>entrada en la tarea. </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Momento de Evaluación:  </a:t>
            </a:r>
            <a:r>
              <a:rPr lang="es-CL" sz="1800" dirty="0">
                <a:solidFill>
                  <a:schemeClr val="dk1"/>
                </a:solidFill>
                <a:latin typeface="Calibri"/>
                <a:ea typeface="Calibri"/>
                <a:cs typeface="Calibri"/>
                <a:sym typeface="Calibri"/>
              </a:rPr>
              <a:t>Desarrollo y Cierre.</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Agente Evaluador: </a:t>
            </a:r>
            <a:r>
              <a:rPr lang="es-CL" sz="1800" dirty="0">
                <a:solidFill>
                  <a:schemeClr val="dk1"/>
                </a:solidFill>
                <a:latin typeface="Calibri"/>
                <a:ea typeface="Calibri"/>
                <a:cs typeface="Calibri"/>
                <a:sym typeface="Calibri"/>
              </a:rPr>
              <a:t>Heteroevaluación.</a:t>
            </a:r>
            <a:endParaRPr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16" name="Google Shape;116;p2"/>
          <p:cNvSpPr txBox="1"/>
          <p:nvPr/>
        </p:nvSpPr>
        <p:spPr>
          <a:xfrm>
            <a:off x="119280" y="1961176"/>
            <a:ext cx="6918300" cy="50796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1800" b="1" u="sng" dirty="0">
                <a:solidFill>
                  <a:schemeClr val="dk1"/>
                </a:solidFill>
                <a:latin typeface="Calibri"/>
                <a:ea typeface="Calibri"/>
                <a:cs typeface="Calibri"/>
                <a:sym typeface="Calibri"/>
              </a:rPr>
              <a:t>Clase 1: </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OA: </a:t>
            </a:r>
            <a:r>
              <a:rPr lang="es-CL" sz="1800" b="1" dirty="0">
                <a:solidFill>
                  <a:schemeClr val="dk1"/>
                </a:solidFill>
                <a:latin typeface="Calibri"/>
                <a:ea typeface="Calibri"/>
                <a:cs typeface="Calibri"/>
                <a:sym typeface="Calibri"/>
              </a:rPr>
              <a:t>Reconocer las causas de la Independencia de Chile y los principales actores sociales.</a:t>
            </a:r>
            <a:endParaRPr dirty="0"/>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Habilidad a trabajar: </a:t>
            </a:r>
            <a:r>
              <a:rPr lang="es-CL" sz="1800" b="1" dirty="0">
                <a:solidFill>
                  <a:schemeClr val="dk1"/>
                </a:solidFill>
                <a:latin typeface="Calibri"/>
                <a:ea typeface="Calibri"/>
                <a:cs typeface="Calibri"/>
                <a:sym typeface="Calibri"/>
              </a:rPr>
              <a:t>Pensamiento Temporal y espacial. Análisis y  uso de fuentes de información. </a:t>
            </a:r>
            <a:endParaRPr dirty="0"/>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Habilidad taxonómica: </a:t>
            </a:r>
            <a:r>
              <a:rPr lang="es-CL" sz="1800" b="1" dirty="0">
                <a:solidFill>
                  <a:schemeClr val="dk1"/>
                </a:solidFill>
                <a:latin typeface="Calibri"/>
                <a:ea typeface="Calibri"/>
                <a:cs typeface="Calibri"/>
                <a:sym typeface="Calibri"/>
              </a:rPr>
              <a:t>Reconocer y analizar.</a:t>
            </a:r>
            <a:endParaRPr dirty="0"/>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dirty="0">
                <a:solidFill>
                  <a:schemeClr val="dk1"/>
                </a:solidFill>
                <a:latin typeface="Calibri"/>
                <a:ea typeface="Calibri"/>
                <a:cs typeface="Calibri"/>
                <a:sym typeface="Calibri"/>
              </a:rPr>
              <a:t>1) Inicio: Principales características del proceso colonial y malestar de criollos. (lluvia de ideas)</a:t>
            </a:r>
            <a:endParaRPr dirty="0"/>
          </a:p>
          <a:p>
            <a:pPr marL="342900" marR="0" lvl="0" indent="-342900" algn="l" rtl="0">
              <a:spcBef>
                <a:spcPts val="0"/>
              </a:spcBef>
              <a:spcAft>
                <a:spcPts val="0"/>
              </a:spcAft>
              <a:buClr>
                <a:schemeClr val="dk1"/>
              </a:buClr>
              <a:buSzPts val="1800"/>
              <a:buFont typeface="Calibri"/>
              <a:buAutoNum type="arabicParenR"/>
            </a:pPr>
            <a:r>
              <a:rPr lang="es-CL" sz="1800" b="1" dirty="0">
                <a:solidFill>
                  <a:schemeClr val="dk1"/>
                </a:solidFill>
                <a:latin typeface="Calibri"/>
                <a:ea typeface="Calibri"/>
                <a:cs typeface="Calibri"/>
                <a:sym typeface="Calibri"/>
              </a:rPr>
              <a:t>Desarrollo: Causas internas y externas de independencia, principales actores sociales de esta. (Lectura de fuente escrita y análisis de vídeo). Revisión de actividades y Retroalimentación. </a:t>
            </a:r>
            <a:endParaRPr dirty="0"/>
          </a:p>
          <a:p>
            <a:pPr marL="342900" marR="0" lvl="0" indent="-342900" algn="l" rtl="0">
              <a:spcBef>
                <a:spcPts val="0"/>
              </a:spcBef>
              <a:spcAft>
                <a:spcPts val="0"/>
              </a:spcAft>
              <a:buClr>
                <a:schemeClr val="dk1"/>
              </a:buClr>
              <a:buSzPts val="1800"/>
              <a:buFont typeface="Calibri"/>
              <a:buAutoNum type="arabicParenR"/>
            </a:pPr>
            <a:r>
              <a:rPr lang="es-CL" sz="1800" b="1" dirty="0">
                <a:solidFill>
                  <a:schemeClr val="dk1"/>
                </a:solidFill>
                <a:latin typeface="Calibri"/>
                <a:ea typeface="Calibri"/>
                <a:cs typeface="Calibri"/>
                <a:sym typeface="Calibri"/>
              </a:rPr>
              <a:t>Cierre: Ticket de salida (pregunta de reflexión: significancia de la independencia para sociedad actual)</a:t>
            </a:r>
            <a:endParaRPr dirty="0"/>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pic>
        <p:nvPicPr>
          <p:cNvPr id="117" name="Google Shape;117;p2" descr="Flecha Verde PNG para descargar gratis"/>
          <p:cNvPicPr preferRelativeResize="0"/>
          <p:nvPr/>
        </p:nvPicPr>
        <p:blipFill rotWithShape="1">
          <a:blip r:embed="rId3">
            <a:alphaModFix/>
          </a:blip>
          <a:srcRect/>
          <a:stretch/>
        </p:blipFill>
        <p:spPr>
          <a:xfrm rot="-6367340" flipH="1">
            <a:off x="9094854" y="1957447"/>
            <a:ext cx="1529722" cy="1529722"/>
          </a:xfrm>
          <a:prstGeom prst="rect">
            <a:avLst/>
          </a:prstGeom>
          <a:noFill/>
          <a:ln>
            <a:noFill/>
          </a:ln>
        </p:spPr>
      </p:pic>
      <p:sp>
        <p:nvSpPr>
          <p:cNvPr id="118" name="Google Shape;118;p2"/>
          <p:cNvSpPr/>
          <p:nvPr/>
        </p:nvSpPr>
        <p:spPr>
          <a:xfrm>
            <a:off x="10439400" y="7064457"/>
            <a:ext cx="7692455" cy="2007203"/>
          </a:xfrm>
          <a:prstGeom prst="roundRect">
            <a:avLst>
              <a:gd name="adj" fmla="val 16667"/>
            </a:avLst>
          </a:prstGeom>
          <a:solidFill>
            <a:srgbClr val="EAF1DD"/>
          </a:solidFill>
          <a:ln w="25400" cap="flat" cmpd="sng">
            <a:solidFill>
              <a:srgbClr val="97480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9" name="Google Shape;119;p2"/>
          <p:cNvSpPr txBox="1"/>
          <p:nvPr/>
        </p:nvSpPr>
        <p:spPr>
          <a:xfrm>
            <a:off x="1319412" y="171083"/>
            <a:ext cx="16968600" cy="954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800" b="0" i="0" u="none" strike="noStrike" dirty="0">
                <a:solidFill>
                  <a:srgbClr val="000000"/>
                </a:solidFill>
                <a:latin typeface="Calibri"/>
                <a:ea typeface="Calibri"/>
                <a:cs typeface="Calibri"/>
                <a:sym typeface="Calibri"/>
              </a:rPr>
              <a:t>Diseñar </a:t>
            </a:r>
            <a:r>
              <a:rPr lang="es-CL" sz="2800" b="0" i="0" u="none" strike="noStrike" dirty="0">
                <a:solidFill>
                  <a:schemeClr val="dk1"/>
                </a:solidFill>
                <a:latin typeface="Calibri"/>
                <a:ea typeface="Calibri"/>
                <a:cs typeface="Calibri"/>
                <a:sym typeface="Calibri"/>
              </a:rPr>
              <a:t>un I</a:t>
            </a:r>
            <a:r>
              <a:rPr lang="es-CL" sz="2800" dirty="0">
                <a:solidFill>
                  <a:schemeClr val="dk1"/>
                </a:solidFill>
                <a:latin typeface="Calibri"/>
                <a:ea typeface="Calibri"/>
                <a:cs typeface="Calibri"/>
                <a:sym typeface="Calibri"/>
              </a:rPr>
              <a:t>nforme Escrito</a:t>
            </a:r>
            <a:r>
              <a:rPr lang="es-CL" sz="2800" b="0" i="0" u="none" strike="noStrike" dirty="0">
                <a:solidFill>
                  <a:schemeClr val="dk1"/>
                </a:solidFill>
                <a:latin typeface="Calibri"/>
                <a:ea typeface="Calibri"/>
                <a:cs typeface="Calibri"/>
                <a:sym typeface="Calibri"/>
              </a:rPr>
              <a:t>, destacando</a:t>
            </a:r>
            <a:r>
              <a:rPr lang="es-CL" sz="2800" b="0" i="0" u="none" strike="noStrike" dirty="0">
                <a:solidFill>
                  <a:srgbClr val="000000"/>
                </a:solidFill>
                <a:latin typeface="Calibri"/>
                <a:ea typeface="Calibri"/>
                <a:cs typeface="Calibri"/>
                <a:sym typeface="Calibri"/>
              </a:rPr>
              <a:t> un sujeto histórico del proceso de independencia; considerando: datos biográficos, tiempo y significancia  histórica, valorando la importancia de estos para la identidad nacional. </a:t>
            </a:r>
            <a:endParaRPr sz="2800" dirty="0">
              <a:solidFill>
                <a:srgbClr val="000000"/>
              </a:solidFill>
              <a:latin typeface="Calibri"/>
              <a:ea typeface="Calibri"/>
              <a:cs typeface="Calibri"/>
              <a:sym typeface="Calibri"/>
            </a:endParaRPr>
          </a:p>
        </p:txBody>
      </p:sp>
      <p:sp>
        <p:nvSpPr>
          <p:cNvPr id="120" name="Google Shape;120;p2"/>
          <p:cNvSpPr txBox="1"/>
          <p:nvPr/>
        </p:nvSpPr>
        <p:spPr>
          <a:xfrm>
            <a:off x="10794857" y="7271853"/>
            <a:ext cx="7481100" cy="1754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Instrumento de Evaluación: </a:t>
            </a:r>
            <a:r>
              <a:rPr lang="es-CL" sz="1800" dirty="0">
                <a:solidFill>
                  <a:schemeClr val="dk1"/>
                </a:solidFill>
                <a:latin typeface="Calibri"/>
                <a:ea typeface="Calibri"/>
                <a:cs typeface="Calibri"/>
                <a:sym typeface="Calibri"/>
              </a:rPr>
              <a:t>Ficha Analítica. (Tarea de evaluación = tarea de aprendizaje lo que condice con criterio Enseñanza para el Aprendizaje).</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Tipo de Evaluación: </a:t>
            </a:r>
            <a:r>
              <a:rPr lang="es-CL" sz="1800" dirty="0">
                <a:solidFill>
                  <a:schemeClr val="dk1"/>
                </a:solidFill>
                <a:latin typeface="Calibri"/>
                <a:ea typeface="Calibri"/>
                <a:cs typeface="Calibri"/>
                <a:sym typeface="Calibri"/>
              </a:rPr>
              <a:t>Formativa formal.</a:t>
            </a:r>
            <a:endParaRPr dirty="0"/>
          </a:p>
          <a:p>
            <a:pPr marL="0" marR="0" lvl="0" indent="0" algn="l" rtl="0">
              <a:spcBef>
                <a:spcPts val="0"/>
              </a:spcBef>
              <a:spcAft>
                <a:spcPts val="0"/>
              </a:spcAft>
              <a:buNone/>
            </a:pPr>
            <a:r>
              <a:rPr lang="es-CL" sz="1800" dirty="0">
                <a:solidFill>
                  <a:schemeClr val="dk1"/>
                </a:solidFill>
                <a:latin typeface="Calibri"/>
                <a:ea typeface="Calibri"/>
                <a:cs typeface="Calibri"/>
                <a:sym typeface="Calibri"/>
              </a:rPr>
              <a:t> </a:t>
            </a:r>
            <a:r>
              <a:rPr lang="es-CL" sz="1800" b="1" u="sng" dirty="0">
                <a:solidFill>
                  <a:schemeClr val="dk1"/>
                </a:solidFill>
                <a:latin typeface="Calibri"/>
                <a:ea typeface="Calibri"/>
                <a:cs typeface="Calibri"/>
                <a:sym typeface="Calibri"/>
              </a:rPr>
              <a:t>Nivel de Retroalimentación: </a:t>
            </a:r>
            <a:r>
              <a:rPr lang="es-CL" sz="1800" u="sng" dirty="0">
                <a:solidFill>
                  <a:schemeClr val="dk1"/>
                </a:solidFill>
                <a:latin typeface="Calibri"/>
                <a:ea typeface="Calibri"/>
                <a:cs typeface="Calibri"/>
                <a:sym typeface="Calibri"/>
              </a:rPr>
              <a:t>C</a:t>
            </a:r>
            <a:r>
              <a:rPr lang="es-CL" sz="1800" dirty="0">
                <a:solidFill>
                  <a:schemeClr val="dk1"/>
                </a:solidFill>
                <a:latin typeface="Calibri"/>
                <a:ea typeface="Calibri"/>
                <a:cs typeface="Calibri"/>
                <a:sym typeface="Calibri"/>
              </a:rPr>
              <a:t>entrada en el proceso. </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Momento de Evaluación: </a:t>
            </a:r>
            <a:r>
              <a:rPr lang="es-CL" sz="1800" dirty="0">
                <a:solidFill>
                  <a:schemeClr val="dk1"/>
                </a:solidFill>
                <a:latin typeface="Calibri"/>
                <a:ea typeface="Calibri"/>
                <a:cs typeface="Calibri"/>
                <a:sym typeface="Calibri"/>
              </a:rPr>
              <a:t>Desarrollo.</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Agente Evaluador: </a:t>
            </a:r>
            <a:r>
              <a:rPr lang="es-CL" sz="1800" dirty="0">
                <a:solidFill>
                  <a:schemeClr val="dk1"/>
                </a:solidFill>
                <a:latin typeface="Calibri"/>
                <a:ea typeface="Calibri"/>
                <a:cs typeface="Calibri"/>
                <a:sym typeface="Calibri"/>
              </a:rPr>
              <a:t>Heteroevaluación.</a:t>
            </a:r>
            <a:endParaRPr dirty="0"/>
          </a:p>
        </p:txBody>
      </p:sp>
      <p:pic>
        <p:nvPicPr>
          <p:cNvPr id="121" name="Google Shape;121;p2" descr="Flecha Verde PNG para descargar gratis"/>
          <p:cNvPicPr preferRelativeResize="0"/>
          <p:nvPr/>
        </p:nvPicPr>
        <p:blipFill rotWithShape="1">
          <a:blip r:embed="rId3">
            <a:alphaModFix/>
          </a:blip>
          <a:srcRect/>
          <a:stretch/>
        </p:blipFill>
        <p:spPr>
          <a:xfrm rot="9129052">
            <a:off x="12779803" y="5672980"/>
            <a:ext cx="1686052" cy="1686052"/>
          </a:xfrm>
          <a:prstGeom prst="rect">
            <a:avLst/>
          </a:prstGeom>
          <a:noFill/>
          <a:ln>
            <a:noFill/>
          </a:ln>
        </p:spPr>
      </p:pic>
      <p:sp>
        <p:nvSpPr>
          <p:cNvPr id="122" name="Google Shape;122;p2"/>
          <p:cNvSpPr/>
          <p:nvPr/>
        </p:nvSpPr>
        <p:spPr>
          <a:xfrm>
            <a:off x="10152092" y="1928862"/>
            <a:ext cx="8135907" cy="4530712"/>
          </a:xfrm>
          <a:custGeom>
            <a:avLst/>
            <a:gdLst/>
            <a:ahLst/>
            <a:cxnLst/>
            <a:rect l="l" t="t" r="r" b="b"/>
            <a:pathLst>
              <a:path w="1477625" h="1934496" extrusionOk="0">
                <a:moveTo>
                  <a:pt x="1353165" y="1934496"/>
                </a:moveTo>
                <a:lnTo>
                  <a:pt x="124460" y="1934496"/>
                </a:lnTo>
                <a:cubicBezTo>
                  <a:pt x="55880" y="1934496"/>
                  <a:pt x="0" y="1878616"/>
                  <a:pt x="0" y="1810036"/>
                </a:cubicBezTo>
                <a:lnTo>
                  <a:pt x="0" y="124460"/>
                </a:lnTo>
                <a:cubicBezTo>
                  <a:pt x="0" y="55880"/>
                  <a:pt x="55880" y="0"/>
                  <a:pt x="124460" y="0"/>
                </a:cubicBezTo>
                <a:lnTo>
                  <a:pt x="1353165" y="0"/>
                </a:lnTo>
                <a:cubicBezTo>
                  <a:pt x="1421745" y="0"/>
                  <a:pt x="1477625" y="55880"/>
                  <a:pt x="1477625" y="124460"/>
                </a:cubicBezTo>
                <a:lnTo>
                  <a:pt x="1477625" y="1810036"/>
                </a:lnTo>
                <a:cubicBezTo>
                  <a:pt x="1477625" y="1878616"/>
                  <a:pt x="1421745" y="1934496"/>
                  <a:pt x="1353165" y="1934496"/>
                </a:cubicBezTo>
                <a:close/>
              </a:path>
            </a:pathLst>
          </a:custGeom>
          <a:solidFill>
            <a:srgbClr val="D6E3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txBox="1"/>
          <p:nvPr/>
        </p:nvSpPr>
        <p:spPr>
          <a:xfrm>
            <a:off x="10256840" y="1982264"/>
            <a:ext cx="8031300" cy="45252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1800" b="1" u="sng">
                <a:solidFill>
                  <a:schemeClr val="dk1"/>
                </a:solidFill>
                <a:latin typeface="Calibri"/>
                <a:ea typeface="Calibri"/>
                <a:cs typeface="Calibri"/>
                <a:sym typeface="Calibri"/>
              </a:rPr>
              <a:t>Clase 2</a:t>
            </a:r>
            <a:endParaRPr/>
          </a:p>
          <a:p>
            <a:pPr marL="0" marR="0" lvl="0" indent="0" algn="l" rtl="0">
              <a:spcBef>
                <a:spcPts val="0"/>
              </a:spcBef>
              <a:spcAft>
                <a:spcPts val="0"/>
              </a:spcAft>
              <a:buNone/>
            </a:pPr>
            <a:r>
              <a:rPr lang="es-CL" sz="1800" b="1" u="sng">
                <a:solidFill>
                  <a:schemeClr val="dk1"/>
                </a:solidFill>
                <a:latin typeface="Calibri"/>
                <a:ea typeface="Calibri"/>
                <a:cs typeface="Calibri"/>
                <a:sym typeface="Calibri"/>
              </a:rPr>
              <a:t>OA: </a:t>
            </a:r>
            <a:r>
              <a:rPr lang="es-CL" sz="1800" b="1">
                <a:solidFill>
                  <a:schemeClr val="dk1"/>
                </a:solidFill>
                <a:latin typeface="Calibri"/>
                <a:ea typeface="Calibri"/>
                <a:cs typeface="Calibri"/>
                <a:sym typeface="Calibri"/>
              </a:rPr>
              <a:t>Analizar las consecuencias de la Independencia y la significancia histórica de los actores sociales. </a:t>
            </a:r>
            <a:endParaRPr/>
          </a:p>
          <a:p>
            <a:pPr marL="0" marR="0" lvl="0" indent="0" algn="l" rtl="0">
              <a:spcBef>
                <a:spcPts val="0"/>
              </a:spcBef>
              <a:spcAft>
                <a:spcPts val="0"/>
              </a:spcAft>
              <a:buNone/>
            </a:pPr>
            <a:endParaRPr sz="1800" b="1">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a:solidFill>
                  <a:schemeClr val="dk1"/>
                </a:solidFill>
                <a:latin typeface="Calibri"/>
                <a:ea typeface="Calibri"/>
                <a:cs typeface="Calibri"/>
                <a:sym typeface="Calibri"/>
              </a:rPr>
              <a:t>Habilidad a trabajar: </a:t>
            </a:r>
            <a:r>
              <a:rPr lang="es-CL" sz="1800" b="1">
                <a:solidFill>
                  <a:schemeClr val="dk1"/>
                </a:solidFill>
                <a:latin typeface="Calibri"/>
                <a:ea typeface="Calibri"/>
                <a:cs typeface="Calibri"/>
                <a:sym typeface="Calibri"/>
              </a:rPr>
              <a:t>Pensamiento temporal y espacial e investigación.</a:t>
            </a:r>
            <a:endParaRPr/>
          </a:p>
          <a:p>
            <a:pPr marL="0" marR="0" lvl="0" indent="0" algn="l" rtl="0">
              <a:spcBef>
                <a:spcPts val="0"/>
              </a:spcBef>
              <a:spcAft>
                <a:spcPts val="0"/>
              </a:spcAft>
              <a:buNone/>
            </a:pPr>
            <a:endParaRPr sz="1800" b="1">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a:solidFill>
                  <a:schemeClr val="dk1"/>
                </a:solidFill>
                <a:latin typeface="Calibri"/>
                <a:ea typeface="Calibri"/>
                <a:cs typeface="Calibri"/>
                <a:sym typeface="Calibri"/>
              </a:rPr>
              <a:t>Habilidad taxonómica: </a:t>
            </a:r>
            <a:r>
              <a:rPr lang="es-CL" sz="1800" b="1">
                <a:solidFill>
                  <a:schemeClr val="dk1"/>
                </a:solidFill>
                <a:latin typeface="Calibri"/>
                <a:ea typeface="Calibri"/>
                <a:cs typeface="Calibri"/>
                <a:sym typeface="Calibri"/>
              </a:rPr>
              <a:t>Reconocer y  analizar</a:t>
            </a:r>
            <a:endParaRPr/>
          </a:p>
          <a:p>
            <a:pPr marL="0" marR="0" lvl="0" indent="0" algn="l" rtl="0">
              <a:spcBef>
                <a:spcPts val="0"/>
              </a:spcBef>
              <a:spcAft>
                <a:spcPts val="0"/>
              </a:spcAft>
              <a:buNone/>
            </a:pPr>
            <a:endParaRPr sz="1800" b="1">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1800"/>
              <a:buFont typeface="Calibri"/>
              <a:buAutoNum type="arabicParenR"/>
            </a:pPr>
            <a:r>
              <a:rPr lang="es-CL" sz="1800" b="1">
                <a:solidFill>
                  <a:schemeClr val="dk1"/>
                </a:solidFill>
                <a:latin typeface="Calibri"/>
                <a:ea typeface="Calibri"/>
                <a:cs typeface="Calibri"/>
                <a:sym typeface="Calibri"/>
              </a:rPr>
              <a:t>Inicio: lluvia ideas de conceptos clave.</a:t>
            </a:r>
            <a:endParaRPr/>
          </a:p>
          <a:p>
            <a:pPr marL="0" marR="0" lvl="0" indent="0" algn="l" rtl="0">
              <a:spcBef>
                <a:spcPts val="0"/>
              </a:spcBef>
              <a:spcAft>
                <a:spcPts val="0"/>
              </a:spcAft>
              <a:buNone/>
            </a:pPr>
            <a:r>
              <a:rPr lang="es-CL" sz="1800" b="1">
                <a:solidFill>
                  <a:schemeClr val="dk1"/>
                </a:solidFill>
                <a:latin typeface="Calibri"/>
                <a:ea typeface="Calibri"/>
                <a:cs typeface="Calibri"/>
                <a:sym typeface="Calibri"/>
              </a:rPr>
              <a:t>2) Desarrollo: Analizan consecuencias de la Independencia en texto del estudiante. Indagan en página: memoria chilena sobre principales actores sociales y su significancia (Ej. Bernardo O’ Higgins y Javiera Carrera, entre otros). Completan ficha análitica con principales datos biográficos. Retroalimentación (descriptiva para mejorar)</a:t>
            </a:r>
            <a:endParaRPr/>
          </a:p>
          <a:p>
            <a:pPr marL="0" marR="0" lvl="0" indent="0" algn="l" rtl="0">
              <a:spcBef>
                <a:spcPts val="0"/>
              </a:spcBef>
              <a:spcAft>
                <a:spcPts val="0"/>
              </a:spcAft>
              <a:buNone/>
            </a:pPr>
            <a:r>
              <a:rPr lang="es-CL" sz="1800" b="1">
                <a:solidFill>
                  <a:schemeClr val="dk1"/>
                </a:solidFill>
                <a:latin typeface="Calibri"/>
                <a:ea typeface="Calibri"/>
                <a:cs typeface="Calibri"/>
                <a:sym typeface="Calibri"/>
              </a:rPr>
              <a:t>3) Cierre: Comparten entre pares los principales hallazgos e identifican características en común de los principales personajes históricos.</a:t>
            </a:r>
            <a:endParaRPr/>
          </a:p>
        </p:txBody>
      </p:sp>
      <p:sp>
        <p:nvSpPr>
          <p:cNvPr id="124" name="Google Shape;124;p2"/>
          <p:cNvSpPr/>
          <p:nvPr/>
        </p:nvSpPr>
        <p:spPr>
          <a:xfrm>
            <a:off x="7169450" y="3049075"/>
            <a:ext cx="3048300" cy="2391600"/>
          </a:xfrm>
          <a:prstGeom prst="ellipse">
            <a:avLst/>
          </a:prstGeom>
          <a:solidFill>
            <a:srgbClr val="EAF1DD"/>
          </a:solidFill>
          <a:ln w="25400" cap="flat" cmpd="sng">
            <a:solidFill>
              <a:srgbClr val="97480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5" name="Google Shape;125;p2"/>
          <p:cNvSpPr txBox="1"/>
          <p:nvPr/>
        </p:nvSpPr>
        <p:spPr>
          <a:xfrm>
            <a:off x="7309975" y="3393400"/>
            <a:ext cx="2946900" cy="1477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u="sng">
                <a:solidFill>
                  <a:schemeClr val="dk1"/>
                </a:solidFill>
                <a:latin typeface="Calibri"/>
                <a:ea typeface="Calibri"/>
                <a:cs typeface="Calibri"/>
                <a:sym typeface="Calibri"/>
              </a:rPr>
              <a:t>  Indicador de Evaluación: </a:t>
            </a:r>
            <a:endParaRPr/>
          </a:p>
          <a:p>
            <a:pPr marL="0" marR="0" lvl="0" indent="0" algn="ctr" rtl="0">
              <a:spcBef>
                <a:spcPts val="0"/>
              </a:spcBef>
              <a:spcAft>
                <a:spcPts val="0"/>
              </a:spcAft>
              <a:buNone/>
            </a:pPr>
            <a:r>
              <a:rPr lang="es-CL" sz="1800" b="1">
                <a:solidFill>
                  <a:srgbClr val="000000"/>
                </a:solidFill>
                <a:latin typeface="Calibri"/>
                <a:ea typeface="Calibri"/>
                <a:cs typeface="Calibri"/>
                <a:sym typeface="Calibri"/>
              </a:rPr>
              <a:t>I</a:t>
            </a:r>
            <a:r>
              <a:rPr lang="es-CL" sz="1800" b="1" i="0" strike="noStrike">
                <a:solidFill>
                  <a:srgbClr val="000000"/>
                </a:solidFill>
                <a:latin typeface="Calibri"/>
                <a:ea typeface="Calibri"/>
                <a:cs typeface="Calibri"/>
                <a:sym typeface="Calibri"/>
              </a:rPr>
              <a:t>ndagan sobre la situación y postura de diversos actores sociales en el período y comunican sus resultados.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pic>
        <p:nvPicPr>
          <p:cNvPr id="130" name="Google Shape;130;p3" descr="Flecha Verde PNG para descargar gratis"/>
          <p:cNvPicPr preferRelativeResize="0"/>
          <p:nvPr/>
        </p:nvPicPr>
        <p:blipFill rotWithShape="1">
          <a:blip r:embed="rId3">
            <a:alphaModFix/>
          </a:blip>
          <a:srcRect/>
          <a:stretch/>
        </p:blipFill>
        <p:spPr>
          <a:xfrm rot="9129052">
            <a:off x="2366085" y="5739149"/>
            <a:ext cx="1686052" cy="1686052"/>
          </a:xfrm>
          <a:prstGeom prst="rect">
            <a:avLst/>
          </a:prstGeom>
          <a:noFill/>
          <a:ln>
            <a:noFill/>
          </a:ln>
        </p:spPr>
      </p:pic>
      <p:sp>
        <p:nvSpPr>
          <p:cNvPr id="131" name="Google Shape;131;p3"/>
          <p:cNvSpPr txBox="1"/>
          <p:nvPr/>
        </p:nvSpPr>
        <p:spPr>
          <a:xfrm>
            <a:off x="7666633" y="3183528"/>
            <a:ext cx="10117514" cy="1669719"/>
          </a:xfrm>
          <a:prstGeom prst="rect">
            <a:avLst/>
          </a:prstGeom>
          <a:noFill/>
          <a:ln>
            <a:noFill/>
          </a:ln>
        </p:spPr>
        <p:txBody>
          <a:bodyPr spcFirstLastPara="1" wrap="square" lIns="0" tIns="0" rIns="0" bIns="0" anchor="t" anchorCtr="0">
            <a:spAutoFit/>
          </a:bodyPr>
          <a:lstStyle/>
          <a:p>
            <a:pPr marL="0" marR="0" lvl="0" indent="0" algn="ctr" rtl="0">
              <a:lnSpc>
                <a:spcPct val="139997"/>
              </a:lnSpc>
              <a:spcBef>
                <a:spcPts val="0"/>
              </a:spcBef>
              <a:spcAft>
                <a:spcPts val="0"/>
              </a:spcAft>
              <a:buNone/>
            </a:pPr>
            <a:r>
              <a:rPr lang="es-CL" sz="9263">
                <a:solidFill>
                  <a:srgbClr val="F0F1E9"/>
                </a:solidFill>
                <a:latin typeface="Arial"/>
                <a:ea typeface="Arial"/>
                <a:cs typeface="Arial"/>
                <a:sym typeface="Arial"/>
              </a:rPr>
              <a:t>Hello everyone! </a:t>
            </a:r>
            <a:endParaRPr/>
          </a:p>
        </p:txBody>
      </p:sp>
      <p:pic>
        <p:nvPicPr>
          <p:cNvPr id="132" name="Google Shape;132;p3" descr="Flecha Verde PNG para descargar gratis"/>
          <p:cNvPicPr preferRelativeResize="0"/>
          <p:nvPr/>
        </p:nvPicPr>
        <p:blipFill rotWithShape="1">
          <a:blip r:embed="rId3">
            <a:alphaModFix/>
          </a:blip>
          <a:srcRect/>
          <a:stretch/>
        </p:blipFill>
        <p:spPr>
          <a:xfrm rot="5551640">
            <a:off x="6599023" y="1960865"/>
            <a:ext cx="1686052" cy="1686052"/>
          </a:xfrm>
          <a:prstGeom prst="rect">
            <a:avLst/>
          </a:prstGeom>
          <a:noFill/>
          <a:ln>
            <a:noFill/>
          </a:ln>
        </p:spPr>
      </p:pic>
      <p:sp>
        <p:nvSpPr>
          <p:cNvPr id="133" name="Google Shape;133;p3"/>
          <p:cNvSpPr txBox="1"/>
          <p:nvPr/>
        </p:nvSpPr>
        <p:spPr>
          <a:xfrm>
            <a:off x="7666633" y="5364257"/>
            <a:ext cx="10117514" cy="1553238"/>
          </a:xfrm>
          <a:prstGeom prst="rect">
            <a:avLst/>
          </a:prstGeom>
          <a:noFill/>
          <a:ln>
            <a:noFill/>
          </a:ln>
        </p:spPr>
        <p:txBody>
          <a:bodyPr spcFirstLastPara="1" wrap="square" lIns="0" tIns="0" rIns="0" bIns="0" anchor="t" anchorCtr="0">
            <a:spAutoFit/>
          </a:bodyPr>
          <a:lstStyle/>
          <a:p>
            <a:pPr marL="0" marR="0" lvl="0" indent="0" algn="ctr" rtl="0">
              <a:lnSpc>
                <a:spcPct val="140026"/>
              </a:lnSpc>
              <a:spcBef>
                <a:spcPts val="0"/>
              </a:spcBef>
              <a:spcAft>
                <a:spcPts val="0"/>
              </a:spcAft>
              <a:buNone/>
            </a:pPr>
            <a:r>
              <a:rPr lang="es-CL" sz="2973" b="1">
                <a:solidFill>
                  <a:srgbClr val="F0F1E9"/>
                </a:solidFill>
                <a:latin typeface="Proxima Nova"/>
                <a:ea typeface="Proxima Nova"/>
                <a:cs typeface="Proxima Nova"/>
                <a:sym typeface="Proxima Nova"/>
              </a:rPr>
              <a:t>WE ARE GLAD THAT WE WILL PRESENT TODAY IN FRONT OF YOU TO TALK ABOUT OUR CHOSEN TOPIC. ARE YOU READY TO LISTEN?  </a:t>
            </a:r>
            <a:endParaRPr/>
          </a:p>
        </p:txBody>
      </p:sp>
      <p:sp>
        <p:nvSpPr>
          <p:cNvPr id="134" name="Google Shape;134;p3"/>
          <p:cNvSpPr/>
          <p:nvPr/>
        </p:nvSpPr>
        <p:spPr>
          <a:xfrm>
            <a:off x="156145" y="2010834"/>
            <a:ext cx="6941472" cy="4448740"/>
          </a:xfrm>
          <a:custGeom>
            <a:avLst/>
            <a:gdLst/>
            <a:ahLst/>
            <a:cxnLst/>
            <a:rect l="l" t="t" r="r" b="b"/>
            <a:pathLst>
              <a:path w="1477625" h="1934496" extrusionOk="0">
                <a:moveTo>
                  <a:pt x="1353165" y="1934496"/>
                </a:moveTo>
                <a:lnTo>
                  <a:pt x="124460" y="1934496"/>
                </a:lnTo>
                <a:cubicBezTo>
                  <a:pt x="55880" y="1934496"/>
                  <a:pt x="0" y="1878616"/>
                  <a:pt x="0" y="1810036"/>
                </a:cubicBezTo>
                <a:lnTo>
                  <a:pt x="0" y="124460"/>
                </a:lnTo>
                <a:cubicBezTo>
                  <a:pt x="0" y="55880"/>
                  <a:pt x="55880" y="0"/>
                  <a:pt x="124460" y="0"/>
                </a:cubicBezTo>
                <a:lnTo>
                  <a:pt x="1353165" y="0"/>
                </a:lnTo>
                <a:cubicBezTo>
                  <a:pt x="1421745" y="0"/>
                  <a:pt x="1477625" y="55880"/>
                  <a:pt x="1477625" y="124460"/>
                </a:cubicBezTo>
                <a:lnTo>
                  <a:pt x="1477625" y="1810036"/>
                </a:lnTo>
                <a:cubicBezTo>
                  <a:pt x="1477625" y="1878616"/>
                  <a:pt x="1421745" y="1934496"/>
                  <a:pt x="1353165" y="1934496"/>
                </a:cubicBezTo>
                <a:close/>
              </a:path>
            </a:pathLst>
          </a:custGeom>
          <a:solidFill>
            <a:srgbClr val="D6E3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35" name="Google Shape;135;p3"/>
          <p:cNvPicPr preferRelativeResize="0"/>
          <p:nvPr/>
        </p:nvPicPr>
        <p:blipFill rotWithShape="1">
          <a:blip r:embed="rId4">
            <a:alphaModFix/>
          </a:blip>
          <a:srcRect/>
          <a:stretch/>
        </p:blipFill>
        <p:spPr>
          <a:xfrm>
            <a:off x="0" y="-274098"/>
            <a:ext cx="18288000" cy="10561097"/>
          </a:xfrm>
          <a:prstGeom prst="rect">
            <a:avLst/>
          </a:prstGeom>
          <a:noFill/>
          <a:ln>
            <a:noFill/>
          </a:ln>
        </p:spPr>
      </p:pic>
      <p:sp>
        <p:nvSpPr>
          <p:cNvPr id="136" name="Google Shape;136;p3"/>
          <p:cNvSpPr/>
          <p:nvPr/>
        </p:nvSpPr>
        <p:spPr>
          <a:xfrm>
            <a:off x="0" y="1"/>
            <a:ext cx="18288000" cy="1243020"/>
          </a:xfrm>
          <a:custGeom>
            <a:avLst/>
            <a:gdLst/>
            <a:ahLst/>
            <a:cxnLst/>
            <a:rect l="l" t="t" r="r" b="b"/>
            <a:pathLst>
              <a:path w="6186311" h="1809233" extrusionOk="0">
                <a:moveTo>
                  <a:pt x="0" y="0"/>
                </a:moveTo>
                <a:lnTo>
                  <a:pt x="6186311" y="0"/>
                </a:lnTo>
                <a:lnTo>
                  <a:pt x="6186311" y="1809233"/>
                </a:lnTo>
                <a:lnTo>
                  <a:pt x="0" y="1809233"/>
                </a:lnTo>
                <a:close/>
              </a:path>
            </a:pathLst>
          </a:custGeom>
          <a:solidFill>
            <a:srgbClr val="B0C388"/>
          </a:solidFill>
          <a:ln>
            <a:noFill/>
          </a:ln>
        </p:spPr>
        <p:txBody>
          <a:bodyPr/>
          <a:lstStyle/>
          <a:p>
            <a:endParaRPr lang="es-CL"/>
          </a:p>
        </p:txBody>
      </p:sp>
      <p:sp>
        <p:nvSpPr>
          <p:cNvPr id="137" name="Google Shape;137;p3"/>
          <p:cNvSpPr txBox="1"/>
          <p:nvPr/>
        </p:nvSpPr>
        <p:spPr>
          <a:xfrm>
            <a:off x="0" y="70915"/>
            <a:ext cx="4267200"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5400">
                <a:solidFill>
                  <a:schemeClr val="dk1"/>
                </a:solidFill>
                <a:latin typeface="Calibri"/>
                <a:ea typeface="Calibri"/>
                <a:cs typeface="Calibri"/>
                <a:sym typeface="Calibri"/>
              </a:rPr>
              <a:t>O.E </a:t>
            </a:r>
            <a:endParaRPr/>
          </a:p>
        </p:txBody>
      </p:sp>
      <p:sp>
        <p:nvSpPr>
          <p:cNvPr id="138" name="Google Shape;138;p3"/>
          <p:cNvSpPr/>
          <p:nvPr/>
        </p:nvSpPr>
        <p:spPr>
          <a:xfrm>
            <a:off x="5350687" y="6948584"/>
            <a:ext cx="6881315" cy="2007203"/>
          </a:xfrm>
          <a:prstGeom prst="roundRect">
            <a:avLst>
              <a:gd name="adj" fmla="val 16667"/>
            </a:avLst>
          </a:prstGeom>
          <a:solidFill>
            <a:srgbClr val="EAF1DD"/>
          </a:solidFill>
          <a:ln w="25400" cap="flat" cmpd="sng">
            <a:solidFill>
              <a:srgbClr val="97480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0" name="Google Shape;140;p3"/>
          <p:cNvSpPr/>
          <p:nvPr/>
        </p:nvSpPr>
        <p:spPr>
          <a:xfrm>
            <a:off x="-196" y="1895879"/>
            <a:ext cx="7130541" cy="4796977"/>
          </a:xfrm>
          <a:custGeom>
            <a:avLst/>
            <a:gdLst/>
            <a:ahLst/>
            <a:cxnLst/>
            <a:rect l="l" t="t" r="r" b="b"/>
            <a:pathLst>
              <a:path w="1477625" h="1934496" extrusionOk="0">
                <a:moveTo>
                  <a:pt x="1353165" y="1934496"/>
                </a:moveTo>
                <a:lnTo>
                  <a:pt x="124460" y="1934496"/>
                </a:lnTo>
                <a:cubicBezTo>
                  <a:pt x="55880" y="1934496"/>
                  <a:pt x="0" y="1878616"/>
                  <a:pt x="0" y="1810036"/>
                </a:cubicBezTo>
                <a:lnTo>
                  <a:pt x="0" y="124460"/>
                </a:lnTo>
                <a:cubicBezTo>
                  <a:pt x="0" y="55880"/>
                  <a:pt x="55880" y="0"/>
                  <a:pt x="124460" y="0"/>
                </a:cubicBezTo>
                <a:lnTo>
                  <a:pt x="1353165" y="0"/>
                </a:lnTo>
                <a:cubicBezTo>
                  <a:pt x="1421745" y="0"/>
                  <a:pt x="1477625" y="55880"/>
                  <a:pt x="1477625" y="124460"/>
                </a:cubicBezTo>
                <a:lnTo>
                  <a:pt x="1477625" y="1810036"/>
                </a:lnTo>
                <a:cubicBezTo>
                  <a:pt x="1477625" y="1878616"/>
                  <a:pt x="1421745" y="1934496"/>
                  <a:pt x="1353165" y="1934496"/>
                </a:cubicBezTo>
                <a:close/>
              </a:path>
            </a:pathLst>
          </a:custGeom>
          <a:solidFill>
            <a:srgbClr val="D6E3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txBox="1"/>
          <p:nvPr/>
        </p:nvSpPr>
        <p:spPr>
          <a:xfrm>
            <a:off x="5350687" y="7079455"/>
            <a:ext cx="6000900" cy="17542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Instrumento de Evaluación: </a:t>
            </a:r>
            <a:r>
              <a:rPr lang="es-CL" sz="1800" u="sng" dirty="0">
                <a:solidFill>
                  <a:schemeClr val="dk1"/>
                </a:solidFill>
                <a:latin typeface="Calibri"/>
                <a:ea typeface="Calibri"/>
                <a:cs typeface="Calibri"/>
                <a:sym typeface="Calibri"/>
              </a:rPr>
              <a:t>R</a:t>
            </a:r>
            <a:r>
              <a:rPr lang="es-CL" sz="1800" dirty="0">
                <a:solidFill>
                  <a:schemeClr val="dk1"/>
                </a:solidFill>
                <a:latin typeface="Calibri"/>
                <a:ea typeface="Calibri"/>
                <a:cs typeface="Calibri"/>
                <a:sym typeface="Calibri"/>
              </a:rPr>
              <a:t>etroalimentación Grupal.</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Tipo de Evaluación: </a:t>
            </a:r>
            <a:r>
              <a:rPr lang="es-CL" sz="1800" dirty="0">
                <a:solidFill>
                  <a:schemeClr val="dk1"/>
                </a:solidFill>
                <a:latin typeface="Calibri"/>
                <a:ea typeface="Calibri"/>
                <a:cs typeface="Calibri"/>
                <a:sym typeface="Calibri"/>
              </a:rPr>
              <a:t>Formativa formal</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Nivel de Retroalimentación: </a:t>
            </a:r>
            <a:r>
              <a:rPr lang="es-CL" sz="1800" dirty="0">
                <a:solidFill>
                  <a:schemeClr val="dk1"/>
                </a:solidFill>
                <a:latin typeface="Calibri"/>
                <a:ea typeface="Calibri"/>
                <a:cs typeface="Calibri"/>
                <a:sym typeface="Calibri"/>
              </a:rPr>
              <a:t>Nivel 2 centrada en proceso</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Momento de Evaluación:  </a:t>
            </a:r>
            <a:r>
              <a:rPr lang="es-CL" sz="1800" dirty="0">
                <a:solidFill>
                  <a:schemeClr val="dk1"/>
                </a:solidFill>
                <a:latin typeface="Calibri"/>
                <a:ea typeface="Calibri"/>
                <a:cs typeface="Calibri"/>
                <a:sym typeface="Calibri"/>
              </a:rPr>
              <a:t>Desarrollo y Cierre</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Agente Evaluador: </a:t>
            </a:r>
            <a:r>
              <a:rPr lang="es-CL" sz="1800" dirty="0">
                <a:solidFill>
                  <a:schemeClr val="dk1"/>
                </a:solidFill>
                <a:latin typeface="Calibri"/>
                <a:ea typeface="Calibri"/>
                <a:cs typeface="Calibri"/>
                <a:sym typeface="Calibri"/>
              </a:rPr>
              <a:t>Heteroevaluación/ </a:t>
            </a:r>
            <a:r>
              <a:rPr lang="es-CL" sz="1800" dirty="0" err="1">
                <a:solidFill>
                  <a:schemeClr val="dk1"/>
                </a:solidFill>
                <a:latin typeface="Calibri"/>
                <a:ea typeface="Calibri"/>
                <a:cs typeface="Calibri"/>
                <a:sym typeface="Calibri"/>
              </a:rPr>
              <a:t>co-evaluación</a:t>
            </a:r>
            <a:endParaRPr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42" name="Google Shape;142;p3"/>
          <p:cNvSpPr txBox="1"/>
          <p:nvPr/>
        </p:nvSpPr>
        <p:spPr>
          <a:xfrm>
            <a:off x="1319412" y="171083"/>
            <a:ext cx="16968588"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800" b="0" i="0" u="none" strike="noStrike" dirty="0">
                <a:solidFill>
                  <a:srgbClr val="000000"/>
                </a:solidFill>
                <a:latin typeface="Calibri"/>
                <a:ea typeface="Calibri"/>
                <a:cs typeface="Calibri"/>
                <a:sym typeface="Calibri"/>
              </a:rPr>
              <a:t>Diseñar </a:t>
            </a:r>
            <a:r>
              <a:rPr lang="es-CL" sz="2800" b="0" i="0" u="none" strike="noStrike" dirty="0">
                <a:solidFill>
                  <a:schemeClr val="tx1"/>
                </a:solidFill>
                <a:latin typeface="Calibri"/>
                <a:ea typeface="Calibri"/>
                <a:cs typeface="Calibri"/>
                <a:sym typeface="Calibri"/>
              </a:rPr>
              <a:t>un </a:t>
            </a:r>
            <a:r>
              <a:rPr lang="es-CL" sz="2800" dirty="0">
                <a:solidFill>
                  <a:schemeClr val="tx1"/>
                </a:solidFill>
                <a:latin typeface="Calibri"/>
                <a:ea typeface="Calibri"/>
                <a:cs typeface="Calibri"/>
                <a:sym typeface="Calibri"/>
              </a:rPr>
              <a:t>Informe Escrito</a:t>
            </a:r>
            <a:r>
              <a:rPr lang="es-CL" sz="2800" b="0" i="0" u="none" strike="noStrike" dirty="0">
                <a:solidFill>
                  <a:schemeClr val="tx1"/>
                </a:solidFill>
                <a:latin typeface="Calibri"/>
                <a:ea typeface="Calibri"/>
                <a:cs typeface="Calibri"/>
                <a:sym typeface="Calibri"/>
              </a:rPr>
              <a:t>, destacando </a:t>
            </a:r>
            <a:r>
              <a:rPr lang="es-CL" sz="2800" b="0" i="0" u="none" strike="noStrike" dirty="0">
                <a:solidFill>
                  <a:srgbClr val="000000"/>
                </a:solidFill>
                <a:latin typeface="Calibri"/>
                <a:ea typeface="Calibri"/>
                <a:cs typeface="Calibri"/>
                <a:sym typeface="Calibri"/>
              </a:rPr>
              <a:t>un sujeto histórico del proceso de independencia; considerando: datos biográficos, tiempo y significancia  histórica, valorando la importancia de estos para la identidad nacional. </a:t>
            </a:r>
            <a:endParaRPr sz="2800" dirty="0">
              <a:solidFill>
                <a:srgbClr val="000000"/>
              </a:solidFill>
              <a:latin typeface="Calibri"/>
              <a:ea typeface="Calibri"/>
              <a:cs typeface="Calibri"/>
              <a:sym typeface="Calibri"/>
            </a:endParaRPr>
          </a:p>
        </p:txBody>
      </p:sp>
      <p:sp>
        <p:nvSpPr>
          <p:cNvPr id="143" name="Google Shape;143;p3"/>
          <p:cNvSpPr/>
          <p:nvPr/>
        </p:nvSpPr>
        <p:spPr>
          <a:xfrm>
            <a:off x="9554875" y="1815106"/>
            <a:ext cx="8135907" cy="4530712"/>
          </a:xfrm>
          <a:custGeom>
            <a:avLst/>
            <a:gdLst/>
            <a:ahLst/>
            <a:cxnLst/>
            <a:rect l="l" t="t" r="r" b="b"/>
            <a:pathLst>
              <a:path w="1477625" h="1934496" extrusionOk="0">
                <a:moveTo>
                  <a:pt x="1353165" y="1934496"/>
                </a:moveTo>
                <a:lnTo>
                  <a:pt x="124460" y="1934496"/>
                </a:lnTo>
                <a:cubicBezTo>
                  <a:pt x="55880" y="1934496"/>
                  <a:pt x="0" y="1878616"/>
                  <a:pt x="0" y="1810036"/>
                </a:cubicBezTo>
                <a:lnTo>
                  <a:pt x="0" y="124460"/>
                </a:lnTo>
                <a:cubicBezTo>
                  <a:pt x="0" y="55880"/>
                  <a:pt x="55880" y="0"/>
                  <a:pt x="124460" y="0"/>
                </a:cubicBezTo>
                <a:lnTo>
                  <a:pt x="1353165" y="0"/>
                </a:lnTo>
                <a:cubicBezTo>
                  <a:pt x="1421745" y="0"/>
                  <a:pt x="1477625" y="55880"/>
                  <a:pt x="1477625" y="124460"/>
                </a:cubicBezTo>
                <a:lnTo>
                  <a:pt x="1477625" y="1810036"/>
                </a:lnTo>
                <a:cubicBezTo>
                  <a:pt x="1477625" y="1878616"/>
                  <a:pt x="1421745" y="1934496"/>
                  <a:pt x="1353165" y="1934496"/>
                </a:cubicBezTo>
                <a:close/>
              </a:path>
            </a:pathLst>
          </a:custGeom>
          <a:solidFill>
            <a:srgbClr val="D6E3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txBox="1"/>
          <p:nvPr/>
        </p:nvSpPr>
        <p:spPr>
          <a:xfrm>
            <a:off x="337803" y="2146263"/>
            <a:ext cx="6068700" cy="480127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1800" b="1" u="sng" dirty="0">
                <a:solidFill>
                  <a:schemeClr val="dk1"/>
                </a:solidFill>
                <a:latin typeface="Calibri"/>
                <a:ea typeface="Calibri"/>
                <a:cs typeface="Calibri"/>
                <a:sym typeface="Calibri"/>
              </a:rPr>
              <a:t>Clase 3: </a:t>
            </a:r>
            <a:endParaRPr b="1"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OA: </a:t>
            </a:r>
            <a:r>
              <a:rPr lang="es-CL" sz="1800" b="1" dirty="0">
                <a:solidFill>
                  <a:schemeClr val="dk1"/>
                </a:solidFill>
                <a:latin typeface="Calibri"/>
                <a:ea typeface="Calibri"/>
                <a:cs typeface="Calibri"/>
                <a:sym typeface="Calibri"/>
              </a:rPr>
              <a:t>Planificar un producto escrito,  representando personajes y situaciones históricas del proceso de Independencia.</a:t>
            </a:r>
            <a:endParaRPr b="1" dirty="0"/>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Habilidad a trabajar:  </a:t>
            </a:r>
            <a:r>
              <a:rPr lang="es-CL" sz="1800" b="1" dirty="0">
                <a:solidFill>
                  <a:schemeClr val="dk1"/>
                </a:solidFill>
                <a:latin typeface="Calibri"/>
                <a:ea typeface="Calibri"/>
                <a:cs typeface="Calibri"/>
                <a:sym typeface="Calibri"/>
              </a:rPr>
              <a:t>Pensamiento temporal y espacial y Comunicación</a:t>
            </a:r>
            <a:endParaRPr b="1" dirty="0"/>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Habilidad taxonómica: </a:t>
            </a:r>
            <a:r>
              <a:rPr lang="es-CL" sz="1800" b="1" dirty="0">
                <a:solidFill>
                  <a:schemeClr val="dk1"/>
                </a:solidFill>
                <a:latin typeface="Calibri"/>
                <a:ea typeface="Calibri"/>
                <a:cs typeface="Calibri"/>
                <a:sym typeface="Calibri"/>
              </a:rPr>
              <a:t>Diseñar y producir</a:t>
            </a:r>
            <a:endParaRPr b="1" dirty="0"/>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1800"/>
              <a:buFont typeface="Calibri"/>
              <a:buAutoNum type="arabicParenR"/>
            </a:pPr>
            <a:r>
              <a:rPr lang="es-CL" sz="1800" b="1" dirty="0">
                <a:solidFill>
                  <a:schemeClr val="dk1"/>
                </a:solidFill>
                <a:latin typeface="Calibri"/>
                <a:ea typeface="Calibri"/>
                <a:cs typeface="Calibri"/>
                <a:sym typeface="Calibri"/>
              </a:rPr>
              <a:t>Inicio: Se entregan instrucciones y </a:t>
            </a:r>
            <a:r>
              <a:rPr lang="es-CL" sz="1800" b="1" dirty="0">
                <a:solidFill>
                  <a:schemeClr val="tx1"/>
                </a:solidFill>
                <a:latin typeface="Calibri"/>
                <a:ea typeface="Calibri"/>
                <a:cs typeface="Calibri"/>
                <a:sym typeface="Calibri"/>
              </a:rPr>
              <a:t>s</a:t>
            </a:r>
            <a:r>
              <a:rPr lang="es-CL" sz="1800" b="1" dirty="0">
                <a:solidFill>
                  <a:schemeClr val="dk1"/>
                </a:solidFill>
                <a:latin typeface="Calibri"/>
                <a:ea typeface="Calibri"/>
                <a:cs typeface="Calibri"/>
                <a:sym typeface="Calibri"/>
              </a:rPr>
              <a:t>e explican criterios de evaluación. </a:t>
            </a:r>
            <a:endParaRPr b="1" dirty="0"/>
          </a:p>
          <a:p>
            <a:pPr marL="0" marR="0" lvl="0" indent="0" algn="l" rtl="0">
              <a:spcBef>
                <a:spcPts val="0"/>
              </a:spcBef>
              <a:spcAft>
                <a:spcPts val="0"/>
              </a:spcAft>
              <a:buNone/>
            </a:pPr>
            <a:r>
              <a:rPr lang="es-CL" sz="1800" b="1" dirty="0">
                <a:solidFill>
                  <a:schemeClr val="dk1"/>
                </a:solidFill>
                <a:latin typeface="Calibri"/>
                <a:ea typeface="Calibri"/>
                <a:cs typeface="Calibri"/>
                <a:sym typeface="Calibri"/>
              </a:rPr>
              <a:t>2) Desarrollo: Profesor modela un tipo de escrito: Biografía, carta, ensayo, etc. Reciben formato sugerido para planificar. Completan formato.</a:t>
            </a: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dirty="0">
                <a:solidFill>
                  <a:schemeClr val="dk1"/>
                </a:solidFill>
                <a:latin typeface="Calibri"/>
                <a:ea typeface="Calibri"/>
                <a:cs typeface="Calibri"/>
                <a:sym typeface="Calibri"/>
              </a:rPr>
              <a:t>Realizan escritura del producto inicial.</a:t>
            </a: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dirty="0">
                <a:solidFill>
                  <a:schemeClr val="dk1"/>
                </a:solidFill>
                <a:latin typeface="Calibri"/>
                <a:ea typeface="Calibri"/>
                <a:cs typeface="Calibri"/>
                <a:sym typeface="Calibri"/>
              </a:rPr>
              <a:t>3) Cierre: Se retroalimentan entre pares con Lista de Cotejo</a:t>
            </a:r>
            <a:r>
              <a:rPr lang="es-CL" sz="1800" dirty="0">
                <a:solidFill>
                  <a:schemeClr val="dk1"/>
                </a:solidFill>
                <a:latin typeface="Calibri"/>
                <a:ea typeface="Calibri"/>
                <a:cs typeface="Calibri"/>
                <a:sym typeface="Calibri"/>
              </a:rPr>
              <a:t>.</a:t>
            </a:r>
            <a:endParaRPr dirty="0"/>
          </a:p>
          <a:p>
            <a:pPr marL="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45" name="Google Shape;145;p3"/>
          <p:cNvSpPr txBox="1"/>
          <p:nvPr/>
        </p:nvSpPr>
        <p:spPr>
          <a:xfrm>
            <a:off x="11153110" y="2030636"/>
            <a:ext cx="6514500" cy="45242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1800" b="1" u="sng" dirty="0">
                <a:solidFill>
                  <a:schemeClr val="dk1"/>
                </a:solidFill>
                <a:latin typeface="Calibri"/>
                <a:ea typeface="Calibri"/>
                <a:cs typeface="Calibri"/>
                <a:sym typeface="Calibri"/>
              </a:rPr>
              <a:t>Clase 4: </a:t>
            </a:r>
            <a:endParaRPr b="1"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OA: </a:t>
            </a:r>
            <a:r>
              <a:rPr lang="es-CL" sz="1800" b="1" dirty="0">
                <a:solidFill>
                  <a:schemeClr val="dk1"/>
                </a:solidFill>
                <a:latin typeface="Calibri"/>
                <a:ea typeface="Calibri"/>
                <a:cs typeface="Calibri"/>
                <a:sym typeface="Calibri"/>
              </a:rPr>
              <a:t>Crear un producto escrito,  representando personajes y situaciones históricas del proceso de Independencia.</a:t>
            </a:r>
            <a:endParaRPr b="1"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 </a:t>
            </a:r>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Habilidad a trabajar: </a:t>
            </a:r>
            <a:r>
              <a:rPr lang="es-CL" sz="1800" b="1" dirty="0">
                <a:solidFill>
                  <a:schemeClr val="dk1"/>
                </a:solidFill>
                <a:latin typeface="Calibri"/>
                <a:ea typeface="Calibri"/>
                <a:cs typeface="Calibri"/>
                <a:sym typeface="Calibri"/>
              </a:rPr>
              <a:t> Comunicación</a:t>
            </a:r>
            <a:endParaRPr b="1" dirty="0"/>
          </a:p>
          <a:p>
            <a:pPr marL="0" marR="0" lvl="0" indent="0" algn="l" rtl="0">
              <a:spcBef>
                <a:spcPts val="0"/>
              </a:spcBef>
              <a:spcAft>
                <a:spcPts val="0"/>
              </a:spcAft>
              <a:buNone/>
            </a:pPr>
            <a:endParaRPr lang="es-CL" sz="1800" b="1" u="sng"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Habilidad taxonómica: </a:t>
            </a:r>
            <a:r>
              <a:rPr lang="es-CL" sz="1800" b="1" dirty="0">
                <a:solidFill>
                  <a:schemeClr val="dk1"/>
                </a:solidFill>
                <a:latin typeface="Calibri"/>
                <a:ea typeface="Calibri"/>
                <a:cs typeface="Calibri"/>
                <a:sym typeface="Calibri"/>
              </a:rPr>
              <a:t>Editar</a:t>
            </a:r>
            <a:endParaRPr b="1" dirty="0"/>
          </a:p>
          <a:p>
            <a:pPr marL="342900" marR="0" lvl="0" indent="-342900" algn="l" rtl="0">
              <a:spcBef>
                <a:spcPts val="0"/>
              </a:spcBef>
              <a:spcAft>
                <a:spcPts val="0"/>
              </a:spcAft>
              <a:buClr>
                <a:schemeClr val="dk1"/>
              </a:buClr>
              <a:buSzPts val="1800"/>
              <a:buFont typeface="Calibri"/>
              <a:buAutoNum type="arabicParenR"/>
            </a:pPr>
            <a:endParaRPr lang="es-CL" sz="1800" b="1"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1800"/>
              <a:buFont typeface="Calibri"/>
              <a:buAutoNum type="arabicParenR"/>
            </a:pPr>
            <a:r>
              <a:rPr lang="es-CL" sz="1800" b="1" dirty="0">
                <a:solidFill>
                  <a:schemeClr val="dk1"/>
                </a:solidFill>
                <a:latin typeface="Calibri"/>
                <a:ea typeface="Calibri"/>
                <a:cs typeface="Calibri"/>
                <a:sym typeface="Calibri"/>
              </a:rPr>
              <a:t>Inicio: Elementos centrales del producto escrito. </a:t>
            </a:r>
            <a:endParaRPr b="1" dirty="0"/>
          </a:p>
          <a:p>
            <a:pPr marL="342900" marR="0" lvl="0" indent="-342900" algn="l" rtl="0">
              <a:spcBef>
                <a:spcPts val="0"/>
              </a:spcBef>
              <a:spcAft>
                <a:spcPts val="0"/>
              </a:spcAft>
              <a:buClr>
                <a:schemeClr val="dk1"/>
              </a:buClr>
              <a:buSzPts val="1800"/>
              <a:buFont typeface="Calibri"/>
              <a:buAutoNum type="arabicParenR"/>
            </a:pPr>
            <a:r>
              <a:rPr lang="es-CL" sz="1800" b="1" dirty="0">
                <a:solidFill>
                  <a:schemeClr val="dk1"/>
                </a:solidFill>
                <a:latin typeface="Calibri"/>
                <a:ea typeface="Calibri"/>
                <a:cs typeface="Calibri"/>
                <a:sym typeface="Calibri"/>
              </a:rPr>
              <a:t> Desarrollo: Editar producto escrito. </a:t>
            </a:r>
            <a:endParaRPr b="1" dirty="0"/>
          </a:p>
          <a:p>
            <a:pPr marL="342900" marR="0" lvl="0" indent="-342900" algn="l" rtl="0">
              <a:spcBef>
                <a:spcPts val="0"/>
              </a:spcBef>
              <a:spcAft>
                <a:spcPts val="0"/>
              </a:spcAft>
              <a:buClr>
                <a:schemeClr val="dk1"/>
              </a:buClr>
              <a:buSzPts val="1800"/>
              <a:buFont typeface="Calibri"/>
              <a:buAutoNum type="arabicParenR"/>
            </a:pPr>
            <a:r>
              <a:rPr lang="es-CL" sz="1800" b="1" dirty="0">
                <a:solidFill>
                  <a:schemeClr val="dk1"/>
                </a:solidFill>
                <a:latin typeface="Calibri"/>
                <a:ea typeface="Calibri"/>
                <a:cs typeface="Calibri"/>
                <a:sym typeface="Calibri"/>
              </a:rPr>
              <a:t>Cierre:  “</a:t>
            </a:r>
            <a:r>
              <a:rPr lang="es-CL" sz="1800" b="1" dirty="0" err="1">
                <a:solidFill>
                  <a:schemeClr val="dk1"/>
                </a:solidFill>
                <a:latin typeface="Calibri"/>
                <a:ea typeface="Calibri"/>
                <a:cs typeface="Calibri"/>
                <a:sym typeface="Calibri"/>
              </a:rPr>
              <a:t>Gallery</a:t>
            </a:r>
            <a:r>
              <a:rPr lang="es-CL" sz="1800" b="1" dirty="0">
                <a:solidFill>
                  <a:schemeClr val="dk1"/>
                </a:solidFill>
                <a:latin typeface="Calibri"/>
                <a:ea typeface="Calibri"/>
                <a:cs typeface="Calibri"/>
                <a:sym typeface="Calibri"/>
              </a:rPr>
              <a:t> </a:t>
            </a:r>
            <a:r>
              <a:rPr lang="es-CL" sz="1800" b="1" dirty="0" err="1">
                <a:solidFill>
                  <a:schemeClr val="dk1"/>
                </a:solidFill>
                <a:latin typeface="Calibri"/>
                <a:ea typeface="Calibri"/>
                <a:cs typeface="Calibri"/>
                <a:sym typeface="Calibri"/>
              </a:rPr>
              <a:t>walk</a:t>
            </a:r>
            <a:r>
              <a:rPr lang="es-CL" sz="1800" b="1" dirty="0">
                <a:solidFill>
                  <a:schemeClr val="dk1"/>
                </a:solidFill>
                <a:latin typeface="Calibri"/>
                <a:ea typeface="Calibri"/>
                <a:cs typeface="Calibri"/>
                <a:sym typeface="Calibri"/>
              </a:rPr>
              <a:t>”: Comparten información, con cartulinas o papeles en las paredes, realizando un recorrido, con la información obtenida)</a:t>
            </a:r>
            <a:endParaRPr b="1"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46" name="Google Shape;146;p3"/>
          <p:cNvSpPr/>
          <p:nvPr/>
        </p:nvSpPr>
        <p:spPr>
          <a:xfrm>
            <a:off x="6307245" y="2860048"/>
            <a:ext cx="4743952" cy="3373704"/>
          </a:xfrm>
          <a:prstGeom prst="ellipse">
            <a:avLst/>
          </a:prstGeom>
          <a:solidFill>
            <a:srgbClr val="EAF1DD"/>
          </a:solidFill>
          <a:ln w="25400" cap="flat" cmpd="sng">
            <a:solidFill>
              <a:srgbClr val="974806"/>
            </a:solidFill>
            <a:prstDash val="solid"/>
            <a:round/>
            <a:headEnd type="none" w="sm" len="sm"/>
            <a:tailEnd type="none" w="sm" len="sm"/>
          </a:ln>
        </p:spPr>
        <p:txBody>
          <a:bodyPr spcFirstLastPara="1" wrap="square" lIns="91425" tIns="45700" rIns="91425" bIns="45700" anchor="ctr" anchorCtr="0">
            <a:noAutofit/>
          </a:bodyPr>
          <a:lstStyle/>
          <a:p>
            <a:pPr marL="457200" lvl="0" indent="0" algn="just" rtl="0">
              <a:spcBef>
                <a:spcPts val="0"/>
              </a:spcBef>
              <a:spcAft>
                <a:spcPts val="0"/>
              </a:spcAft>
              <a:buNone/>
            </a:pPr>
            <a:r>
              <a:rPr lang="es-CL" sz="1800" dirty="0">
                <a:solidFill>
                  <a:schemeClr val="dk1"/>
                </a:solidFill>
                <a:latin typeface="Calibri"/>
                <a:ea typeface="Calibri"/>
                <a:cs typeface="Calibri"/>
                <a:sym typeface="Calibri"/>
              </a:rPr>
              <a:t>Indicadores de Evaluación:</a:t>
            </a:r>
            <a:endParaRPr sz="1800" dirty="0">
              <a:solidFill>
                <a:schemeClr val="dk1"/>
              </a:solidFill>
              <a:latin typeface="Calibri"/>
              <a:ea typeface="Calibri"/>
              <a:cs typeface="Calibri"/>
              <a:sym typeface="Calibri"/>
            </a:endParaRPr>
          </a:p>
          <a:p>
            <a:pPr marL="0" lvl="0" indent="0" algn="just" rtl="0">
              <a:spcBef>
                <a:spcPts val="0"/>
              </a:spcBef>
              <a:spcAft>
                <a:spcPts val="0"/>
              </a:spcAft>
              <a:buNone/>
            </a:pPr>
            <a:r>
              <a:rPr lang="es-CL" sz="1800" dirty="0">
                <a:solidFill>
                  <a:schemeClr val="dk1"/>
                </a:solidFill>
                <a:latin typeface="Calibri"/>
                <a:ea typeface="Calibri"/>
                <a:cs typeface="Calibri"/>
                <a:sym typeface="Calibri"/>
              </a:rPr>
              <a:t>Narran, usando diversas fuentes, algunos de los hechos más significativos de la primera etapa de la Independencia, como la convocatoria al cabildo abierto, la formación de la Junta de Gobierno y la creación del Congreso, entre otros.</a:t>
            </a:r>
            <a:endParaRPr sz="1800" dirty="0">
              <a:solidFill>
                <a:schemeClr val="dk1"/>
              </a:solidFill>
              <a:latin typeface="Noto Sans Symbols"/>
              <a:ea typeface="Noto Sans Symbols"/>
              <a:cs typeface="Noto Sans Symbols"/>
              <a:sym typeface="Noto Sans Symbols"/>
            </a:endParaRPr>
          </a:p>
          <a:p>
            <a:pPr marL="0" marR="0" lvl="0" indent="0" algn="ctr" rtl="0">
              <a:spcBef>
                <a:spcPts val="0"/>
              </a:spcBef>
              <a:spcAft>
                <a:spcPts val="0"/>
              </a:spcAft>
              <a:buNone/>
            </a:pPr>
            <a:endParaRPr sz="1800" dirty="0">
              <a:solidFill>
                <a:schemeClr val="lt1"/>
              </a:solidFill>
              <a:highlight>
                <a:schemeClr val="lt1"/>
              </a:highlight>
              <a:latin typeface="Calibri"/>
              <a:ea typeface="Calibri"/>
              <a:cs typeface="Calibri"/>
              <a:sym typeface="Calibri"/>
            </a:endParaRPr>
          </a:p>
        </p:txBody>
      </p:sp>
      <p:pic>
        <p:nvPicPr>
          <p:cNvPr id="147" name="Google Shape;147;p3" descr="Flecha Verde PNG para descargar gratis"/>
          <p:cNvPicPr preferRelativeResize="0"/>
          <p:nvPr/>
        </p:nvPicPr>
        <p:blipFill rotWithShape="1">
          <a:blip r:embed="rId3">
            <a:alphaModFix/>
          </a:blip>
          <a:srcRect/>
          <a:stretch/>
        </p:blipFill>
        <p:spPr>
          <a:xfrm rot="5551640">
            <a:off x="6280613" y="1566536"/>
            <a:ext cx="1686052" cy="1686052"/>
          </a:xfrm>
          <a:prstGeom prst="rect">
            <a:avLst/>
          </a:prstGeom>
          <a:noFill/>
          <a:ln>
            <a:noFill/>
          </a:ln>
        </p:spPr>
      </p:pic>
      <p:pic>
        <p:nvPicPr>
          <p:cNvPr id="148" name="Google Shape;148;p3" descr="Flecha Verde PNG para descargar gratis"/>
          <p:cNvPicPr preferRelativeResize="0"/>
          <p:nvPr/>
        </p:nvPicPr>
        <p:blipFill rotWithShape="1">
          <a:blip r:embed="rId3">
            <a:alphaModFix/>
          </a:blip>
          <a:srcRect/>
          <a:stretch/>
        </p:blipFill>
        <p:spPr>
          <a:xfrm rot="-5248361" flipH="1">
            <a:off x="8599834" y="1426886"/>
            <a:ext cx="1978674" cy="1978674"/>
          </a:xfrm>
          <a:prstGeom prst="rect">
            <a:avLst/>
          </a:prstGeom>
          <a:noFill/>
          <a:ln>
            <a:noFill/>
          </a:ln>
        </p:spPr>
      </p:pic>
      <p:pic>
        <p:nvPicPr>
          <p:cNvPr id="149" name="Google Shape;149;p3" descr="Flecha Verde PNG para descargar gratis"/>
          <p:cNvPicPr preferRelativeResize="0"/>
          <p:nvPr/>
        </p:nvPicPr>
        <p:blipFill rotWithShape="1">
          <a:blip r:embed="rId3">
            <a:alphaModFix/>
          </a:blip>
          <a:srcRect/>
          <a:stretch/>
        </p:blipFill>
        <p:spPr>
          <a:xfrm rot="-5248361" flipH="1">
            <a:off x="9218558" y="5369319"/>
            <a:ext cx="1978674" cy="1978674"/>
          </a:xfrm>
          <a:prstGeom prst="rect">
            <a:avLst/>
          </a:prstGeom>
          <a:noFill/>
          <a:ln>
            <a:noFill/>
          </a:ln>
        </p:spPr>
      </p:pic>
      <p:pic>
        <p:nvPicPr>
          <p:cNvPr id="150" name="Google Shape;150;p3" descr="Flecha Verde PNG para descargar gratis"/>
          <p:cNvPicPr preferRelativeResize="0"/>
          <p:nvPr/>
        </p:nvPicPr>
        <p:blipFill rotWithShape="1">
          <a:blip r:embed="rId3">
            <a:alphaModFix/>
          </a:blip>
          <a:srcRect/>
          <a:stretch/>
        </p:blipFill>
        <p:spPr>
          <a:xfrm rot="5551638">
            <a:off x="6152997" y="5584604"/>
            <a:ext cx="1597199" cy="159722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pic>
        <p:nvPicPr>
          <p:cNvPr id="156" name="Google Shape;156;p4" descr="Flecha Verde PNG para descargar gratis"/>
          <p:cNvPicPr preferRelativeResize="0"/>
          <p:nvPr/>
        </p:nvPicPr>
        <p:blipFill rotWithShape="1">
          <a:blip r:embed="rId3">
            <a:alphaModFix/>
          </a:blip>
          <a:srcRect/>
          <a:stretch/>
        </p:blipFill>
        <p:spPr>
          <a:xfrm rot="9129052">
            <a:off x="2366085" y="5739149"/>
            <a:ext cx="1686052" cy="1686052"/>
          </a:xfrm>
          <a:prstGeom prst="rect">
            <a:avLst/>
          </a:prstGeom>
          <a:noFill/>
          <a:ln>
            <a:noFill/>
          </a:ln>
        </p:spPr>
      </p:pic>
      <p:sp>
        <p:nvSpPr>
          <p:cNvPr id="157" name="Google Shape;157;p4"/>
          <p:cNvSpPr txBox="1"/>
          <p:nvPr/>
        </p:nvSpPr>
        <p:spPr>
          <a:xfrm>
            <a:off x="7666633" y="3183528"/>
            <a:ext cx="10117500" cy="1669800"/>
          </a:xfrm>
          <a:prstGeom prst="rect">
            <a:avLst/>
          </a:prstGeom>
          <a:noFill/>
          <a:ln>
            <a:noFill/>
          </a:ln>
        </p:spPr>
        <p:txBody>
          <a:bodyPr spcFirstLastPara="1" wrap="square" lIns="0" tIns="0" rIns="0" bIns="0" anchor="t" anchorCtr="0">
            <a:spAutoFit/>
          </a:bodyPr>
          <a:lstStyle/>
          <a:p>
            <a:pPr marL="0" marR="0" lvl="0" indent="0" algn="ctr" rtl="0">
              <a:lnSpc>
                <a:spcPct val="139997"/>
              </a:lnSpc>
              <a:spcBef>
                <a:spcPts val="0"/>
              </a:spcBef>
              <a:spcAft>
                <a:spcPts val="0"/>
              </a:spcAft>
              <a:buNone/>
            </a:pPr>
            <a:r>
              <a:rPr lang="es-CL" sz="9263">
                <a:solidFill>
                  <a:srgbClr val="F0F1E9"/>
                </a:solidFill>
                <a:latin typeface="Arial"/>
                <a:ea typeface="Arial"/>
                <a:cs typeface="Arial"/>
                <a:sym typeface="Arial"/>
              </a:rPr>
              <a:t>Hello everyone! </a:t>
            </a:r>
            <a:endParaRPr/>
          </a:p>
        </p:txBody>
      </p:sp>
      <p:pic>
        <p:nvPicPr>
          <p:cNvPr id="158" name="Google Shape;158;p4" descr="Flecha Verde PNG para descargar gratis"/>
          <p:cNvPicPr preferRelativeResize="0"/>
          <p:nvPr/>
        </p:nvPicPr>
        <p:blipFill rotWithShape="1">
          <a:blip r:embed="rId3">
            <a:alphaModFix/>
          </a:blip>
          <a:srcRect/>
          <a:stretch/>
        </p:blipFill>
        <p:spPr>
          <a:xfrm rot="5551640">
            <a:off x="6599023" y="1960865"/>
            <a:ext cx="1686052" cy="1686052"/>
          </a:xfrm>
          <a:prstGeom prst="rect">
            <a:avLst/>
          </a:prstGeom>
          <a:noFill/>
          <a:ln>
            <a:noFill/>
          </a:ln>
        </p:spPr>
      </p:pic>
      <p:sp>
        <p:nvSpPr>
          <p:cNvPr id="159" name="Google Shape;159;p4"/>
          <p:cNvSpPr txBox="1"/>
          <p:nvPr/>
        </p:nvSpPr>
        <p:spPr>
          <a:xfrm>
            <a:off x="7666633" y="5364257"/>
            <a:ext cx="10117500" cy="1553100"/>
          </a:xfrm>
          <a:prstGeom prst="rect">
            <a:avLst/>
          </a:prstGeom>
          <a:noFill/>
          <a:ln>
            <a:noFill/>
          </a:ln>
        </p:spPr>
        <p:txBody>
          <a:bodyPr spcFirstLastPara="1" wrap="square" lIns="0" tIns="0" rIns="0" bIns="0" anchor="t" anchorCtr="0">
            <a:spAutoFit/>
          </a:bodyPr>
          <a:lstStyle/>
          <a:p>
            <a:pPr marL="0" marR="0" lvl="0" indent="0" algn="ctr" rtl="0">
              <a:lnSpc>
                <a:spcPct val="140026"/>
              </a:lnSpc>
              <a:spcBef>
                <a:spcPts val="0"/>
              </a:spcBef>
              <a:spcAft>
                <a:spcPts val="0"/>
              </a:spcAft>
              <a:buNone/>
            </a:pPr>
            <a:r>
              <a:rPr lang="es-CL" sz="2973" b="1">
                <a:solidFill>
                  <a:srgbClr val="F0F1E9"/>
                </a:solidFill>
                <a:latin typeface="Proxima Nova"/>
                <a:ea typeface="Proxima Nova"/>
                <a:cs typeface="Proxima Nova"/>
                <a:sym typeface="Proxima Nova"/>
              </a:rPr>
              <a:t>WE ARE GLAD THAT WE WILL PRESENT TODAY IN FRONT OF YOU TO TALK ABOUT OUR CHOSEN TOPIC. ARE YOU READY TO LISTEN?  </a:t>
            </a:r>
            <a:endParaRPr/>
          </a:p>
        </p:txBody>
      </p:sp>
      <p:sp>
        <p:nvSpPr>
          <p:cNvPr id="160" name="Google Shape;160;p4"/>
          <p:cNvSpPr/>
          <p:nvPr/>
        </p:nvSpPr>
        <p:spPr>
          <a:xfrm>
            <a:off x="156145" y="2010834"/>
            <a:ext cx="6941472" cy="4448740"/>
          </a:xfrm>
          <a:custGeom>
            <a:avLst/>
            <a:gdLst/>
            <a:ahLst/>
            <a:cxnLst/>
            <a:rect l="l" t="t" r="r" b="b"/>
            <a:pathLst>
              <a:path w="1477625" h="1934496" extrusionOk="0">
                <a:moveTo>
                  <a:pt x="1353165" y="1934496"/>
                </a:moveTo>
                <a:lnTo>
                  <a:pt x="124460" y="1934496"/>
                </a:lnTo>
                <a:cubicBezTo>
                  <a:pt x="55880" y="1934496"/>
                  <a:pt x="0" y="1878616"/>
                  <a:pt x="0" y="1810036"/>
                </a:cubicBezTo>
                <a:lnTo>
                  <a:pt x="0" y="124460"/>
                </a:lnTo>
                <a:cubicBezTo>
                  <a:pt x="0" y="55880"/>
                  <a:pt x="55880" y="0"/>
                  <a:pt x="124460" y="0"/>
                </a:cubicBezTo>
                <a:lnTo>
                  <a:pt x="1353165" y="0"/>
                </a:lnTo>
                <a:cubicBezTo>
                  <a:pt x="1421745" y="0"/>
                  <a:pt x="1477625" y="55880"/>
                  <a:pt x="1477625" y="124460"/>
                </a:cubicBezTo>
                <a:lnTo>
                  <a:pt x="1477625" y="1810036"/>
                </a:lnTo>
                <a:cubicBezTo>
                  <a:pt x="1477625" y="1878616"/>
                  <a:pt x="1421745" y="1934496"/>
                  <a:pt x="1353165" y="1934496"/>
                </a:cubicBezTo>
                <a:close/>
              </a:path>
            </a:pathLst>
          </a:custGeom>
          <a:solidFill>
            <a:srgbClr val="D6E3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61" name="Google Shape;161;p4"/>
          <p:cNvPicPr preferRelativeResize="0"/>
          <p:nvPr/>
        </p:nvPicPr>
        <p:blipFill rotWithShape="1">
          <a:blip r:embed="rId4">
            <a:alphaModFix/>
          </a:blip>
          <a:srcRect/>
          <a:stretch/>
        </p:blipFill>
        <p:spPr>
          <a:xfrm>
            <a:off x="-317289" y="-67049"/>
            <a:ext cx="18288000" cy="10561097"/>
          </a:xfrm>
          <a:prstGeom prst="rect">
            <a:avLst/>
          </a:prstGeom>
          <a:noFill/>
          <a:ln>
            <a:noFill/>
          </a:ln>
        </p:spPr>
      </p:pic>
      <p:sp>
        <p:nvSpPr>
          <p:cNvPr id="162" name="Google Shape;162;p4"/>
          <p:cNvSpPr/>
          <p:nvPr/>
        </p:nvSpPr>
        <p:spPr>
          <a:xfrm>
            <a:off x="0" y="1"/>
            <a:ext cx="18288000" cy="1243020"/>
          </a:xfrm>
          <a:custGeom>
            <a:avLst/>
            <a:gdLst/>
            <a:ahLst/>
            <a:cxnLst/>
            <a:rect l="l" t="t" r="r" b="b"/>
            <a:pathLst>
              <a:path w="6186311" h="1809233" extrusionOk="0">
                <a:moveTo>
                  <a:pt x="0" y="0"/>
                </a:moveTo>
                <a:lnTo>
                  <a:pt x="6186311" y="0"/>
                </a:lnTo>
                <a:lnTo>
                  <a:pt x="6186311" y="1809233"/>
                </a:lnTo>
                <a:lnTo>
                  <a:pt x="0" y="1809233"/>
                </a:lnTo>
                <a:close/>
              </a:path>
            </a:pathLst>
          </a:custGeom>
          <a:solidFill>
            <a:srgbClr val="B0C388"/>
          </a:solidFill>
          <a:ln>
            <a:noFill/>
          </a:ln>
        </p:spPr>
        <p:txBody>
          <a:bodyPr/>
          <a:lstStyle/>
          <a:p>
            <a:endParaRPr lang="es-CL"/>
          </a:p>
        </p:txBody>
      </p:sp>
      <p:sp>
        <p:nvSpPr>
          <p:cNvPr id="163" name="Google Shape;163;p4"/>
          <p:cNvSpPr txBox="1"/>
          <p:nvPr/>
        </p:nvSpPr>
        <p:spPr>
          <a:xfrm>
            <a:off x="0" y="70915"/>
            <a:ext cx="4267200"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5400">
                <a:solidFill>
                  <a:schemeClr val="dk1"/>
                </a:solidFill>
                <a:latin typeface="Calibri"/>
                <a:ea typeface="Calibri"/>
                <a:cs typeface="Calibri"/>
                <a:sym typeface="Calibri"/>
              </a:rPr>
              <a:t>O.E </a:t>
            </a:r>
            <a:endParaRPr/>
          </a:p>
        </p:txBody>
      </p:sp>
      <p:sp>
        <p:nvSpPr>
          <p:cNvPr id="164" name="Google Shape;164;p4"/>
          <p:cNvSpPr/>
          <p:nvPr/>
        </p:nvSpPr>
        <p:spPr>
          <a:xfrm>
            <a:off x="186190" y="6994652"/>
            <a:ext cx="6881400" cy="2007300"/>
          </a:xfrm>
          <a:prstGeom prst="roundRect">
            <a:avLst>
              <a:gd name="adj" fmla="val 16667"/>
            </a:avLst>
          </a:prstGeom>
          <a:solidFill>
            <a:srgbClr val="EAF1DD"/>
          </a:solidFill>
          <a:ln w="25400" cap="flat" cmpd="sng">
            <a:solidFill>
              <a:srgbClr val="97480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6" name="Google Shape;166;p4"/>
          <p:cNvSpPr/>
          <p:nvPr/>
        </p:nvSpPr>
        <p:spPr>
          <a:xfrm>
            <a:off x="317289" y="1969843"/>
            <a:ext cx="8134326" cy="4531557"/>
          </a:xfrm>
          <a:custGeom>
            <a:avLst/>
            <a:gdLst/>
            <a:ahLst/>
            <a:cxnLst/>
            <a:rect l="l" t="t" r="r" b="b"/>
            <a:pathLst>
              <a:path w="1477625" h="1934496" extrusionOk="0">
                <a:moveTo>
                  <a:pt x="1353165" y="1934496"/>
                </a:moveTo>
                <a:lnTo>
                  <a:pt x="124460" y="1934496"/>
                </a:lnTo>
                <a:cubicBezTo>
                  <a:pt x="55880" y="1934496"/>
                  <a:pt x="0" y="1878616"/>
                  <a:pt x="0" y="1810036"/>
                </a:cubicBezTo>
                <a:lnTo>
                  <a:pt x="0" y="124460"/>
                </a:lnTo>
                <a:cubicBezTo>
                  <a:pt x="0" y="55880"/>
                  <a:pt x="55880" y="0"/>
                  <a:pt x="124460" y="0"/>
                </a:cubicBezTo>
                <a:lnTo>
                  <a:pt x="1353165" y="0"/>
                </a:lnTo>
                <a:cubicBezTo>
                  <a:pt x="1421745" y="0"/>
                  <a:pt x="1477625" y="55880"/>
                  <a:pt x="1477625" y="124460"/>
                </a:cubicBezTo>
                <a:lnTo>
                  <a:pt x="1477625" y="1810036"/>
                </a:lnTo>
                <a:cubicBezTo>
                  <a:pt x="1477625" y="1878616"/>
                  <a:pt x="1421745" y="1934496"/>
                  <a:pt x="1353165" y="1934496"/>
                </a:cubicBezTo>
                <a:close/>
              </a:path>
            </a:pathLst>
          </a:custGeom>
          <a:solidFill>
            <a:srgbClr val="D6E3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4"/>
          <p:cNvSpPr txBox="1"/>
          <p:nvPr/>
        </p:nvSpPr>
        <p:spPr>
          <a:xfrm>
            <a:off x="503866" y="7086277"/>
            <a:ext cx="6000900" cy="1754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Instrumento de Evaluación: R</a:t>
            </a:r>
            <a:r>
              <a:rPr lang="es-CL" sz="1800" dirty="0">
                <a:solidFill>
                  <a:schemeClr val="dk1"/>
                </a:solidFill>
                <a:latin typeface="Calibri"/>
                <a:ea typeface="Calibri"/>
                <a:cs typeface="Calibri"/>
                <a:sym typeface="Calibri"/>
              </a:rPr>
              <a:t>úbrica Analítica.</a:t>
            </a: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Tipo de evaluación: </a:t>
            </a:r>
            <a:r>
              <a:rPr lang="es-CL" sz="1800" dirty="0">
                <a:solidFill>
                  <a:schemeClr val="dk1"/>
                </a:solidFill>
                <a:latin typeface="Calibri"/>
                <a:ea typeface="Calibri"/>
                <a:cs typeface="Calibri"/>
                <a:sym typeface="Calibri"/>
              </a:rPr>
              <a:t>Sumativa formal</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Nivel de Retroalimentación: </a:t>
            </a:r>
            <a:r>
              <a:rPr lang="es-CL" sz="1800" dirty="0">
                <a:solidFill>
                  <a:schemeClr val="dk1"/>
                </a:solidFill>
                <a:latin typeface="Calibri"/>
                <a:ea typeface="Calibri"/>
                <a:cs typeface="Calibri"/>
                <a:sym typeface="Calibri"/>
              </a:rPr>
              <a:t>Nivel 2 Centrada en el Proceso y  Nivel 4: Centrado en la Persona</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Momento de Evaluación:  Cierre</a:t>
            </a:r>
            <a:endParaRPr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Agente Evaluador: </a:t>
            </a:r>
            <a:r>
              <a:rPr lang="es-CL" sz="1800" dirty="0">
                <a:solidFill>
                  <a:schemeClr val="dk1"/>
                </a:solidFill>
                <a:latin typeface="Calibri"/>
                <a:ea typeface="Calibri"/>
                <a:cs typeface="Calibri"/>
                <a:sym typeface="Calibri"/>
              </a:rPr>
              <a:t>Heteroevaluación</a:t>
            </a:r>
            <a:endParaRPr sz="1800" dirty="0">
              <a:solidFill>
                <a:schemeClr val="dk1"/>
              </a:solidFill>
              <a:latin typeface="Calibri"/>
              <a:ea typeface="Calibri"/>
              <a:cs typeface="Calibri"/>
              <a:sym typeface="Calibri"/>
            </a:endParaRPr>
          </a:p>
        </p:txBody>
      </p:sp>
      <p:sp>
        <p:nvSpPr>
          <p:cNvPr id="168" name="Google Shape;168;p4"/>
          <p:cNvSpPr txBox="1"/>
          <p:nvPr/>
        </p:nvSpPr>
        <p:spPr>
          <a:xfrm>
            <a:off x="1319412" y="171083"/>
            <a:ext cx="16968588"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800" b="0" i="0" u="none" strike="noStrike" dirty="0">
                <a:solidFill>
                  <a:srgbClr val="000000"/>
                </a:solidFill>
                <a:latin typeface="Calibri"/>
                <a:ea typeface="Calibri"/>
                <a:cs typeface="Calibri"/>
                <a:sym typeface="Calibri"/>
              </a:rPr>
              <a:t>Diseñar </a:t>
            </a:r>
            <a:r>
              <a:rPr lang="es-CL" sz="2800" dirty="0">
                <a:solidFill>
                  <a:schemeClr val="tx1"/>
                </a:solidFill>
                <a:latin typeface="Calibri"/>
                <a:ea typeface="Calibri"/>
                <a:cs typeface="Calibri"/>
                <a:sym typeface="Calibri"/>
              </a:rPr>
              <a:t>un Informe Escrito, destacando</a:t>
            </a:r>
            <a:r>
              <a:rPr lang="es-CL" sz="2800" b="0" i="0" u="none" strike="noStrike" dirty="0">
                <a:solidFill>
                  <a:schemeClr val="tx1"/>
                </a:solidFill>
                <a:latin typeface="Calibri"/>
                <a:ea typeface="Calibri"/>
                <a:cs typeface="Calibri"/>
                <a:sym typeface="Calibri"/>
              </a:rPr>
              <a:t> </a:t>
            </a:r>
            <a:r>
              <a:rPr lang="es-CL" sz="2800" b="0" i="0" u="none" strike="noStrike" dirty="0">
                <a:solidFill>
                  <a:srgbClr val="000000"/>
                </a:solidFill>
                <a:latin typeface="Calibri"/>
                <a:ea typeface="Calibri"/>
                <a:cs typeface="Calibri"/>
                <a:sym typeface="Calibri"/>
              </a:rPr>
              <a:t>un sujeto histórico del proceso de independencia considerando: datos biográficos, tiempo y significancia  histórica, valorando la importancia de estos para la identidad nacional. </a:t>
            </a:r>
            <a:endParaRPr sz="2800" dirty="0">
              <a:solidFill>
                <a:srgbClr val="000000"/>
              </a:solidFill>
              <a:latin typeface="Calibri"/>
              <a:ea typeface="Calibri"/>
              <a:cs typeface="Calibri"/>
              <a:sym typeface="Calibri"/>
            </a:endParaRPr>
          </a:p>
        </p:txBody>
      </p:sp>
      <p:sp>
        <p:nvSpPr>
          <p:cNvPr id="169" name="Google Shape;169;p4"/>
          <p:cNvSpPr txBox="1"/>
          <p:nvPr/>
        </p:nvSpPr>
        <p:spPr>
          <a:xfrm>
            <a:off x="503866" y="2010834"/>
            <a:ext cx="7993011" cy="529371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1800" b="1" u="sng" dirty="0">
                <a:solidFill>
                  <a:schemeClr val="dk1"/>
                </a:solidFill>
                <a:latin typeface="Calibri"/>
                <a:ea typeface="Calibri"/>
                <a:cs typeface="Calibri"/>
                <a:sym typeface="Calibri"/>
              </a:rPr>
              <a:t>Clase 5: </a:t>
            </a:r>
            <a:endParaRPr b="1" dirty="0"/>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OA: </a:t>
            </a:r>
            <a:r>
              <a:rPr lang="es-CL" sz="1800" b="1" dirty="0">
                <a:solidFill>
                  <a:schemeClr val="dk1"/>
                </a:solidFill>
                <a:latin typeface="Calibri"/>
                <a:ea typeface="Calibri"/>
                <a:cs typeface="Calibri"/>
                <a:sym typeface="Calibri"/>
              </a:rPr>
              <a:t>Exponer oralmente un producto escrito sobre un  personaje histórico en el proceso de Independencia de Chile, destacando su aporte y significación histórica. </a:t>
            </a: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dirty="0">
                <a:solidFill>
                  <a:schemeClr val="dk1"/>
                </a:solidFill>
                <a:latin typeface="Calibri"/>
                <a:ea typeface="Calibri"/>
                <a:cs typeface="Calibri"/>
                <a:sym typeface="Calibri"/>
              </a:rPr>
              <a:t>Presentan de manera efectiva un escrito sobre un personaje histórico en el proceso de Independencia de Chile, destacando su papel y contribuciones, y utilizando técnicas de exposición oral para comunicar claramente la información.</a:t>
            </a: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Habilidad a trabajar:  </a:t>
            </a:r>
            <a:r>
              <a:rPr lang="es-CL" sz="1800" b="1" dirty="0">
                <a:solidFill>
                  <a:schemeClr val="dk1"/>
                </a:solidFill>
                <a:latin typeface="Calibri"/>
                <a:ea typeface="Calibri"/>
                <a:cs typeface="Calibri"/>
                <a:sym typeface="Calibri"/>
              </a:rPr>
              <a:t>Pensamiento temporal y espacial,  Comunicación.</a:t>
            </a:r>
            <a:endParaRPr b="1" dirty="0"/>
          </a:p>
          <a:p>
            <a:pPr marL="0" marR="0" lvl="0" indent="0" algn="l" rtl="0">
              <a:spcBef>
                <a:spcPts val="0"/>
              </a:spcBef>
              <a:spcAft>
                <a:spcPts val="0"/>
              </a:spcAft>
              <a:buNone/>
            </a:pPr>
            <a:r>
              <a:rPr lang="es-CL" sz="1800" b="1" dirty="0">
                <a:solidFill>
                  <a:schemeClr val="dk1"/>
                </a:solidFill>
                <a:latin typeface="Calibri"/>
                <a:ea typeface="Calibri"/>
                <a:cs typeface="Calibri"/>
                <a:sym typeface="Calibri"/>
              </a:rPr>
              <a:t> Pensamiento Crítico: Argumentar sus opiniones basándose en evidencia.</a:t>
            </a: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s-CL" sz="1800" b="1" u="sng" dirty="0">
                <a:solidFill>
                  <a:schemeClr val="dk1"/>
                </a:solidFill>
                <a:latin typeface="Calibri"/>
                <a:ea typeface="Calibri"/>
                <a:cs typeface="Calibri"/>
                <a:sym typeface="Calibri"/>
              </a:rPr>
              <a:t>Habilidad taxonómica: </a:t>
            </a:r>
            <a:r>
              <a:rPr lang="es-CL" sz="1800" b="1" dirty="0">
                <a:solidFill>
                  <a:schemeClr val="dk1"/>
                </a:solidFill>
                <a:latin typeface="Calibri"/>
                <a:ea typeface="Calibri"/>
                <a:cs typeface="Calibri"/>
                <a:sym typeface="Calibri"/>
              </a:rPr>
              <a:t>Diseñar y Producir</a:t>
            </a: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b="1" dirty="0">
              <a:solidFill>
                <a:schemeClr val="dk1"/>
              </a:solidFill>
              <a:latin typeface="Calibri"/>
              <a:ea typeface="Calibri"/>
              <a:cs typeface="Calibri"/>
              <a:sym typeface="Calibri"/>
            </a:endParaRPr>
          </a:p>
          <a:p>
            <a:pPr marL="0" lvl="0" indent="0" algn="l" rtl="0">
              <a:spcBef>
                <a:spcPts val="0"/>
              </a:spcBef>
              <a:spcAft>
                <a:spcPts val="0"/>
              </a:spcAft>
              <a:buClr>
                <a:schemeClr val="dk1"/>
              </a:buClr>
              <a:buFont typeface="Arial"/>
              <a:buNone/>
            </a:pPr>
            <a:r>
              <a:rPr lang="es-CL" sz="1800" b="1" dirty="0">
                <a:solidFill>
                  <a:schemeClr val="dk1"/>
                </a:solidFill>
                <a:latin typeface="Calibri"/>
                <a:ea typeface="Calibri"/>
                <a:cs typeface="Calibri"/>
                <a:sym typeface="Calibri"/>
              </a:rPr>
              <a:t>1) Inicio: Revisar Criterios Rúbrica Analítica</a:t>
            </a:r>
            <a:endParaRPr dirty="0">
              <a:solidFill>
                <a:schemeClr val="dk1"/>
              </a:solidFill>
            </a:endParaRPr>
          </a:p>
          <a:p>
            <a:pPr marL="0" lvl="0" indent="0" algn="l" rtl="0">
              <a:spcBef>
                <a:spcPts val="0"/>
              </a:spcBef>
              <a:spcAft>
                <a:spcPts val="0"/>
              </a:spcAft>
              <a:buNone/>
            </a:pPr>
            <a:r>
              <a:rPr lang="es-CL" sz="1800" b="1" dirty="0">
                <a:solidFill>
                  <a:schemeClr val="dk1"/>
                </a:solidFill>
                <a:latin typeface="Calibri"/>
                <a:ea typeface="Calibri"/>
                <a:cs typeface="Calibri"/>
                <a:sym typeface="Calibri"/>
              </a:rPr>
              <a:t>2)Desarrollo: Exposición de producto escrito.</a:t>
            </a:r>
            <a:endParaRPr dirty="0">
              <a:solidFill>
                <a:schemeClr val="dk1"/>
              </a:solidFill>
            </a:endParaRPr>
          </a:p>
          <a:p>
            <a:pPr marL="0" lvl="0" indent="0" algn="l" rtl="0">
              <a:spcBef>
                <a:spcPts val="0"/>
              </a:spcBef>
              <a:spcAft>
                <a:spcPts val="0"/>
              </a:spcAft>
              <a:buNone/>
            </a:pPr>
            <a:r>
              <a:rPr lang="es-CL" sz="1800" b="1" dirty="0">
                <a:solidFill>
                  <a:schemeClr val="dk1"/>
                </a:solidFill>
                <a:latin typeface="Calibri"/>
                <a:ea typeface="Calibri"/>
                <a:cs typeface="Calibri"/>
                <a:sym typeface="Calibri"/>
              </a:rPr>
              <a:t>3) Cierre:  comparten ideas de lo realizado, identificando elementos a cambiar para próxima instancia y elementos destacados. </a:t>
            </a:r>
            <a:endParaRPr sz="1800" b="1"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endParaRPr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70" name="Google Shape;170;p4"/>
          <p:cNvSpPr txBox="1"/>
          <p:nvPr/>
        </p:nvSpPr>
        <p:spPr>
          <a:xfrm>
            <a:off x="7442049" y="3694794"/>
            <a:ext cx="9914100" cy="307800"/>
          </a:xfrm>
          <a:prstGeom prst="rect">
            <a:avLst/>
          </a:prstGeom>
          <a:noFill/>
          <a:ln>
            <a:noFill/>
          </a:ln>
        </p:spPr>
        <p:txBody>
          <a:bodyPr spcFirstLastPara="1" wrap="square" lIns="91425" tIns="45700" rIns="91425" bIns="45700" anchor="t" anchorCtr="0">
            <a:spAutoFit/>
          </a:bodyPr>
          <a:lstStyle/>
          <a:p>
            <a:pPr marL="457200" marR="0" lvl="0" indent="0" algn="just" rtl="0">
              <a:spcBef>
                <a:spcPts val="0"/>
              </a:spcBef>
              <a:spcAft>
                <a:spcPts val="0"/>
              </a:spcAft>
              <a:buNone/>
            </a:pPr>
            <a:endParaRPr/>
          </a:p>
        </p:txBody>
      </p:sp>
      <p:sp>
        <p:nvSpPr>
          <p:cNvPr id="171" name="Google Shape;171;p4"/>
          <p:cNvSpPr/>
          <p:nvPr/>
        </p:nvSpPr>
        <p:spPr>
          <a:xfrm>
            <a:off x="9850875" y="2343275"/>
            <a:ext cx="5552100" cy="4116300"/>
          </a:xfrm>
          <a:prstGeom prst="ellipse">
            <a:avLst/>
          </a:prstGeom>
          <a:solidFill>
            <a:srgbClr val="EAF1DD"/>
          </a:solidFill>
          <a:ln w="25400" cap="flat" cmpd="sng">
            <a:solidFill>
              <a:srgbClr val="974806"/>
            </a:solidFill>
            <a:prstDash val="solid"/>
            <a:round/>
            <a:headEnd type="none" w="sm" len="sm"/>
            <a:tailEnd type="none" w="sm" len="sm"/>
          </a:ln>
        </p:spPr>
        <p:txBody>
          <a:bodyPr spcFirstLastPara="1" wrap="square" lIns="91425" tIns="45700" rIns="91425" bIns="45700" anchor="ctr" anchorCtr="0">
            <a:noAutofit/>
          </a:bodyPr>
          <a:lstStyle/>
          <a:p>
            <a:pPr marL="457200" lvl="0" indent="0" algn="just" rtl="0">
              <a:spcBef>
                <a:spcPts val="0"/>
              </a:spcBef>
              <a:spcAft>
                <a:spcPts val="0"/>
              </a:spcAft>
              <a:buNone/>
            </a:pPr>
            <a:endParaRPr sz="1800" dirty="0">
              <a:solidFill>
                <a:schemeClr val="dk1"/>
              </a:solidFill>
              <a:highlight>
                <a:srgbClr val="FFFF00"/>
              </a:highlight>
              <a:latin typeface="Calibri"/>
              <a:ea typeface="Calibri"/>
              <a:cs typeface="Calibri"/>
              <a:sym typeface="Calibri"/>
            </a:endParaRPr>
          </a:p>
          <a:p>
            <a:pPr marL="457200" lvl="0" indent="0" algn="just" rtl="0">
              <a:spcBef>
                <a:spcPts val="0"/>
              </a:spcBef>
              <a:spcAft>
                <a:spcPts val="0"/>
              </a:spcAft>
              <a:buNone/>
            </a:pPr>
            <a:r>
              <a:rPr lang="es-CL" sz="1800" dirty="0">
                <a:solidFill>
                  <a:schemeClr val="dk1"/>
                </a:solidFill>
                <a:latin typeface="Calibri"/>
                <a:ea typeface="Calibri"/>
                <a:cs typeface="Calibri"/>
                <a:sym typeface="Calibri"/>
              </a:rPr>
              <a:t>        </a:t>
            </a:r>
            <a:r>
              <a:rPr lang="es-CL" sz="1800" b="1" dirty="0">
                <a:solidFill>
                  <a:schemeClr val="dk1"/>
                </a:solidFill>
                <a:latin typeface="Calibri"/>
                <a:ea typeface="Calibri"/>
                <a:cs typeface="Calibri"/>
                <a:sym typeface="Calibri"/>
              </a:rPr>
              <a:t>Indicador de Evaluación: </a:t>
            </a:r>
            <a:endParaRPr sz="1800" b="1" dirty="0">
              <a:solidFill>
                <a:schemeClr val="dk1"/>
              </a:solidFill>
              <a:latin typeface="Calibri"/>
              <a:ea typeface="Calibri"/>
              <a:cs typeface="Calibri"/>
              <a:sym typeface="Calibri"/>
            </a:endParaRPr>
          </a:p>
          <a:p>
            <a:pPr marL="0" lvl="0" indent="0" algn="just" rtl="0">
              <a:spcBef>
                <a:spcPts val="0"/>
              </a:spcBef>
              <a:spcAft>
                <a:spcPts val="0"/>
              </a:spcAft>
              <a:buNone/>
            </a:pPr>
            <a:r>
              <a:rPr lang="es-CL" sz="1800" dirty="0">
                <a:solidFill>
                  <a:schemeClr val="dk1"/>
                </a:solidFill>
                <a:latin typeface="Calibri"/>
                <a:ea typeface="Calibri"/>
                <a:cs typeface="Calibri"/>
                <a:sym typeface="Calibri"/>
              </a:rPr>
              <a:t>Reconocen el aporte de hombres y mujeres destacados en el proceso de Independencia.  y Narran, usando diversas fuentes, algunos de los hechos más significativos de la primera etapa de la Independencia, como la convocatoria al Cabildo Abierto, la formación de la Junta de Gobierno y la creación del Congreso, entre otros.</a:t>
            </a:r>
            <a:endParaRPr dirty="0">
              <a:solidFill>
                <a:schemeClr val="dk1"/>
              </a:solidFill>
            </a:endParaRPr>
          </a:p>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8"/>
          <p:cNvSpPr/>
          <p:nvPr/>
        </p:nvSpPr>
        <p:spPr>
          <a:xfrm>
            <a:off x="678426" y="574686"/>
            <a:ext cx="17417845" cy="9151875"/>
          </a:xfrm>
          <a:custGeom>
            <a:avLst/>
            <a:gdLst/>
            <a:ahLst/>
            <a:cxnLst/>
            <a:rect l="l" t="t" r="r" b="b"/>
            <a:pathLst>
              <a:path w="1913890" h="2058105" extrusionOk="0">
                <a:moveTo>
                  <a:pt x="1789430" y="2058104"/>
                </a:moveTo>
                <a:lnTo>
                  <a:pt x="124460" y="2058104"/>
                </a:lnTo>
                <a:cubicBezTo>
                  <a:pt x="55880" y="2058104"/>
                  <a:pt x="0" y="2002224"/>
                  <a:pt x="0" y="1933644"/>
                </a:cubicBezTo>
                <a:lnTo>
                  <a:pt x="0" y="124460"/>
                </a:lnTo>
                <a:cubicBezTo>
                  <a:pt x="0" y="55880"/>
                  <a:pt x="55880" y="0"/>
                  <a:pt x="124460" y="0"/>
                </a:cubicBezTo>
                <a:lnTo>
                  <a:pt x="1789430" y="0"/>
                </a:lnTo>
                <a:cubicBezTo>
                  <a:pt x="1858010" y="0"/>
                  <a:pt x="1913890" y="55880"/>
                  <a:pt x="1913890" y="124460"/>
                </a:cubicBezTo>
                <a:lnTo>
                  <a:pt x="1913890" y="1933645"/>
                </a:lnTo>
                <a:cubicBezTo>
                  <a:pt x="1913890" y="2002224"/>
                  <a:pt x="1858010" y="2058105"/>
                  <a:pt x="1789430" y="2058105"/>
                </a:cubicBezTo>
                <a:close/>
              </a:path>
            </a:pathLst>
          </a:custGeom>
          <a:solidFill>
            <a:srgbClr val="97DE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aphicFrame>
        <p:nvGraphicFramePr>
          <p:cNvPr id="202" name="Google Shape;202;p8"/>
          <p:cNvGraphicFramePr/>
          <p:nvPr>
            <p:extLst>
              <p:ext uri="{D42A27DB-BD31-4B8C-83A1-F6EECF244321}">
                <p14:modId xmlns:p14="http://schemas.microsoft.com/office/powerpoint/2010/main" val="2439164969"/>
              </p:ext>
            </p:extLst>
          </p:nvPr>
        </p:nvGraphicFramePr>
        <p:xfrm>
          <a:off x="1233100" y="526438"/>
          <a:ext cx="16863171" cy="9234126"/>
        </p:xfrm>
        <a:graphic>
          <a:graphicData uri="http://schemas.openxmlformats.org/drawingml/2006/table">
            <a:tbl>
              <a:tblPr>
                <a:noFill/>
                <a:tableStyleId>{6A4918C5-6B7B-44D8-96EE-0CB150DE1BF9}</a:tableStyleId>
              </a:tblPr>
              <a:tblGrid>
                <a:gridCol w="1686733">
                  <a:extLst>
                    <a:ext uri="{9D8B030D-6E8A-4147-A177-3AD203B41FA5}">
                      <a16:colId xmlns:a16="http://schemas.microsoft.com/office/drawing/2014/main" val="20000"/>
                    </a:ext>
                  </a:extLst>
                </a:gridCol>
                <a:gridCol w="3656119">
                  <a:extLst>
                    <a:ext uri="{9D8B030D-6E8A-4147-A177-3AD203B41FA5}">
                      <a16:colId xmlns:a16="http://schemas.microsoft.com/office/drawing/2014/main" val="20001"/>
                    </a:ext>
                  </a:extLst>
                </a:gridCol>
                <a:gridCol w="3724766">
                  <a:extLst>
                    <a:ext uri="{9D8B030D-6E8A-4147-A177-3AD203B41FA5}">
                      <a16:colId xmlns:a16="http://schemas.microsoft.com/office/drawing/2014/main" val="20002"/>
                    </a:ext>
                  </a:extLst>
                </a:gridCol>
                <a:gridCol w="4689833">
                  <a:extLst>
                    <a:ext uri="{9D8B030D-6E8A-4147-A177-3AD203B41FA5}">
                      <a16:colId xmlns:a16="http://schemas.microsoft.com/office/drawing/2014/main" val="20003"/>
                    </a:ext>
                  </a:extLst>
                </a:gridCol>
                <a:gridCol w="3105720">
                  <a:extLst>
                    <a:ext uri="{9D8B030D-6E8A-4147-A177-3AD203B41FA5}">
                      <a16:colId xmlns:a16="http://schemas.microsoft.com/office/drawing/2014/main" val="20004"/>
                    </a:ext>
                  </a:extLst>
                </a:gridCol>
              </a:tblGrid>
              <a:tr h="1045603">
                <a:tc>
                  <a:txBody>
                    <a:bodyPr/>
                    <a:lstStyle/>
                    <a:p>
                      <a:pPr marL="0" lvl="0" indent="0" algn="l" rtl="0">
                        <a:spcBef>
                          <a:spcPts val="0"/>
                        </a:spcBef>
                        <a:spcAft>
                          <a:spcPts val="0"/>
                        </a:spcAft>
                        <a:buNone/>
                      </a:pPr>
                      <a:r>
                        <a:rPr lang="es-CL"/>
                        <a:t>               CRITERIO/ NIVEL</a:t>
                      </a:r>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s-CL"/>
                        <a:t>         </a:t>
                      </a:r>
                      <a:endParaRPr/>
                    </a:p>
                    <a:p>
                      <a:pPr marL="0" lvl="0" indent="0" algn="l" rtl="0">
                        <a:spcBef>
                          <a:spcPts val="0"/>
                        </a:spcBef>
                        <a:spcAft>
                          <a:spcPts val="0"/>
                        </a:spcAft>
                        <a:buNone/>
                      </a:pPr>
                      <a:r>
                        <a:rPr lang="es-CL"/>
                        <a:t>                LOGRADO    3 ptos        </a:t>
                      </a: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lnL w="9525" cap="flat" cmpd="sng">
                      <a:solidFill>
                        <a:schemeClr val="dk1"/>
                      </a:solidFill>
                      <a:prstDash val="solid"/>
                      <a:round/>
                      <a:headEnd type="none" w="sm" len="sm"/>
                      <a:tailEnd type="none" w="sm" len="sm"/>
                    </a:lnL>
                  </a:tcPr>
                </a:tc>
                <a:tc>
                  <a:txBody>
                    <a:bodyPr/>
                    <a:lstStyle/>
                    <a:p>
                      <a:pPr marL="0" lvl="0" indent="0" algn="l" rtl="0">
                        <a:spcBef>
                          <a:spcPts val="0"/>
                        </a:spcBef>
                        <a:spcAft>
                          <a:spcPts val="0"/>
                        </a:spcAft>
                        <a:buNone/>
                      </a:pPr>
                      <a:r>
                        <a:rPr lang="es-CL" dirty="0"/>
                        <a:t>         </a:t>
                      </a:r>
                      <a:endParaRPr sz="1800" dirty="0"/>
                    </a:p>
                    <a:p>
                      <a:pPr marL="0" lvl="0" indent="0" algn="l" rtl="0">
                        <a:spcBef>
                          <a:spcPts val="0"/>
                        </a:spcBef>
                        <a:spcAft>
                          <a:spcPts val="0"/>
                        </a:spcAft>
                        <a:buNone/>
                      </a:pPr>
                      <a:r>
                        <a:rPr lang="es-CL" dirty="0"/>
                        <a:t>MEDIANAMENTE LOGRADO  2 </a:t>
                      </a:r>
                      <a:r>
                        <a:rPr lang="es-CL" dirty="0" err="1"/>
                        <a:t>pts</a:t>
                      </a:r>
                      <a:endParaRPr dirty="0"/>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r>
                        <a:rPr lang="es-CL"/>
                        <a:t>     </a:t>
                      </a:r>
                      <a:endParaRPr/>
                    </a:p>
                    <a:p>
                      <a:pPr marL="0" lvl="0" indent="0" algn="l" rtl="0">
                        <a:spcBef>
                          <a:spcPts val="0"/>
                        </a:spcBef>
                        <a:spcAft>
                          <a:spcPts val="0"/>
                        </a:spcAft>
                        <a:buNone/>
                      </a:pPr>
                      <a:r>
                        <a:rPr lang="es-CL"/>
                        <a:t>               POR LOGRAR   1 puntos</a:t>
                      </a: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p>
                      <a:pPr marL="0" lvl="0" indent="0" algn="l" rtl="0">
                        <a:spcBef>
                          <a:spcPts val="0"/>
                        </a:spcBef>
                        <a:spcAft>
                          <a:spcPts val="0"/>
                        </a:spcAft>
                        <a:buNone/>
                      </a:pPr>
                      <a:r>
                        <a:rPr lang="es-CL"/>
                        <a:t>      NO LOGRADO 0 punto</a:t>
                      </a:r>
                      <a:endParaRPr/>
                    </a:p>
                  </a:txBody>
                  <a:tcPr marL="91425" marR="91425" marT="91425" marB="91425"/>
                </a:tc>
                <a:extLst>
                  <a:ext uri="{0D108BD9-81ED-4DB2-BD59-A6C34878D82A}">
                    <a16:rowId xmlns:a16="http://schemas.microsoft.com/office/drawing/2014/main" val="10000"/>
                  </a:ext>
                </a:extLst>
              </a:tr>
              <a:tr h="1107112">
                <a:tc>
                  <a:txBody>
                    <a:bodyPr/>
                    <a:lstStyle/>
                    <a:p>
                      <a:pPr marL="0" lvl="0" indent="0" algn="l" rtl="0">
                        <a:spcBef>
                          <a:spcPts val="0"/>
                        </a:spcBef>
                        <a:spcAft>
                          <a:spcPts val="0"/>
                        </a:spcAft>
                        <a:buNone/>
                      </a:pPr>
                      <a:r>
                        <a:rPr lang="es-CL" dirty="0">
                          <a:solidFill>
                            <a:schemeClr val="dk1"/>
                          </a:solidFill>
                        </a:rPr>
                        <a:t>CUERPO DEL ESCRITO</a:t>
                      </a:r>
                      <a:endParaRPr sz="1200" dirty="0">
                        <a:solidFill>
                          <a:schemeClr val="dk1"/>
                        </a:solidFill>
                      </a:endParaRPr>
                    </a:p>
                  </a:txBody>
                  <a:tcPr marL="91425" marR="91425" marT="91425" marB="91425">
                    <a:lnT w="9525" cap="flat" cmpd="sng">
                      <a:solidFill>
                        <a:schemeClr val="dk1"/>
                      </a:solidFill>
                      <a:prstDash val="solid"/>
                      <a:round/>
                      <a:headEnd type="none" w="sm" len="sm"/>
                      <a:tailEnd type="none" w="sm" len="sm"/>
                    </a:lnT>
                  </a:tcPr>
                </a:tc>
                <a:tc>
                  <a:txBody>
                    <a:bodyPr/>
                    <a:lstStyle/>
                    <a:p>
                      <a:pPr marL="0" lvl="0" indent="0" algn="l" rtl="0">
                        <a:spcBef>
                          <a:spcPts val="0"/>
                        </a:spcBef>
                        <a:spcAft>
                          <a:spcPts val="0"/>
                        </a:spcAft>
                        <a:buNone/>
                      </a:pPr>
                      <a:r>
                        <a:rPr lang="es-CL" dirty="0">
                          <a:solidFill>
                            <a:schemeClr val="dk1"/>
                          </a:solidFill>
                        </a:rPr>
                        <a:t>El cuerpo del escrito tiene una estructura clara y fluida, con ideas bien organizadas y argumentadas.</a:t>
                      </a:r>
                      <a:endParaRPr dirty="0">
                        <a:solidFill>
                          <a:schemeClr val="dk1"/>
                        </a:solidFill>
                      </a:endParaRPr>
                    </a:p>
                    <a:p>
                      <a:pPr marL="0" lvl="0" indent="0" algn="l" rtl="0">
                        <a:spcBef>
                          <a:spcPts val="0"/>
                        </a:spcBef>
                        <a:spcAft>
                          <a:spcPts val="0"/>
                        </a:spcAft>
                        <a:buNone/>
                      </a:pPr>
                      <a:endParaRPr dirty="0">
                        <a:solidFill>
                          <a:schemeClr val="dk1"/>
                        </a:solidFill>
                      </a:endParaRPr>
                    </a:p>
                  </a:txBody>
                  <a:tcPr marL="91425" marR="91425" marT="91425" marB="91425"/>
                </a:tc>
                <a:tc>
                  <a:txBody>
                    <a:bodyPr/>
                    <a:lstStyle/>
                    <a:p>
                      <a:pPr marL="0" lvl="0" indent="0" algn="l" rtl="0">
                        <a:spcBef>
                          <a:spcPts val="0"/>
                        </a:spcBef>
                        <a:spcAft>
                          <a:spcPts val="0"/>
                        </a:spcAft>
                        <a:buNone/>
                      </a:pPr>
                      <a:r>
                        <a:rPr lang="es-CL" sz="1500" dirty="0">
                          <a:solidFill>
                            <a:schemeClr val="dk1"/>
                          </a:solidFill>
                        </a:rPr>
                        <a:t>El cuerpo del escrito tiene una estructura razonable, pero algunas ideas pueden estar desorganizadas o faltar desarrollo.</a:t>
                      </a:r>
                      <a:endParaRPr sz="1700"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s-CL" sz="1500" dirty="0">
                          <a:solidFill>
                            <a:schemeClr val="dk1"/>
                          </a:solidFill>
                        </a:rPr>
                        <a:t>El cuerpo del escrito presenta ideas poco claras y desorganizadas dificultando la comprensión.</a:t>
                      </a:r>
                      <a:endParaRPr sz="1500" dirty="0">
                        <a:solidFill>
                          <a:schemeClr val="dk1"/>
                        </a:solidFill>
                      </a:endParaRPr>
                    </a:p>
                    <a:p>
                      <a:pPr marL="0" lvl="0" indent="0" algn="l" rtl="0">
                        <a:spcBef>
                          <a:spcPts val="0"/>
                        </a:spcBef>
                        <a:spcAft>
                          <a:spcPts val="0"/>
                        </a:spcAft>
                        <a:buClr>
                          <a:schemeClr val="dk1"/>
                        </a:buClr>
                        <a:buSzPts val="1100"/>
                        <a:buFont typeface="Arial"/>
                        <a:buNone/>
                      </a:pPr>
                      <a:endParaRPr sz="1700" dirty="0"/>
                    </a:p>
                  </a:txBody>
                  <a:tcPr marL="91425" marR="91425" marT="91425" marB="91425"/>
                </a:tc>
                <a:tc>
                  <a:txBody>
                    <a:bodyPr/>
                    <a:lstStyle/>
                    <a:p>
                      <a:pPr marL="0" lvl="0" indent="0" algn="l" rtl="0">
                        <a:spcBef>
                          <a:spcPts val="0"/>
                        </a:spcBef>
                        <a:spcAft>
                          <a:spcPts val="0"/>
                        </a:spcAft>
                        <a:buNone/>
                      </a:pPr>
                      <a:r>
                        <a:rPr lang="es-CL" sz="1500" dirty="0">
                          <a:solidFill>
                            <a:schemeClr val="dk1"/>
                          </a:solidFill>
                        </a:rPr>
                        <a:t>El escrito NO presenta .estructura</a:t>
                      </a:r>
                      <a:endParaRPr sz="1500" dirty="0">
                        <a:solidFill>
                          <a:schemeClr val="dk1"/>
                        </a:solidFill>
                      </a:endParaRPr>
                    </a:p>
                  </a:txBody>
                  <a:tcPr marL="91425" marR="91425" marT="91425" marB="91425"/>
                </a:tc>
                <a:extLst>
                  <a:ext uri="{0D108BD9-81ED-4DB2-BD59-A6C34878D82A}">
                    <a16:rowId xmlns:a16="http://schemas.microsoft.com/office/drawing/2014/main" val="10001"/>
                  </a:ext>
                </a:extLst>
              </a:tr>
              <a:tr h="1476158">
                <a:tc>
                  <a:txBody>
                    <a:bodyPr/>
                    <a:lstStyle/>
                    <a:p>
                      <a:pPr marL="0" lvl="0" indent="0" algn="l" rtl="0">
                        <a:spcBef>
                          <a:spcPts val="0"/>
                        </a:spcBef>
                        <a:spcAft>
                          <a:spcPts val="0"/>
                        </a:spcAft>
                        <a:buNone/>
                      </a:pPr>
                      <a:r>
                        <a:rPr lang="es-CL"/>
                        <a:t>DOMINIO DEL TEMA</a:t>
                      </a:r>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s-CL">
                          <a:solidFill>
                            <a:schemeClr val="dk1"/>
                          </a:solidFill>
                        </a:rPr>
                        <a:t>Se describen al menos 3  aportes del personaje histórico escogido, incluyendo contexto histórico que permite comprender la relación de los personajes con la temporalidad de la época histórica.</a:t>
                      </a:r>
                      <a:endParaRPr>
                        <a:solidFill>
                          <a:schemeClr val="dk1"/>
                        </a:solidFill>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s-CL" dirty="0">
                          <a:solidFill>
                            <a:schemeClr val="dk1"/>
                          </a:solidFill>
                        </a:rPr>
                        <a:t>Se describen al menos 2  aportes del personaje histórico, incluyendo contexto histórico que permite comprender la relación de los personajes con la temporalidad..</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s-CL">
                          <a:solidFill>
                            <a:schemeClr val="dk1"/>
                          </a:solidFill>
                        </a:rPr>
                        <a:t>Se describe  al menos 1  aporte del personaje histórico escogido, presentando discrepancias o nula presencia de  contexto histórico que permite comprender la relación de los personajes con la temporalidad.</a:t>
                      </a:r>
                      <a:endParaRPr>
                        <a:solidFill>
                          <a:schemeClr val="dk1"/>
                        </a:solidFill>
                      </a:endParaRPr>
                    </a:p>
                    <a:p>
                      <a:pPr marL="0" lvl="0" indent="0" algn="l" rtl="0">
                        <a:spcBef>
                          <a:spcPts val="0"/>
                        </a:spcBef>
                        <a:spcAft>
                          <a:spcPts val="0"/>
                        </a:spcAft>
                        <a:buClr>
                          <a:schemeClr val="dk1"/>
                        </a:buClr>
                        <a:buSzPts val="1100"/>
                        <a:buFont typeface="Arial"/>
                        <a:buNone/>
                      </a:pPr>
                      <a:endParaRPr/>
                    </a:p>
                  </a:txBody>
                  <a:tcPr marL="91425" marR="91425" marT="91425" marB="91425"/>
                </a:tc>
                <a:tc>
                  <a:txBody>
                    <a:bodyPr/>
                    <a:lstStyle/>
                    <a:p>
                      <a:pPr marL="0" lvl="0" indent="0" algn="l" rtl="0">
                        <a:spcBef>
                          <a:spcPts val="0"/>
                        </a:spcBef>
                        <a:spcAft>
                          <a:spcPts val="0"/>
                        </a:spcAft>
                        <a:buNone/>
                      </a:pPr>
                      <a:r>
                        <a:rPr lang="es-CL">
                          <a:solidFill>
                            <a:schemeClr val="dk1"/>
                          </a:solidFill>
                        </a:rPr>
                        <a:t>No se describe ningún acontecimiento histórico relacionado al proceso de independencia. Lo descrito es incoherente al proceso mismo.</a:t>
                      </a:r>
                      <a:endParaRPr>
                        <a:solidFill>
                          <a:schemeClr val="dk1"/>
                        </a:solidFill>
                      </a:endParaRPr>
                    </a:p>
                  </a:txBody>
                  <a:tcPr marL="91425" marR="91425" marT="91425" marB="91425"/>
                </a:tc>
                <a:extLst>
                  <a:ext uri="{0D108BD9-81ED-4DB2-BD59-A6C34878D82A}">
                    <a16:rowId xmlns:a16="http://schemas.microsoft.com/office/drawing/2014/main" val="10002"/>
                  </a:ext>
                </a:extLst>
              </a:tr>
              <a:tr h="1856108">
                <a:tc>
                  <a:txBody>
                    <a:bodyPr/>
                    <a:lstStyle/>
                    <a:p>
                      <a:pPr marL="0" lvl="0" indent="0" algn="l" rtl="0">
                        <a:spcBef>
                          <a:spcPts val="0"/>
                        </a:spcBef>
                        <a:spcAft>
                          <a:spcPts val="0"/>
                        </a:spcAft>
                        <a:buNone/>
                      </a:pPr>
                      <a:r>
                        <a:rPr lang="es-CL" dirty="0"/>
                        <a:t>COHERENCIA</a:t>
                      </a:r>
                      <a:endParaRPr dirty="0"/>
                    </a:p>
                  </a:txBody>
                  <a:tcPr marL="91425" marR="91425" marT="91425" marB="91425"/>
                </a:tc>
                <a:tc>
                  <a:txBody>
                    <a:bodyPr/>
                    <a:lstStyle/>
                    <a:p>
                      <a:pPr marL="0" lvl="0" indent="0" algn="l" rtl="0">
                        <a:spcBef>
                          <a:spcPts val="0"/>
                        </a:spcBef>
                        <a:spcAft>
                          <a:spcPts val="0"/>
                        </a:spcAft>
                        <a:buNone/>
                      </a:pPr>
                      <a:r>
                        <a:rPr lang="es-CL"/>
                        <a:t> El texto evidencia un sentido global completo y desarrolla estados o situaciones vinculados a un suceso o evento claro e identificable a lo largo del texto. No presenta digresiones temáticas, ideas inconexas u omisión de información necesaria para la construcción de sentido.</a:t>
                      </a:r>
                      <a:endParaRPr/>
                    </a:p>
                  </a:txBody>
                  <a:tcPr marL="91425" marR="91425" marT="91425" marB="91425"/>
                </a:tc>
                <a:tc>
                  <a:txBody>
                    <a:bodyPr/>
                    <a:lstStyle/>
                    <a:p>
                      <a:pPr marL="0" lvl="0" indent="0" algn="l" rtl="0">
                        <a:spcBef>
                          <a:spcPts val="0"/>
                        </a:spcBef>
                        <a:spcAft>
                          <a:spcPts val="0"/>
                        </a:spcAft>
                        <a:buNone/>
                      </a:pPr>
                      <a:r>
                        <a:rPr lang="es-CL" dirty="0"/>
                        <a:t> El texto presenta información completa (ideas detalladas sobre el tiempo, el lugar, las circunstancias, etc.). El texto no presenta digresiones temáticas, ideas inconexas ni información contradictoria. Es posible reconstruir su sentido global con facilidad.</a:t>
                      </a:r>
                      <a:endParaRPr dirty="0"/>
                    </a:p>
                  </a:txBody>
                  <a:tcPr marL="91425" marR="91425" marT="91425" marB="91425"/>
                </a:tc>
                <a:tc>
                  <a:txBody>
                    <a:bodyPr/>
                    <a:lstStyle/>
                    <a:p>
                      <a:pPr marL="0" lvl="0" indent="0" algn="l" rtl="0">
                        <a:spcBef>
                          <a:spcPts val="0"/>
                        </a:spcBef>
                        <a:spcAft>
                          <a:spcPts val="0"/>
                        </a:spcAft>
                        <a:buNone/>
                      </a:pPr>
                      <a:r>
                        <a:rPr lang="es-CL"/>
                        <a:t> El texto presenta vacíos de información. El texto presenta digresiones temáticas, ideas inconexas e información contradictoria. Se dificulta  la  reconstruir su sentido global con algo de dificultad.</a:t>
                      </a:r>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s-CL">
                          <a:solidFill>
                            <a:schemeClr val="dk1"/>
                          </a:solidFill>
                        </a:rPr>
                        <a:t> El texto presenta vacíos de información. El texto presenta escasa información contradictoria. No es posible reconstruir su sentido global.</a:t>
                      </a:r>
                      <a:endParaRPr/>
                    </a:p>
                  </a:txBody>
                  <a:tcPr marL="91425" marR="91425" marT="91425" marB="91425"/>
                </a:tc>
                <a:extLst>
                  <a:ext uri="{0D108BD9-81ED-4DB2-BD59-A6C34878D82A}">
                    <a16:rowId xmlns:a16="http://schemas.microsoft.com/office/drawing/2014/main" val="10003"/>
                  </a:ext>
                </a:extLst>
              </a:tr>
              <a:tr h="1260881">
                <a:tc>
                  <a:txBody>
                    <a:bodyPr/>
                    <a:lstStyle/>
                    <a:p>
                      <a:pPr marL="0" lvl="0" indent="0" algn="l" rtl="0">
                        <a:spcBef>
                          <a:spcPts val="0"/>
                        </a:spcBef>
                        <a:spcAft>
                          <a:spcPts val="0"/>
                        </a:spcAft>
                        <a:buNone/>
                      </a:pPr>
                      <a:r>
                        <a:rPr lang="es-CL">
                          <a:solidFill>
                            <a:schemeClr val="dk1"/>
                          </a:solidFill>
                        </a:rPr>
                        <a:t>ADECUACIÓN A LA SITUACIÓN COMUNICATIVA </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txBody>
                  <a:tcPr marL="91425" marR="91425" marT="91425" marB="91425"/>
                </a:tc>
                <a:tc>
                  <a:txBody>
                    <a:bodyPr/>
                    <a:lstStyle/>
                    <a:p>
                      <a:pPr marL="0" lvl="0" indent="0" algn="l" rtl="0">
                        <a:spcBef>
                          <a:spcPts val="0"/>
                        </a:spcBef>
                        <a:spcAft>
                          <a:spcPts val="0"/>
                        </a:spcAft>
                        <a:buNone/>
                      </a:pPr>
                      <a:r>
                        <a:rPr lang="es-CL"/>
                        <a:t> El texto se ajusta la mayoría de las veces  al tema y al propósito. Se dirige a  un destinatario específico y mantiene  un registro, tono y vocabulario histórico  requerido por la situación comunicativa.</a:t>
                      </a:r>
                      <a:endParaRPr/>
                    </a:p>
                  </a:txBody>
                  <a:tcPr marL="91425" marR="91425" marT="91425" marB="91425"/>
                </a:tc>
                <a:tc>
                  <a:txBody>
                    <a:bodyPr/>
                    <a:lstStyle/>
                    <a:p>
                      <a:pPr marL="0" lvl="0" indent="0" algn="l" rtl="0">
                        <a:spcBef>
                          <a:spcPts val="0"/>
                        </a:spcBef>
                        <a:spcAft>
                          <a:spcPts val="0"/>
                        </a:spcAft>
                        <a:buNone/>
                      </a:pPr>
                      <a:r>
                        <a:rPr lang="es-CL"/>
                        <a:t>El texto usualmente, se ajusta al tema y al propósito. Se dirige a un destinatario y el .registro, tono y vocabulario  son usualmente adecuados a la situación comunicativa.</a:t>
                      </a:r>
                      <a:endParaRPr/>
                    </a:p>
                  </a:txBody>
                  <a:tcPr marL="91425" marR="91425" marT="91425" marB="91425"/>
                </a:tc>
                <a:tc>
                  <a:txBody>
                    <a:bodyPr/>
                    <a:lstStyle/>
                    <a:p>
                      <a:pPr marL="0" lvl="0" indent="0" algn="l" rtl="0">
                        <a:spcBef>
                          <a:spcPts val="0"/>
                        </a:spcBef>
                        <a:spcAft>
                          <a:spcPts val="0"/>
                        </a:spcAft>
                        <a:buNone/>
                      </a:pPr>
                      <a:r>
                        <a:rPr lang="es-CL"/>
                        <a:t>El texto se ajusta en ocasiones al tema y al propósito. Se dirige a un destinatario pero carece de ajuste al registro, tono y vocabulario requerido por la situación comunicativa.</a:t>
                      </a:r>
                      <a:endParaRPr/>
                    </a:p>
                  </a:txBody>
                  <a:tcPr marL="91425" marR="91425" marT="91425" marB="91425"/>
                </a:tc>
                <a:tc>
                  <a:txBody>
                    <a:bodyPr/>
                    <a:lstStyle/>
                    <a:p>
                      <a:pPr marL="0" lvl="0" indent="0" algn="l" rtl="0">
                        <a:spcBef>
                          <a:spcPts val="0"/>
                        </a:spcBef>
                        <a:spcAft>
                          <a:spcPts val="0"/>
                        </a:spcAft>
                        <a:buNone/>
                      </a:pPr>
                      <a:r>
                        <a:rPr lang="es-CL"/>
                        <a:t>El texto no se ajusta al propósito comunicativo.</a:t>
                      </a:r>
                      <a:endParaRPr/>
                    </a:p>
                    <a:p>
                      <a:pPr marL="0" lvl="0" indent="0" algn="l" rtl="0">
                        <a:spcBef>
                          <a:spcPts val="0"/>
                        </a:spcBef>
                        <a:spcAft>
                          <a:spcPts val="0"/>
                        </a:spcAft>
                        <a:buNone/>
                      </a:pPr>
                      <a:r>
                        <a:rPr lang="es-CL"/>
                        <a:t>No presenta destinatario, y carece de un registro, tono y vocabulario histórico.</a:t>
                      </a:r>
                      <a:endParaRPr/>
                    </a:p>
                  </a:txBody>
                  <a:tcPr marL="91425" marR="91425" marT="91425" marB="91425"/>
                </a:tc>
                <a:extLst>
                  <a:ext uri="{0D108BD9-81ED-4DB2-BD59-A6C34878D82A}">
                    <a16:rowId xmlns:a16="http://schemas.microsoft.com/office/drawing/2014/main" val="10004"/>
                  </a:ext>
                </a:extLst>
              </a:tr>
              <a:tr h="1260881">
                <a:tc>
                  <a:txBody>
                    <a:bodyPr/>
                    <a:lstStyle/>
                    <a:p>
                      <a:pPr marL="0" lvl="0" indent="0" algn="l" rtl="0">
                        <a:spcBef>
                          <a:spcPts val="0"/>
                        </a:spcBef>
                        <a:spcAft>
                          <a:spcPts val="0"/>
                        </a:spcAft>
                        <a:buNone/>
                      </a:pPr>
                      <a:r>
                        <a:rPr lang="es-CL">
                          <a:solidFill>
                            <a:schemeClr val="dk1"/>
                          </a:solidFill>
                        </a:rPr>
                        <a:t>PROCESO</a:t>
                      </a:r>
                      <a:endParaRPr>
                        <a:solidFill>
                          <a:schemeClr val="dk1"/>
                        </a:solidFill>
                      </a:endParaRPr>
                    </a:p>
                  </a:txBody>
                  <a:tcPr marL="91425" marR="91425" marT="91425" marB="91425"/>
                </a:tc>
                <a:tc>
                  <a:txBody>
                    <a:bodyPr/>
                    <a:lstStyle/>
                    <a:p>
                      <a:pPr marL="0" lvl="0" indent="0" algn="l" rtl="0">
                        <a:spcBef>
                          <a:spcPts val="0"/>
                        </a:spcBef>
                        <a:spcAft>
                          <a:spcPts val="0"/>
                        </a:spcAft>
                        <a:buNone/>
                      </a:pPr>
                      <a:r>
                        <a:rPr lang="es-CL"/>
                        <a:t>Durante todas las sesiones destinadas al proceso de escritura se evidencia trabajo sistemático, sin distraerse en el uso del celular o juegos con sus pares.</a:t>
                      </a:r>
                      <a:endParaRPr/>
                    </a:p>
                  </a:txBody>
                  <a:tcPr marL="91425" marR="91425" marT="91425" marB="91425"/>
                </a:tc>
                <a:tc>
                  <a:txBody>
                    <a:bodyPr/>
                    <a:lstStyle/>
                    <a:p>
                      <a:pPr marL="0" lvl="0" indent="0" algn="l" rtl="0">
                        <a:spcBef>
                          <a:spcPts val="0"/>
                        </a:spcBef>
                        <a:spcAft>
                          <a:spcPts val="0"/>
                        </a:spcAft>
                        <a:buNone/>
                      </a:pPr>
                      <a:r>
                        <a:rPr lang="es-CL"/>
                        <a:t>En la mayoría de las sesiones destinadas al proceso de escritura, se distrae haciendo uso de celular o jugando con sus pares.</a:t>
                      </a:r>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s-CL">
                          <a:solidFill>
                            <a:schemeClr val="dk1"/>
                          </a:solidFill>
                        </a:rPr>
                        <a:t>En algunos momentos durante las sesiones destinadas al proceso de escritura, se distrae haciendo uso de celular o jugando con sus pares.</a:t>
                      </a:r>
                      <a:endParaRPr/>
                    </a:p>
                  </a:txBody>
                  <a:tcPr marL="91425" marR="91425" marT="91425" marB="91425"/>
                </a:tc>
                <a:tc>
                  <a:txBody>
                    <a:bodyPr/>
                    <a:lstStyle/>
                    <a:p>
                      <a:pPr marL="0" lvl="0" indent="0" algn="l" rtl="0">
                        <a:spcBef>
                          <a:spcPts val="0"/>
                        </a:spcBef>
                        <a:spcAft>
                          <a:spcPts val="0"/>
                        </a:spcAft>
                        <a:buNone/>
                      </a:pPr>
                      <a:r>
                        <a:rPr lang="es-CL"/>
                        <a:t>No se evidencia trabajo a lo largo de las sesiones de escritura. </a:t>
                      </a:r>
                      <a:endParaRPr/>
                    </a:p>
                    <a:p>
                      <a:pPr marL="0" lvl="0" indent="0" algn="l" rtl="0">
                        <a:spcBef>
                          <a:spcPts val="0"/>
                        </a:spcBef>
                        <a:spcAft>
                          <a:spcPts val="0"/>
                        </a:spcAft>
                        <a:buNone/>
                      </a:pPr>
                      <a:r>
                        <a:rPr lang="es-CL"/>
                        <a:t>En el proceso de escritura se distrae realizando actividades ajenas </a:t>
                      </a:r>
                      <a:endParaRPr/>
                    </a:p>
                  </a:txBody>
                  <a:tcPr marL="91425" marR="91425" marT="91425" marB="91425"/>
                </a:tc>
                <a:extLst>
                  <a:ext uri="{0D108BD9-81ED-4DB2-BD59-A6C34878D82A}">
                    <a16:rowId xmlns:a16="http://schemas.microsoft.com/office/drawing/2014/main" val="10005"/>
                  </a:ext>
                </a:extLst>
              </a:tr>
              <a:tr h="1227383">
                <a:tc>
                  <a:txBody>
                    <a:bodyPr/>
                    <a:lstStyle/>
                    <a:p>
                      <a:pPr marL="0" lvl="0" indent="0" algn="l" rtl="0">
                        <a:spcBef>
                          <a:spcPts val="0"/>
                        </a:spcBef>
                        <a:spcAft>
                          <a:spcPts val="0"/>
                        </a:spcAft>
                        <a:buNone/>
                      </a:pPr>
                      <a:r>
                        <a:rPr lang="es-CL">
                          <a:solidFill>
                            <a:schemeClr val="dk1"/>
                          </a:solidFill>
                        </a:rPr>
                        <a:t>PRESENTACIÓNORAL</a:t>
                      </a:r>
                      <a:endParaRPr>
                        <a:solidFill>
                          <a:schemeClr val="dk1"/>
                        </a:solidFill>
                      </a:endParaRPr>
                    </a:p>
                  </a:txBody>
                  <a:tcPr marL="91425" marR="91425" marT="91425" marB="91425"/>
                </a:tc>
                <a:tc>
                  <a:txBody>
                    <a:bodyPr/>
                    <a:lstStyle/>
                    <a:p>
                      <a:pPr marL="0" lvl="0" indent="0" algn="l" rtl="0">
                        <a:spcBef>
                          <a:spcPts val="0"/>
                        </a:spcBef>
                        <a:spcAft>
                          <a:spcPts val="0"/>
                        </a:spcAft>
                        <a:buNone/>
                      </a:pPr>
                      <a:r>
                        <a:rPr lang="es-CL" dirty="0"/>
                        <a:t>Lee el texto escrito con fluidez, entregando  información detallada acerca de los personajes históricos.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s-CL" dirty="0">
                          <a:solidFill>
                            <a:schemeClr val="dk1"/>
                          </a:solidFill>
                        </a:rPr>
                        <a:t>Lee el texto escrito con fluidez, entregando antecedentes generales acerca de los personajes históricos.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s-CL" dirty="0">
                          <a:solidFill>
                            <a:schemeClr val="dk1"/>
                          </a:solidFill>
                        </a:rPr>
                        <a:t>Lee el texto escrito con fluidez, entregando ideas poco claras acerca de los personajes históricos.</a:t>
                      </a:r>
                      <a:endParaRPr dirty="0"/>
                    </a:p>
                  </a:txBody>
                  <a:tcPr marL="91425" marR="91425" marT="91425" marB="91425"/>
                </a:tc>
                <a:tc>
                  <a:txBody>
                    <a:bodyPr/>
                    <a:lstStyle/>
                    <a:p>
                      <a:pPr marL="0" lvl="0" indent="0" algn="l" rtl="0">
                        <a:spcBef>
                          <a:spcPts val="0"/>
                        </a:spcBef>
                        <a:spcAft>
                          <a:spcPts val="0"/>
                        </a:spcAft>
                        <a:buNone/>
                      </a:pPr>
                      <a:r>
                        <a:rPr lang="es-CL" dirty="0"/>
                        <a:t>Lee el texto escrito con poca fluidez, entregando escasos datos sobre los personajes históricos. </a:t>
                      </a:r>
                      <a:endParaRPr dirty="0"/>
                    </a:p>
                  </a:txBody>
                  <a:tcPr marL="91425" marR="91425" marT="91425" marB="91425"/>
                </a:tc>
                <a:extLst>
                  <a:ext uri="{0D108BD9-81ED-4DB2-BD59-A6C34878D82A}">
                    <a16:rowId xmlns:a16="http://schemas.microsoft.com/office/drawing/2014/main" val="100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1E9"/>
        </a:solidFill>
        <a:effectLst/>
      </p:bgPr>
    </p:bg>
    <p:spTree>
      <p:nvGrpSpPr>
        <p:cNvPr id="1" name="Shape 206"/>
        <p:cNvGrpSpPr/>
        <p:nvPr/>
      </p:nvGrpSpPr>
      <p:grpSpPr>
        <a:xfrm>
          <a:off x="0" y="0"/>
          <a:ext cx="0" cy="0"/>
          <a:chOff x="0" y="0"/>
          <a:chExt cx="0" cy="0"/>
        </a:xfrm>
      </p:grpSpPr>
      <p:sp>
        <p:nvSpPr>
          <p:cNvPr id="207" name="Google Shape;207;p5"/>
          <p:cNvSpPr/>
          <p:nvPr/>
        </p:nvSpPr>
        <p:spPr>
          <a:xfrm>
            <a:off x="634300" y="2410226"/>
            <a:ext cx="3373230" cy="2557220"/>
          </a:xfrm>
          <a:custGeom>
            <a:avLst/>
            <a:gdLst/>
            <a:ahLst/>
            <a:cxnLst/>
            <a:rect l="l" t="t" r="r" b="b"/>
            <a:pathLst>
              <a:path w="1913890" h="2058105" extrusionOk="0">
                <a:moveTo>
                  <a:pt x="1789430" y="2058104"/>
                </a:moveTo>
                <a:lnTo>
                  <a:pt x="124460" y="2058104"/>
                </a:lnTo>
                <a:cubicBezTo>
                  <a:pt x="55880" y="2058104"/>
                  <a:pt x="0" y="2002224"/>
                  <a:pt x="0" y="1933644"/>
                </a:cubicBezTo>
                <a:lnTo>
                  <a:pt x="0" y="124460"/>
                </a:lnTo>
                <a:cubicBezTo>
                  <a:pt x="0" y="55880"/>
                  <a:pt x="55880" y="0"/>
                  <a:pt x="124460" y="0"/>
                </a:cubicBezTo>
                <a:lnTo>
                  <a:pt x="1789430" y="0"/>
                </a:lnTo>
                <a:cubicBezTo>
                  <a:pt x="1858010" y="0"/>
                  <a:pt x="1913890" y="55880"/>
                  <a:pt x="1913890" y="124460"/>
                </a:cubicBezTo>
                <a:lnTo>
                  <a:pt x="1913890" y="1933645"/>
                </a:lnTo>
                <a:cubicBezTo>
                  <a:pt x="1913890" y="2002224"/>
                  <a:pt x="1858010" y="2058105"/>
                  <a:pt x="1789430" y="2058105"/>
                </a:cubicBezTo>
                <a:close/>
              </a:path>
            </a:pathLst>
          </a:custGeom>
          <a:solidFill>
            <a:srgbClr val="EAF1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s-CL" sz="1600" b="1" dirty="0"/>
              <a:t>Progresión</a:t>
            </a:r>
            <a:endParaRPr sz="1600" b="1" dirty="0"/>
          </a:p>
          <a:p>
            <a:pPr marL="0" lvl="0" indent="0" algn="l" rtl="0">
              <a:spcBef>
                <a:spcPts val="0"/>
              </a:spcBef>
              <a:spcAft>
                <a:spcPts val="0"/>
              </a:spcAft>
              <a:buNone/>
            </a:pPr>
            <a:r>
              <a:rPr lang="es-CL" sz="1600" dirty="0"/>
              <a:t>Clase 1 y 2: Contextualizar</a:t>
            </a:r>
            <a:endParaRPr sz="1600" dirty="0"/>
          </a:p>
          <a:p>
            <a:pPr marL="0" lvl="0" indent="0" algn="l" rtl="0">
              <a:spcBef>
                <a:spcPts val="0"/>
              </a:spcBef>
              <a:spcAft>
                <a:spcPts val="0"/>
              </a:spcAft>
              <a:buNone/>
            </a:pPr>
            <a:r>
              <a:rPr lang="es-CL" sz="1600" dirty="0"/>
              <a:t>Clase 3 y 4: Planificar y Producir</a:t>
            </a:r>
            <a:endParaRPr sz="1600" dirty="0"/>
          </a:p>
          <a:p>
            <a:pPr marL="0" lvl="0" indent="0" algn="l" rtl="0">
              <a:spcBef>
                <a:spcPts val="0"/>
              </a:spcBef>
              <a:spcAft>
                <a:spcPts val="0"/>
              </a:spcAft>
              <a:buNone/>
            </a:pPr>
            <a:r>
              <a:rPr lang="es-CL" sz="1600" dirty="0"/>
              <a:t>Clase 5 : Presentación</a:t>
            </a:r>
            <a:endParaRPr sz="1600" dirty="0"/>
          </a:p>
          <a:p>
            <a:pPr marL="0" lvl="0" indent="0" algn="l" rtl="0">
              <a:spcBef>
                <a:spcPts val="0"/>
              </a:spcBef>
              <a:spcAft>
                <a:spcPts val="0"/>
              </a:spcAft>
              <a:buNone/>
            </a:pPr>
            <a:endParaRPr sz="1600" dirty="0"/>
          </a:p>
          <a:p>
            <a:pPr marL="0" lvl="0" indent="0" algn="l" rtl="0">
              <a:spcBef>
                <a:spcPts val="0"/>
              </a:spcBef>
              <a:spcAft>
                <a:spcPts val="0"/>
              </a:spcAft>
              <a:buNone/>
            </a:pPr>
            <a:r>
              <a:rPr lang="es-CL" sz="1600" dirty="0"/>
              <a:t>Habilidades:</a:t>
            </a:r>
            <a:endParaRPr sz="1600" dirty="0"/>
          </a:p>
          <a:p>
            <a:pPr marL="0" lvl="0" indent="0" algn="l" rtl="0">
              <a:spcBef>
                <a:spcPts val="0"/>
              </a:spcBef>
              <a:spcAft>
                <a:spcPts val="0"/>
              </a:spcAft>
              <a:buNone/>
            </a:pPr>
            <a:r>
              <a:rPr lang="es-CL" sz="1600" dirty="0"/>
              <a:t>Reconocer/Analizar -&gt; Diseñar/Producir/Editar -&gt; Comunicar </a:t>
            </a:r>
            <a:endParaRPr sz="1600" dirty="0"/>
          </a:p>
        </p:txBody>
      </p:sp>
      <p:sp>
        <p:nvSpPr>
          <p:cNvPr id="208" name="Google Shape;208;p5"/>
          <p:cNvSpPr txBox="1"/>
          <p:nvPr/>
        </p:nvSpPr>
        <p:spPr>
          <a:xfrm>
            <a:off x="9604966" y="4518345"/>
            <a:ext cx="8358563" cy="2843855"/>
          </a:xfrm>
          <a:prstGeom prst="rect">
            <a:avLst/>
          </a:prstGeom>
          <a:noFill/>
          <a:ln>
            <a:noFill/>
          </a:ln>
        </p:spPr>
        <p:txBody>
          <a:bodyPr spcFirstLastPara="1" wrap="square" lIns="0" tIns="0" rIns="0" bIns="0" anchor="t" anchorCtr="0">
            <a:spAutoFit/>
          </a:bodyPr>
          <a:lstStyle/>
          <a:p>
            <a:pPr marL="0" marR="0" lvl="0" indent="0" algn="ctr" rtl="0">
              <a:lnSpc>
                <a:spcPct val="140009"/>
              </a:lnSpc>
              <a:spcBef>
                <a:spcPts val="0"/>
              </a:spcBef>
              <a:spcAft>
                <a:spcPts val="0"/>
              </a:spcAft>
              <a:buNone/>
            </a:pPr>
            <a:r>
              <a:rPr lang="es-CL" sz="6600" dirty="0">
                <a:solidFill>
                  <a:srgbClr val="71824A"/>
                </a:solidFill>
                <a:latin typeface="Arial"/>
                <a:ea typeface="Arial"/>
                <a:cs typeface="Arial"/>
                <a:sym typeface="Arial"/>
              </a:rPr>
              <a:t>Fundamentación y reflexi</a:t>
            </a:r>
            <a:r>
              <a:rPr lang="es-CL" sz="6600" dirty="0">
                <a:solidFill>
                  <a:srgbClr val="71824A"/>
                </a:solidFill>
              </a:rPr>
              <a:t>ón</a:t>
            </a:r>
            <a:endParaRPr sz="6600" dirty="0">
              <a:solidFill>
                <a:srgbClr val="71824A"/>
              </a:solidFill>
              <a:latin typeface="Arial"/>
              <a:ea typeface="Arial"/>
              <a:cs typeface="Arial"/>
              <a:sym typeface="Arial"/>
            </a:endParaRPr>
          </a:p>
        </p:txBody>
      </p:sp>
      <p:sp>
        <p:nvSpPr>
          <p:cNvPr id="209" name="Google Shape;209;p5"/>
          <p:cNvSpPr txBox="1"/>
          <p:nvPr/>
        </p:nvSpPr>
        <p:spPr>
          <a:xfrm>
            <a:off x="0" y="7795712"/>
            <a:ext cx="5932951" cy="596900"/>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None/>
            </a:pPr>
            <a:r>
              <a:rPr lang="es-CL" sz="3500" b="1">
                <a:solidFill>
                  <a:srgbClr val="F0F1E9"/>
                </a:solidFill>
                <a:latin typeface="Proxima Nova"/>
                <a:ea typeface="Proxima Nova"/>
                <a:cs typeface="Proxima Nova"/>
                <a:sym typeface="Proxima Nova"/>
              </a:rPr>
              <a:t>RACHELLE</a:t>
            </a:r>
            <a:endParaRPr/>
          </a:p>
        </p:txBody>
      </p:sp>
      <p:sp>
        <p:nvSpPr>
          <p:cNvPr id="210" name="Google Shape;210;p5"/>
          <p:cNvSpPr txBox="1"/>
          <p:nvPr/>
        </p:nvSpPr>
        <p:spPr>
          <a:xfrm>
            <a:off x="10095824" y="3629734"/>
            <a:ext cx="5932951" cy="596900"/>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None/>
            </a:pPr>
            <a:r>
              <a:rPr lang="es-CL" sz="3500" b="1">
                <a:solidFill>
                  <a:srgbClr val="F0F1E9"/>
                </a:solidFill>
                <a:latin typeface="Proxima Nova"/>
                <a:ea typeface="Proxima Nova"/>
                <a:cs typeface="Proxima Nova"/>
                <a:sym typeface="Proxima Nova"/>
              </a:rPr>
              <a:t>MAGGIE</a:t>
            </a:r>
            <a:endParaRPr/>
          </a:p>
        </p:txBody>
      </p:sp>
      <p:sp>
        <p:nvSpPr>
          <p:cNvPr id="211" name="Google Shape;211;p5"/>
          <p:cNvSpPr/>
          <p:nvPr/>
        </p:nvSpPr>
        <p:spPr>
          <a:xfrm>
            <a:off x="634300" y="6032149"/>
            <a:ext cx="3373231" cy="2660101"/>
          </a:xfrm>
          <a:custGeom>
            <a:avLst/>
            <a:gdLst/>
            <a:ahLst/>
            <a:cxnLst/>
            <a:rect l="l" t="t" r="r" b="b"/>
            <a:pathLst>
              <a:path w="1913890" h="2058105" extrusionOk="0">
                <a:moveTo>
                  <a:pt x="1789430" y="2058104"/>
                </a:moveTo>
                <a:lnTo>
                  <a:pt x="124460" y="2058104"/>
                </a:lnTo>
                <a:cubicBezTo>
                  <a:pt x="55880" y="2058104"/>
                  <a:pt x="0" y="2002224"/>
                  <a:pt x="0" y="1933644"/>
                </a:cubicBezTo>
                <a:lnTo>
                  <a:pt x="0" y="124460"/>
                </a:lnTo>
                <a:cubicBezTo>
                  <a:pt x="0" y="55880"/>
                  <a:pt x="55880" y="0"/>
                  <a:pt x="124460" y="0"/>
                </a:cubicBezTo>
                <a:lnTo>
                  <a:pt x="1789430" y="0"/>
                </a:lnTo>
                <a:cubicBezTo>
                  <a:pt x="1858010" y="0"/>
                  <a:pt x="1913890" y="55880"/>
                  <a:pt x="1913890" y="124460"/>
                </a:cubicBezTo>
                <a:lnTo>
                  <a:pt x="1913890" y="1933645"/>
                </a:lnTo>
                <a:cubicBezTo>
                  <a:pt x="1913890" y="2002224"/>
                  <a:pt x="1858010" y="2058105"/>
                  <a:pt x="1789430" y="2058105"/>
                </a:cubicBezTo>
                <a:close/>
              </a:path>
            </a:pathLst>
          </a:custGeom>
          <a:solidFill>
            <a:srgbClr val="EAF1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s-CL" sz="1600" b="1" dirty="0"/>
              <a:t>Criterios EPA</a:t>
            </a:r>
            <a:r>
              <a:rPr lang="es-CL" sz="1600" dirty="0"/>
              <a:t>: </a:t>
            </a:r>
          </a:p>
          <a:p>
            <a:pPr marL="0" lvl="0" indent="0" algn="l" rtl="0">
              <a:spcBef>
                <a:spcPts val="0"/>
              </a:spcBef>
              <a:spcAft>
                <a:spcPts val="0"/>
              </a:spcAft>
              <a:buNone/>
            </a:pPr>
            <a:r>
              <a:rPr lang="es-CL" sz="1600" dirty="0"/>
              <a:t>Las tareas de aprendizaje han sido consideradas como actividades de evaluación. </a:t>
            </a:r>
            <a:endParaRPr sz="1600" dirty="0"/>
          </a:p>
          <a:p>
            <a:pPr marL="0" lvl="0" indent="0" algn="l" rtl="0">
              <a:spcBef>
                <a:spcPts val="0"/>
              </a:spcBef>
              <a:spcAft>
                <a:spcPts val="0"/>
              </a:spcAft>
              <a:buNone/>
            </a:pPr>
            <a:r>
              <a:rPr lang="es-CL" sz="1600" dirty="0"/>
              <a:t>Existe una retroalimentación constante. </a:t>
            </a:r>
            <a:endParaRPr sz="1600" dirty="0"/>
          </a:p>
          <a:p>
            <a:pPr marL="0" lvl="0" indent="0" algn="l" rtl="0">
              <a:spcBef>
                <a:spcPts val="0"/>
              </a:spcBef>
              <a:spcAft>
                <a:spcPts val="0"/>
              </a:spcAft>
              <a:buNone/>
            </a:pPr>
            <a:r>
              <a:rPr lang="es-CL" sz="1600" dirty="0"/>
              <a:t>Se implica a los estudiantes en el proceso de evaluar su propio desempeño. (Padilla y Gil,2008)</a:t>
            </a:r>
            <a:endParaRPr sz="1600" dirty="0"/>
          </a:p>
          <a:p>
            <a:pPr marL="0" lvl="0" indent="0" algn="l" rtl="0">
              <a:spcBef>
                <a:spcPts val="0"/>
              </a:spcBef>
              <a:spcAft>
                <a:spcPts val="0"/>
              </a:spcAft>
              <a:buNone/>
            </a:pPr>
            <a:endParaRPr sz="1600" dirty="0"/>
          </a:p>
          <a:p>
            <a:pPr marL="0" lvl="0" indent="0" algn="l" rtl="0">
              <a:spcBef>
                <a:spcPts val="0"/>
              </a:spcBef>
              <a:spcAft>
                <a:spcPts val="0"/>
              </a:spcAft>
              <a:buNone/>
            </a:pPr>
            <a:endParaRPr dirty="0"/>
          </a:p>
        </p:txBody>
      </p:sp>
      <p:sp>
        <p:nvSpPr>
          <p:cNvPr id="212" name="Google Shape;212;p5"/>
          <p:cNvSpPr/>
          <p:nvPr/>
        </p:nvSpPr>
        <p:spPr>
          <a:xfrm>
            <a:off x="5365062" y="2649574"/>
            <a:ext cx="2813418" cy="2258770"/>
          </a:xfrm>
          <a:custGeom>
            <a:avLst/>
            <a:gdLst/>
            <a:ahLst/>
            <a:cxnLst/>
            <a:rect l="l" t="t" r="r" b="b"/>
            <a:pathLst>
              <a:path w="1913890" h="2058105" extrusionOk="0">
                <a:moveTo>
                  <a:pt x="1789430" y="2058104"/>
                </a:moveTo>
                <a:lnTo>
                  <a:pt x="124460" y="2058104"/>
                </a:lnTo>
                <a:cubicBezTo>
                  <a:pt x="55880" y="2058104"/>
                  <a:pt x="0" y="2002224"/>
                  <a:pt x="0" y="1933644"/>
                </a:cubicBezTo>
                <a:lnTo>
                  <a:pt x="0" y="124460"/>
                </a:lnTo>
                <a:cubicBezTo>
                  <a:pt x="0" y="55880"/>
                  <a:pt x="55880" y="0"/>
                  <a:pt x="124460" y="0"/>
                </a:cubicBezTo>
                <a:lnTo>
                  <a:pt x="1789430" y="0"/>
                </a:lnTo>
                <a:cubicBezTo>
                  <a:pt x="1858010" y="0"/>
                  <a:pt x="1913890" y="55880"/>
                  <a:pt x="1913890" y="124460"/>
                </a:cubicBezTo>
                <a:lnTo>
                  <a:pt x="1913890" y="1933645"/>
                </a:lnTo>
                <a:cubicBezTo>
                  <a:pt x="1913890" y="2002224"/>
                  <a:pt x="1858010" y="2058105"/>
                  <a:pt x="1789430" y="2058105"/>
                </a:cubicBezTo>
                <a:close/>
              </a:path>
            </a:pathLst>
          </a:custGeom>
          <a:solidFill>
            <a:srgbClr val="EAF1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s-CL" sz="1600" b="1" dirty="0"/>
              <a:t>Nuclearización: </a:t>
            </a:r>
          </a:p>
          <a:p>
            <a:pPr marL="0" lvl="0" indent="0" algn="l" rtl="0">
              <a:spcBef>
                <a:spcPts val="0"/>
              </a:spcBef>
              <a:spcAft>
                <a:spcPts val="0"/>
              </a:spcAft>
              <a:buNone/>
            </a:pPr>
            <a:r>
              <a:rPr lang="es-CL" sz="1600" dirty="0"/>
              <a:t>Lenguaje OA13: Escribir frecuentemente, para desarrollar la creatividad y expresar sus ideas, textos como poemas, diarios de vida, cuentos, anécdotas, cartas, informes, </a:t>
            </a:r>
            <a:r>
              <a:rPr lang="es-CL" sz="1600" dirty="0" err="1"/>
              <a:t>etc</a:t>
            </a:r>
            <a:endParaRPr sz="1600"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213" name="Google Shape;213;p5"/>
          <p:cNvSpPr/>
          <p:nvPr/>
        </p:nvSpPr>
        <p:spPr>
          <a:xfrm>
            <a:off x="5626425" y="6133824"/>
            <a:ext cx="2813418" cy="2258770"/>
          </a:xfrm>
          <a:custGeom>
            <a:avLst/>
            <a:gdLst/>
            <a:ahLst/>
            <a:cxnLst/>
            <a:rect l="l" t="t" r="r" b="b"/>
            <a:pathLst>
              <a:path w="1913890" h="2058105" extrusionOk="0">
                <a:moveTo>
                  <a:pt x="1789430" y="2058104"/>
                </a:moveTo>
                <a:lnTo>
                  <a:pt x="124460" y="2058104"/>
                </a:lnTo>
                <a:cubicBezTo>
                  <a:pt x="55880" y="2058104"/>
                  <a:pt x="0" y="2002224"/>
                  <a:pt x="0" y="1933644"/>
                </a:cubicBezTo>
                <a:lnTo>
                  <a:pt x="0" y="124460"/>
                </a:lnTo>
                <a:cubicBezTo>
                  <a:pt x="0" y="55880"/>
                  <a:pt x="55880" y="0"/>
                  <a:pt x="124460" y="0"/>
                </a:cubicBezTo>
                <a:lnTo>
                  <a:pt x="1789430" y="0"/>
                </a:lnTo>
                <a:cubicBezTo>
                  <a:pt x="1858010" y="0"/>
                  <a:pt x="1913890" y="55880"/>
                  <a:pt x="1913890" y="124460"/>
                </a:cubicBezTo>
                <a:lnTo>
                  <a:pt x="1913890" y="1933645"/>
                </a:lnTo>
                <a:cubicBezTo>
                  <a:pt x="1913890" y="2002224"/>
                  <a:pt x="1858010" y="2058105"/>
                  <a:pt x="1789430" y="2058105"/>
                </a:cubicBezTo>
                <a:close/>
              </a:path>
            </a:pathLst>
          </a:custGeom>
          <a:solidFill>
            <a:srgbClr val="EAF1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s-CL" sz="1600" b="1" dirty="0"/>
              <a:t>Habilidades SIGLO XXI</a:t>
            </a:r>
            <a:r>
              <a:rPr lang="es-CL" sz="1600" dirty="0"/>
              <a:t>: </a:t>
            </a:r>
            <a:endParaRPr sz="1600" dirty="0"/>
          </a:p>
          <a:p>
            <a:pPr marL="0" lvl="0" indent="0" algn="l" rtl="0">
              <a:spcBef>
                <a:spcPts val="0"/>
              </a:spcBef>
              <a:spcAft>
                <a:spcPts val="0"/>
              </a:spcAft>
              <a:buNone/>
            </a:pPr>
            <a:r>
              <a:rPr lang="es-CL" sz="1600" dirty="0"/>
              <a:t> Pensamiento crítico: Metacognición: </a:t>
            </a:r>
            <a:endParaRPr sz="1600" dirty="0"/>
          </a:p>
          <a:p>
            <a:pPr marL="0" lvl="0" indent="0" algn="l" rtl="0">
              <a:spcBef>
                <a:spcPts val="0"/>
              </a:spcBef>
              <a:spcAft>
                <a:spcPts val="0"/>
              </a:spcAft>
              <a:buNone/>
            </a:pPr>
            <a:r>
              <a:rPr lang="es-CL" sz="1600" dirty="0"/>
              <a:t>Comunicación: </a:t>
            </a:r>
            <a:endParaRPr sz="1600"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214" name="Google Shape;214;p5"/>
          <p:cNvSpPr/>
          <p:nvPr/>
        </p:nvSpPr>
        <p:spPr>
          <a:xfrm>
            <a:off x="162232" y="-8407"/>
            <a:ext cx="18280549" cy="1243848"/>
          </a:xfrm>
          <a:custGeom>
            <a:avLst/>
            <a:gdLst/>
            <a:ahLst/>
            <a:cxnLst/>
            <a:rect l="l" t="t" r="r" b="b"/>
            <a:pathLst>
              <a:path w="6186311" h="1809233" extrusionOk="0">
                <a:moveTo>
                  <a:pt x="0" y="0"/>
                </a:moveTo>
                <a:lnTo>
                  <a:pt x="6186311" y="0"/>
                </a:lnTo>
                <a:lnTo>
                  <a:pt x="6186311" y="1809233"/>
                </a:lnTo>
                <a:lnTo>
                  <a:pt x="0" y="1809233"/>
                </a:lnTo>
                <a:close/>
              </a:path>
            </a:pathLst>
          </a:custGeom>
          <a:solidFill>
            <a:srgbClr val="B0C388"/>
          </a:solidFill>
          <a:ln>
            <a:noFill/>
          </a:ln>
        </p:spPr>
        <p:txBody>
          <a:bodyPr/>
          <a:lstStyle/>
          <a:p>
            <a:r>
              <a:rPr lang="es-CL" sz="4400" dirty="0"/>
              <a:t>OE</a:t>
            </a:r>
          </a:p>
        </p:txBody>
      </p:sp>
      <p:sp>
        <p:nvSpPr>
          <p:cNvPr id="215" name="Google Shape;215;p5"/>
          <p:cNvSpPr txBox="1"/>
          <p:nvPr/>
        </p:nvSpPr>
        <p:spPr>
          <a:xfrm>
            <a:off x="1224104" y="53822"/>
            <a:ext cx="17063896" cy="954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800" b="0" i="0" u="none" strike="noStrike" dirty="0">
                <a:solidFill>
                  <a:srgbClr val="000000"/>
                </a:solidFill>
                <a:latin typeface="Calibri"/>
                <a:ea typeface="Calibri"/>
                <a:cs typeface="Calibri"/>
                <a:sym typeface="Calibri"/>
              </a:rPr>
              <a:t>Diseñar </a:t>
            </a:r>
            <a:r>
              <a:rPr lang="es-CL" sz="2800" dirty="0">
                <a:solidFill>
                  <a:schemeClr val="tx1"/>
                </a:solidFill>
                <a:latin typeface="Calibri"/>
                <a:ea typeface="Calibri"/>
                <a:cs typeface="Calibri"/>
                <a:sym typeface="Calibri"/>
              </a:rPr>
              <a:t>un Informe Escrito, destacando</a:t>
            </a:r>
            <a:r>
              <a:rPr lang="es-CL" sz="2800" b="0" i="0" u="none" strike="noStrike" dirty="0">
                <a:solidFill>
                  <a:schemeClr val="tx1"/>
                </a:solidFill>
                <a:latin typeface="Calibri"/>
                <a:ea typeface="Calibri"/>
                <a:cs typeface="Calibri"/>
                <a:sym typeface="Calibri"/>
              </a:rPr>
              <a:t> </a:t>
            </a:r>
            <a:r>
              <a:rPr lang="es-CL" sz="2800" b="0" i="0" u="none" strike="noStrike" dirty="0">
                <a:solidFill>
                  <a:srgbClr val="000000"/>
                </a:solidFill>
                <a:latin typeface="Calibri"/>
                <a:ea typeface="Calibri"/>
                <a:cs typeface="Calibri"/>
                <a:sym typeface="Calibri"/>
              </a:rPr>
              <a:t>un sujeto histórico del proceso de independencia considerando: datos biográficos, tiempo y significancia  histórica, valorando la importancia de estos para la identidad nacional. </a:t>
            </a:r>
            <a:endParaRPr sz="2800" dirty="0">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2085</Words>
  <Application>Microsoft Office PowerPoint</Application>
  <PresentationFormat>Personalizado</PresentationFormat>
  <Paragraphs>176</Paragraphs>
  <Slides>6</Slides>
  <Notes>6</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Proxima Nova</vt:lpstr>
      <vt:lpstr>Calibri</vt:lpstr>
      <vt:lpstr>Arial</vt:lpstr>
      <vt:lpstr>Noto Sans Symbols</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veronica alvarez</dc:creator>
  <cp:lastModifiedBy>veronica alvarez</cp:lastModifiedBy>
  <cp:revision>1</cp:revision>
  <dcterms:created xsi:type="dcterms:W3CDTF">2006-08-16T00:00:00Z</dcterms:created>
  <dcterms:modified xsi:type="dcterms:W3CDTF">2025-08-23T18:54:44Z</dcterms:modified>
</cp:coreProperties>
</file>