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64253-457D-4188-9F7D-1C7348543F08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2519A-6AA0-4170-B2C8-0D6F324F18E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348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2519A-6AA0-4170-B2C8-0D6F324F18E1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67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170994-BB10-4E9C-BBBB-67CF3F2A63D7}" type="datetimeFigureOut">
              <a:rPr lang="es-CL" smtClean="0"/>
              <a:t>04-07-2018</a:t>
            </a:fld>
            <a:endParaRPr lang="es-CL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FDFFA1-1D4A-42B4-A077-311F17CF7995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Estrategia de Transición Educativa un gran desafío.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7704856" cy="2040632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b="1" dirty="0" smtClean="0"/>
          </a:p>
          <a:p>
            <a:r>
              <a:rPr lang="es-CL" sz="900" b="1" dirty="0" smtClean="0"/>
              <a:t>Imagen Google, Imágenes</a:t>
            </a:r>
            <a:endParaRPr lang="es-CL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81899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55892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Fátima Aillón Inzunza</a:t>
            </a:r>
          </a:p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Educadora de Párvulos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L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Favorecer en el niño y la niña el desarrollo como un sujeto valioso, miembro de una familia y una comunidad , reconociendo progresivamente los propios derechos así como el derecho de los demás, estableciéndose la convivencia como un aprendizaje fundamental que es posible promoverlo , facilitarlo y resguardarlo</a:t>
            </a: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CL" sz="2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</a:t>
            </a: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CL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Fortalecer </a:t>
            </a:r>
            <a:r>
              <a:rPr lang="es-CL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convivencia.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Establecer </a:t>
            </a:r>
            <a:r>
              <a:rPr lang="es-CL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continuidad entre algunos objetivos de aprendizaje de la convivencia definiendo en conjunto su progresión.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Analizar </a:t>
            </a:r>
            <a:r>
              <a:rPr lang="es-CL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definir algunas normas de convivencia comunes entre los dos niveles educativos y establecerlas en el Reglamento de convivencia del Establecimiento.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Compartir </a:t>
            </a:r>
            <a:r>
              <a:rPr lang="es-CL" sz="2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estrategias de trabajo y participación con la familia, acordando líneas de acción que promuevan y respondan al interés por involucrarse y apoyar el aprendizaje</a:t>
            </a:r>
            <a:r>
              <a:rPr lang="es-CL" sz="2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s-CL" sz="2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s-CL" sz="2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s-CL" sz="2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CL" sz="2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CONVIVENCIA</a:t>
            </a:r>
            <a:r>
              <a:rPr lang="es-CL" sz="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ÉXITO POR EL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BIEN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NUESTROS NIÑOS Y NIÑAS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080120"/>
          </a:xfrm>
        </p:spPr>
        <p:txBody>
          <a:bodyPr/>
          <a:lstStyle/>
          <a:p>
            <a:r>
              <a:rPr lang="es-CL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¡Gracias!</a:t>
            </a:r>
          </a:p>
          <a:p>
            <a:pPr marL="109728" marR="0" lvl="0" algn="l">
              <a:buClr>
                <a:srgbClr val="2DA2BF"/>
              </a:buClr>
            </a:pPr>
            <a:endParaRPr lang="es-CL" sz="1400" b="1" dirty="0" smtClean="0">
              <a:solidFill>
                <a:prstClr val="black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r>
              <a:rPr lang="es-CL" sz="1400" b="1" dirty="0" smtClean="0">
                <a:solidFill>
                  <a:prstClr val="black"/>
                </a:solidFill>
              </a:rPr>
              <a:t>Información </a:t>
            </a:r>
            <a:r>
              <a:rPr lang="es-CL" sz="1400" b="1" dirty="0">
                <a:solidFill>
                  <a:prstClr val="black"/>
                </a:solidFill>
              </a:rPr>
              <a:t>extraída de Decreto </a:t>
            </a:r>
            <a:r>
              <a:rPr lang="es-CL" sz="1400" b="1" dirty="0" smtClean="0">
                <a:solidFill>
                  <a:prstClr val="black"/>
                </a:solidFill>
              </a:rPr>
              <a:t>N°373 Exento – Ley de Chile.</a:t>
            </a:r>
            <a:endParaRPr lang="es-CL" sz="1400" b="1" dirty="0">
              <a:solidFill>
                <a:prstClr val="black"/>
              </a:solidFill>
            </a:endParaRPr>
          </a:p>
          <a:p>
            <a:endParaRPr lang="es-CL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356992"/>
            <a:ext cx="7358510" cy="2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rmAutofit fontScale="90000"/>
          </a:bodyPr>
          <a:lstStyle/>
          <a:p>
            <a:pPr marR="64008" lvl="0">
              <a:spcBef>
                <a:spcPts val="400"/>
              </a:spcBef>
            </a:pPr>
            <a:r>
              <a:rPr lang="es-CL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L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CL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L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CL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L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L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CL" sz="2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2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 general, una transición es un cambio de tipo progresivo o evolutivo entre dos estados de una cosa. Una transición es la acción y el efecto de cambiar el modo de ser o de estar a lo largo del tiempo, de manera </a:t>
            </a:r>
            <a:r>
              <a:rPr lang="es-CL" sz="2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continua y progresiva</a:t>
            </a:r>
            <a:r>
              <a:rPr lang="es-CL" sz="2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y no de manera </a:t>
            </a:r>
            <a:r>
              <a:rPr lang="es-CL" sz="2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abrupta o violenta</a:t>
            </a:r>
            <a:r>
              <a:rPr lang="es-CL" sz="18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es-CL" sz="18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18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18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900" dirty="0">
                <a:solidFill>
                  <a:srgbClr val="464646"/>
                </a:solidFill>
                <a:effectLst/>
                <a:ea typeface="+mn-ea"/>
                <a:cs typeface="+mn-cs"/>
              </a:rPr>
              <a:t>Imagen Google, Imágenes</a:t>
            </a:r>
            <a:br>
              <a:rPr lang="es-CL" sz="900" dirty="0">
                <a:solidFill>
                  <a:srgbClr val="464646"/>
                </a:solidFill>
                <a:effectLst/>
                <a:ea typeface="+mn-ea"/>
                <a:cs typeface="+mn-cs"/>
              </a:rPr>
            </a:br>
            <a:r>
              <a:rPr lang="es-CL" sz="18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18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0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romover y resguardar un proceso educativo coherente y consistente para los niños y niñas de primer y segundo nivel de Educación Parvularia y primer año de Educación Básica, a partir de una concepción del niño y niña sujeto de derechos, y de los principios de una pedagogía que favorece aprendizajes integrales, pertinentes y significativos para cada persona y comunidad educativa</a:t>
            </a:r>
            <a:r>
              <a:rPr lang="es-CL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CL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de la ETE:</a:t>
            </a:r>
            <a:endParaRPr lang="es-CL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50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76672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Los establecimientos educacionales deben elaborar una </a:t>
            </a:r>
            <a:r>
              <a:rPr lang="es-CL" sz="3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 de Transición Educativa (ETE), </a:t>
            </a: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 aborde la transición de los niños y las niñas entre el nivel de Educación Parvularia y el Primer año de Educación Básica, desde una mirada </a:t>
            </a:r>
            <a:r>
              <a:rPr lang="es-CL" sz="3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sistémica e inclusiva </a:t>
            </a: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 resguarde las características propias de la niñez, de su desarrollo y aprendizaje.</a:t>
            </a:r>
          </a:p>
        </p:txBody>
      </p:sp>
    </p:spTree>
    <p:extLst>
      <p:ext uri="{BB962C8B-B14F-4D97-AF65-F5344CB8AC3E}">
        <p14:creationId xmlns:p14="http://schemas.microsoft.com/office/powerpoint/2010/main" val="12497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908720"/>
            <a:ext cx="748883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Debe ser consistente con la </a:t>
            </a:r>
            <a:r>
              <a:rPr lang="es-CL" sz="3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visión y la misión </a:t>
            </a: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establecidas en el </a:t>
            </a:r>
            <a:r>
              <a:rPr lang="es-CL" sz="3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Educativo Institucional (PEI) </a:t>
            </a:r>
            <a:r>
              <a:rPr lang="es-CL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y basarse en un análisis profundo de las necesidades de la escuela, para generar las condiciones que ofrezcan a los niños y niñas un </a:t>
            </a:r>
            <a:r>
              <a:rPr lang="es-CL" sz="32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favorable proceso de transición.</a:t>
            </a:r>
          </a:p>
        </p:txBody>
      </p:sp>
    </p:spTree>
    <p:extLst>
      <p:ext uri="{BB962C8B-B14F-4D97-AF65-F5344CB8AC3E}">
        <p14:creationId xmlns:p14="http://schemas.microsoft.com/office/powerpoint/2010/main" val="25081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Cada </a:t>
            </a:r>
            <a:r>
              <a:rPr lang="es-C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dimensión tiene un objetivo y un responsable , cada objetivo tiene ejemplos de acciones </a:t>
            </a:r>
            <a:r>
              <a:rPr lang="es-C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C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actividades</a:t>
            </a:r>
            <a:r>
              <a:rPr lang="es-C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L" sz="2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Analizamos en conjunto el diagnóstico y declaramos necesidades existentes en ambos niveles para focalizar el proyecto</a:t>
            </a:r>
            <a:r>
              <a:rPr lang="es-CL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CL" sz="2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Debe contemplar  acciones para el año 2019.</a:t>
            </a:r>
          </a:p>
          <a:p>
            <a:endParaRPr lang="es-CL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CL" sz="3200" dirty="0" smtClean="0">
                <a:solidFill>
                  <a:srgbClr val="00B0F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COMO </a:t>
            </a:r>
            <a:r>
              <a:rPr lang="es-CL" sz="3200" dirty="0">
                <a:solidFill>
                  <a:srgbClr val="00B0F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HACERLO </a:t>
            </a:r>
            <a:r>
              <a:rPr lang="es-CL" sz="3200" dirty="0">
                <a:solidFill>
                  <a:prstClr val="black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br>
              <a:rPr lang="es-CL" sz="3200" dirty="0">
                <a:solidFill>
                  <a:prstClr val="black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32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5616624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L" sz="1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Establecer interacciones pedagógicas positivas entre </a:t>
            </a:r>
            <a:r>
              <a:rPr lang="es-CL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niños-as </a:t>
            </a:r>
            <a:r>
              <a:rPr lang="es-CL" sz="1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y docentes, motivando la planificación e implementación de estrategias de aprendizajes comunes entre ambos niveles tales como áreas de trabajo y otros, que respondan   a las características e intereses de los niños y niñas</a:t>
            </a:r>
            <a:r>
              <a:rPr lang="es-CL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CL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Ejemplos: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Propiciar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ambientes de trabajo acogedor y dinámico en la cual se promueva la valoración permanente de los aprendizajes previos y disposiciones de los párvulos frente a la experiencia de aprender.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Facilitar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espacios para que los niños y niñas de los niveles NT1 ,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NT2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y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Primero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B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ásico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puedan relacionarse , explorar , conocerse a sí mismo y a otras personas, potenciar conocimientos que le permitan actuar en el mundo.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Establecer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recursos verbales y no verbales,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para verbales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, simbólicos y estéticos que le son cercanos y significativos para comprender , describir y expresar sus experiencias.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Promover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la confianza, la seguridad y la valoración positiva de sí mismo para transformar.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Acoger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el despliegue de su imaginación , creación y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juego.</a:t>
            </a:r>
            <a:endParaRPr lang="es-CL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Promover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explícitamente estrategias de articulación entre ambos niveles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educativos.</a:t>
            </a:r>
            <a:endParaRPr lang="es-CL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Promover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estrategias de zonas o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áreas.</a:t>
            </a:r>
            <a:endParaRPr lang="es-CL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Desarrollar </a:t>
            </a:r>
            <a:r>
              <a:rPr lang="es-C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proyectos comunes.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8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s-CL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PEDAGÓGICA</a:t>
            </a:r>
            <a:r>
              <a:rPr lang="es-CL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3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Favorecer la continuidad metodológica desde educación parvularia a primero básico , estableciendo un trabajo sistemático y de reflexión e implementación curricular que validen el juego y las situaciones lúdicas como la forma natural de aprender de los –as niños –as</a:t>
            </a: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Ejemplos :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fortalecer instancias para comprender la pedagogía propia de la educación parvularia.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Lograr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valoración de ésta por parte de los docentes y la comunidad en general.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apoyar instancias para validar el juego y situaciones lúdicas como la forma natural de aprender de niños   y niñas.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Establecer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instancias periódicas de reflexión y toma de decisiones entre los docentes y equipo </a:t>
            </a: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directivo.</a:t>
            </a:r>
            <a:endParaRPr lang="es-C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Gestionar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tiempos y espacios educativos para favorecer procesos de aprendizajes integrales.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forma conjunta (equipo docente, UTP dirección y comunidad) didácticas susceptibles de aplicar en NT1, NT2 y </a:t>
            </a: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Educación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ásica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liderazgo de proyectos para </a:t>
            </a: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NT1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NT2 y 1er año básico.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observación en el aula por parte de los docentes, de manera de realizar posteriormente propuesta de mejoramiento conjunto en función de la continuidad de las experiencias de aprendizaje.</a:t>
            </a: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Establecer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trabajo en equipo y multidisciplinario de apoyo, facilitando la coherencia en el enfoque y la didáctica aplicada en la implementación curricular.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20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CL" sz="18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s-CL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LIDERAZGO </a:t>
            </a:r>
            <a:r>
              <a:rPr lang="es-C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5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L" sz="6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Procedimientos y prácticas dirigidas a contar con el equipo de trabajo, los recursos financieros y materiales y la continuidad del uso de éste, desde el 1er. Nivel de transición a primer año básico</a:t>
            </a:r>
            <a:r>
              <a:rPr lang="es-CL" sz="6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CL" sz="6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CL" sz="6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  <a:endParaRPr lang="es-CL" sz="6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Elaborar material de apoyo con niños y niñas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sz="5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Seleccionar material de apoyo que responda a los intereses de niños y niñas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 los recursos materiales deben estar a disposición de los niños y niñas y éstos deben ser variados y suficientes en cantidad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Resguardar su uso en un ambiente de aprendizaje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Definir la continuidad de uso de algunos materiales de apoyo del, aprendizaje desde transición 1 hasta 1° básico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Organizar un sistema de préstamo de materiales educativos entre niveles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Desarrollar instancias para la elaboración conjunta de material a partir de las propuestas de los propios niños y niñas.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Establecer instancias de elaboración de material con las familias de ambos niveles a partir del consenso entre </a:t>
            </a:r>
            <a:r>
              <a:rPr lang="es-CL" sz="5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estudiantes</a:t>
            </a:r>
            <a:r>
              <a:rPr lang="es-CL" sz="5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docentes</a:t>
            </a:r>
            <a:r>
              <a:rPr lang="es-CL" sz="5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L" sz="5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s-CL" dirty="0" smtClean="0"/>
              <a:t>   </a:t>
            </a:r>
            <a:endParaRPr lang="es-CL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DE RECURSOS:</a:t>
            </a:r>
            <a:endParaRPr lang="es-C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858</Words>
  <Application>Microsoft Office PowerPoint</Application>
  <PresentationFormat>Presentación en pantalla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Concurrencia</vt:lpstr>
      <vt:lpstr>Estrategia de Transición Educativa un gran desafío.</vt:lpstr>
      <vt:lpstr>      De forma general, una transición es un cambio de tipo progresivo o evolutivo entre dos estados de una cosa. Una transición es la acción y el efecto de cambiar el modo de ser o de estar a lo largo del tiempo, de manera continua y progresiva, y no de manera abrupta o violenta.  Imagen Google, Imágenes   </vt:lpstr>
      <vt:lpstr>Propósito de la ETE:</vt:lpstr>
      <vt:lpstr>Presentación de PowerPoint</vt:lpstr>
      <vt:lpstr>Presentación de PowerPoint</vt:lpstr>
      <vt:lpstr>COMO HACERLO :  </vt:lpstr>
      <vt:lpstr>GESTIÓN PEDAGÓGICA:</vt:lpstr>
      <vt:lpstr> LIDERAZGO :</vt:lpstr>
      <vt:lpstr>GESTIÓN DE RECURSOS:</vt:lpstr>
      <vt:lpstr>CONVIVENCIA:</vt:lpstr>
      <vt:lpstr>ÉXITO POR EL BIEN DE NUESTROS NIÑOS Y NIÑAS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Transición Educativa</dc:title>
  <dc:creator>admin</dc:creator>
  <cp:lastModifiedBy>fatima del carmen aillon inzunza</cp:lastModifiedBy>
  <cp:revision>23</cp:revision>
  <dcterms:created xsi:type="dcterms:W3CDTF">2018-06-19T15:04:16Z</dcterms:created>
  <dcterms:modified xsi:type="dcterms:W3CDTF">2018-07-05T02:07:45Z</dcterms:modified>
</cp:coreProperties>
</file>