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41" r:id="rId1"/>
    <p:sldMasterId id="2147484153" r:id="rId2"/>
  </p:sldMasterIdLst>
  <p:sldIdLst>
    <p:sldId id="270" r:id="rId3"/>
    <p:sldId id="262" r:id="rId4"/>
    <p:sldId id="261" r:id="rId5"/>
    <p:sldId id="257" r:id="rId6"/>
    <p:sldId id="258" r:id="rId7"/>
    <p:sldId id="259" r:id="rId8"/>
    <p:sldId id="260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1" r:id="rId1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3769E6B4-5E31-43D0-9EF6-2514DA6CF958}" type="datetimeFigureOut">
              <a:rPr lang="es-ES" smtClean="0"/>
              <a:t>23/05/2021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8E8A8-3D31-4617-AE87-B7B868CB419E}" type="slidenum">
              <a:rPr lang="es-ES" smtClean="0"/>
              <a:t>‹Nº›</a:t>
            </a:fld>
            <a:endParaRPr lang="es-E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956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9E6B4-5E31-43D0-9EF6-2514DA6CF958}" type="datetimeFigureOut">
              <a:rPr lang="es-ES" smtClean="0"/>
              <a:t>23/05/2021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8E8A8-3D31-4617-AE87-B7B868CB41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4415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9E6B4-5E31-43D0-9EF6-2514DA6CF958}" type="datetimeFigureOut">
              <a:rPr lang="es-ES" smtClean="0"/>
              <a:t>23/05/2021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8E8A8-3D31-4617-AE87-B7B868CB419E}" type="slidenum">
              <a:rPr lang="es-ES" smtClean="0"/>
              <a:t>‹Nº›</a:t>
            </a:fld>
            <a:endParaRPr lang="es-E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53660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2086DA-F6CA-4220-AF4F-604E5183C9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86DD013-8E82-4174-A55E-E0E42013FA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70C9564-3CF8-4B02-BCF8-60667F22A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19BF0-778C-470F-8603-E29A8B9E95DE}" type="datetimeFigureOut">
              <a:rPr lang="es-CL" smtClean="0"/>
              <a:t>23-05-2021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8EAB27B-FB29-4E2A-99D2-005296E16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2497E77-712C-4FB4-B247-DCE08F5F1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E4B0-5589-43E1-ABAA-76AB04E4AB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918380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715929-CBF4-46BC-A963-467BFF32A0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B8F5BD7-A2A6-473D-93AA-ABDC365A2C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A3036FF-6805-4EBA-AE35-16E776722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19BF0-778C-470F-8603-E29A8B9E95DE}" type="datetimeFigureOut">
              <a:rPr lang="es-CL" smtClean="0"/>
              <a:t>23-05-2021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290D0BE-004B-4E54-B5D5-0150BC189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1B3C4D2-04CD-453C-9022-1100E93AB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E4B0-5589-43E1-ABAA-76AB04E4AB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553841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C3F3FC-A8F2-448C-AE9A-63B2BF4DF2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E8D858F-64B2-450B-88C9-D6F7A38A9C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483723A-5FAB-4A5B-8D97-7B83688A8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19BF0-778C-470F-8603-E29A8B9E95DE}" type="datetimeFigureOut">
              <a:rPr lang="es-CL" smtClean="0"/>
              <a:t>23-05-2021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3EF4466-5DCC-402A-A96F-CC11DFFC9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7F34434-6FBB-4865-9745-51BAFDCA1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E4B0-5589-43E1-ABAA-76AB04E4AB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184823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D6055C-D9D7-40E6-A70E-C8295E2CD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1417EC8-735D-40A7-9A4D-87118ADBD2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7BFEFFB-55E3-4227-B51C-A609AB767D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24F0A78-744B-43A9-B05E-35D548C12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19BF0-778C-470F-8603-E29A8B9E95DE}" type="datetimeFigureOut">
              <a:rPr lang="es-CL" smtClean="0"/>
              <a:t>23-05-2021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DD06D46-CEF8-45E4-9AAD-D6FF8C89C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4B72953-B844-44F5-92EB-5ED308AF1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E4B0-5589-43E1-ABAA-76AB04E4AB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423329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A16FDE-B075-4FF5-95A3-5C9658F80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A442CE0-4554-42F1-B87D-6B044C11E2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CDF163E-BF5F-4E79-B5E9-724FD4D87E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B085A10-BB19-4370-B5DA-E9102C3776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161A87F-FAD9-43DD-A637-D6C64A59E5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BB0D9E9-151F-49E3-97EF-6A77F20B9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19BF0-778C-470F-8603-E29A8B9E95DE}" type="datetimeFigureOut">
              <a:rPr lang="es-CL" smtClean="0"/>
              <a:t>23-05-2021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7D7A29C-A3AC-40B8-83F6-225326818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B6DE5B0-2E98-4BF6-9B14-0CB74F88E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E4B0-5589-43E1-ABAA-76AB04E4AB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777663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1F952C-5A97-49A0-87AC-EE87A42AB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C156F79-3739-4315-8262-DE2862EFD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19BF0-778C-470F-8603-E29A8B9E95DE}" type="datetimeFigureOut">
              <a:rPr lang="es-CL" smtClean="0"/>
              <a:t>23-05-2021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5147627-7931-4289-9332-E9D0851C8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1D92660-58EE-426F-97F4-34A5E5C7C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E4B0-5589-43E1-ABAA-76AB04E4AB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903355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722D6F4-88C8-484D-AC82-EF71B5603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19BF0-778C-470F-8603-E29A8B9E95DE}" type="datetimeFigureOut">
              <a:rPr lang="es-CL" smtClean="0"/>
              <a:t>23-05-2021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115642A-A2A4-4BBD-BF8C-A62E37619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CCF4A04-32E0-40D0-9FA6-2FE6BEEE7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E4B0-5589-43E1-ABAA-76AB04E4AB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660001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B659A9-227A-4C38-814B-D4EF8662CE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F6C1F5A-AF3D-4C81-B1F8-9CFC7C9748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638B71A-944F-49B4-9254-F459E02E9F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56AD15D-502C-481E-8465-AAEFA1239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19BF0-778C-470F-8603-E29A8B9E95DE}" type="datetimeFigureOut">
              <a:rPr lang="es-CL" smtClean="0"/>
              <a:t>23-05-2021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032B20-3C31-4815-9746-04D46BE7C8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2950B23-4472-4CE2-8AF3-9E3474D12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E4B0-5589-43E1-ABAA-76AB04E4AB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81000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9E6B4-5E31-43D0-9EF6-2514DA6CF958}" type="datetimeFigureOut">
              <a:rPr lang="es-ES" smtClean="0"/>
              <a:t>23/05/2021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8E8A8-3D31-4617-AE87-B7B868CB41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96739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E0EAD4-212F-4A0A-8141-A2CC6E889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3019194-D421-4A71-91C8-53A205CA2A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25C9A03-48A0-4BE9-868A-07902D811A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C4805D2-67C7-4A67-B4B1-C5AB1F896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19BF0-778C-470F-8603-E29A8B9E95DE}" type="datetimeFigureOut">
              <a:rPr lang="es-CL" smtClean="0"/>
              <a:t>23-05-2021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E4FD613-BB25-478B-98C4-1A48B9458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143C8D5-D9EC-49DC-85DD-3CA5ACBAD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E4B0-5589-43E1-ABAA-76AB04E4AB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60334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1D1A10-FBF4-4425-8858-56A6428088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7C99B1F-89AB-4C73-BC83-1CC85B1610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58E5030-A73C-45A0-89FB-E82D17E8C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19BF0-778C-470F-8603-E29A8B9E95DE}" type="datetimeFigureOut">
              <a:rPr lang="es-CL" smtClean="0"/>
              <a:t>23-05-2021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E800CCD-2486-4B3A-A0DB-F0815ED95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96CEB8A-615A-4476-8E47-071282D3A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E4B0-5589-43E1-ABAA-76AB04E4AB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736177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A8924C8-C23E-49BF-A36A-1DAC7C5535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2490FD0-2C71-4069-9244-07EAD03FD6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2587F0B-F596-4D18-9A42-0B9532E65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19BF0-778C-470F-8603-E29A8B9E95DE}" type="datetimeFigureOut">
              <a:rPr lang="es-CL" smtClean="0"/>
              <a:t>23-05-2021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F6F3265-0459-42D8-B6BF-8E30959FF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A2350CD-DFE2-468C-A8C3-923FDCBAF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E4B0-5589-43E1-ABAA-76AB04E4AB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44873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9E6B4-5E31-43D0-9EF6-2514DA6CF958}" type="datetimeFigureOut">
              <a:rPr lang="es-ES" smtClean="0"/>
              <a:t>23/05/2021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8E8A8-3D31-4617-AE87-B7B868CB419E}" type="slidenum">
              <a:rPr lang="es-ES" smtClean="0"/>
              <a:t>‹Nº›</a:t>
            </a:fld>
            <a:endParaRPr lang="es-E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9336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9E6B4-5E31-43D0-9EF6-2514DA6CF958}" type="datetimeFigureOut">
              <a:rPr lang="es-ES" smtClean="0"/>
              <a:t>23/05/2021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8E8A8-3D31-4617-AE87-B7B868CB41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2067362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9E6B4-5E31-43D0-9EF6-2514DA6CF958}" type="datetimeFigureOut">
              <a:rPr lang="es-ES" smtClean="0"/>
              <a:t>23/05/2021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8E8A8-3D31-4617-AE87-B7B868CB41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8322079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9E6B4-5E31-43D0-9EF6-2514DA6CF958}" type="datetimeFigureOut">
              <a:rPr lang="es-ES" smtClean="0"/>
              <a:t>23/05/2021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8E8A8-3D31-4617-AE87-B7B868CB41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11321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9E6B4-5E31-43D0-9EF6-2514DA6CF958}" type="datetimeFigureOut">
              <a:rPr lang="es-ES" smtClean="0"/>
              <a:t>23/05/2021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8E8A8-3D31-4617-AE87-B7B868CB41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22987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9E6B4-5E31-43D0-9EF6-2514DA6CF958}" type="datetimeFigureOut">
              <a:rPr lang="es-ES" smtClean="0"/>
              <a:t>23/05/2021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8E8A8-3D31-4617-AE87-B7B868CB41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5534258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9E6B4-5E31-43D0-9EF6-2514DA6CF958}" type="datetimeFigureOut">
              <a:rPr lang="es-ES" smtClean="0"/>
              <a:t>23/05/2021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8E8A8-3D31-4617-AE87-B7B868CB419E}" type="slidenum">
              <a:rPr lang="es-ES" smtClean="0"/>
              <a:t>‹Nº›</a:t>
            </a:fld>
            <a:endParaRPr lang="es-E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0673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  <a:alpha val="6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769E6B4-5E31-43D0-9EF6-2514DA6CF958}" type="datetimeFigureOut">
              <a:rPr lang="es-ES" smtClean="0"/>
              <a:t>23/05/2021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428E8A8-3D31-4617-AE87-B7B868CB419E}" type="slidenum">
              <a:rPr lang="es-ES" smtClean="0"/>
              <a:t>‹Nº›</a:t>
            </a:fld>
            <a:endParaRPr lang="es-E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9498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42" r:id="rId1"/>
    <p:sldLayoutId id="2147484143" r:id="rId2"/>
    <p:sldLayoutId id="2147484144" r:id="rId3"/>
    <p:sldLayoutId id="2147484145" r:id="rId4"/>
    <p:sldLayoutId id="2147484146" r:id="rId5"/>
    <p:sldLayoutId id="2147484147" r:id="rId6"/>
    <p:sldLayoutId id="2147484148" r:id="rId7"/>
    <p:sldLayoutId id="2147484149" r:id="rId8"/>
    <p:sldLayoutId id="2147484150" r:id="rId9"/>
    <p:sldLayoutId id="2147484151" r:id="rId10"/>
    <p:sldLayoutId id="2147484152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  <a:alpha val="6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CCB3D49-7355-4632-844E-C699813919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E1A8D0F-219B-4182-9B3A-A132B5A7F7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CB094AA-A5A5-47FF-A4BE-7F95A39850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119BF0-778C-470F-8603-E29A8B9E95DE}" type="datetimeFigureOut">
              <a:rPr lang="es-CL" smtClean="0"/>
              <a:t>23-05-2021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EFFB581-F325-43A8-9C23-209750EF12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378B962-4A79-46DF-9902-AEA0AE6BAC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9E4B0-5589-43E1-ABAA-76AB04E4AB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62485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54" r:id="rId1"/>
    <p:sldLayoutId id="2147484155" r:id="rId2"/>
    <p:sldLayoutId id="2147484156" r:id="rId3"/>
    <p:sldLayoutId id="2147484157" r:id="rId4"/>
    <p:sldLayoutId id="2147484158" r:id="rId5"/>
    <p:sldLayoutId id="2147484159" r:id="rId6"/>
    <p:sldLayoutId id="2147484160" r:id="rId7"/>
    <p:sldLayoutId id="2147484161" r:id="rId8"/>
    <p:sldLayoutId id="2147484162" r:id="rId9"/>
    <p:sldLayoutId id="2147484163" r:id="rId10"/>
    <p:sldLayoutId id="214748416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Números de plástico de juguete">
            <a:extLst>
              <a:ext uri="{FF2B5EF4-FFF2-40B4-BE49-F238E27FC236}">
                <a16:creationId xmlns:a16="http://schemas.microsoft.com/office/drawing/2014/main" id="{992FB8FE-8337-4DF1-9DA7-41186BC7E77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9380" b="6350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F63531FC-A040-44D2-AAAF-DFBC8ED062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900518"/>
          </a:xfrm>
        </p:spPr>
        <p:txBody>
          <a:bodyPr>
            <a:normAutofit/>
          </a:bodyPr>
          <a:lstStyle/>
          <a:p>
            <a:r>
              <a:rPr lang="es-CL" sz="47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PROYECTO DE FORTALECIMIENTO DE LA ASIGNATURA DE MATEMÁTICA</a:t>
            </a:r>
            <a:br>
              <a:rPr lang="es-CL" sz="47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CL" sz="47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E5723E9-8068-45EF-8EF8-6C6E8916ED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31397" y="3428999"/>
            <a:ext cx="9144000" cy="1098395"/>
          </a:xfrm>
        </p:spPr>
        <p:txBody>
          <a:bodyPr>
            <a:normAutofit fontScale="92500" lnSpcReduction="20000"/>
          </a:bodyPr>
          <a:lstStyle/>
          <a:p>
            <a:endParaRPr lang="es-CL" dirty="0">
              <a:solidFill>
                <a:srgbClr val="FFFFFF"/>
              </a:solidFill>
            </a:endParaRPr>
          </a:p>
          <a:p>
            <a:r>
              <a:rPr lang="es-CL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MEJORANDO LOS APRENDIZAJES DE MATEMÁTICA</a:t>
            </a:r>
          </a:p>
          <a:p>
            <a:r>
              <a:rPr lang="es-CL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LA ESCUELA ISABEL LE BRUN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93C47FA3-A2B9-4CB1-B566-51B05A1EDA9C}"/>
              </a:ext>
            </a:extLst>
          </p:cNvPr>
          <p:cNvSpPr txBox="1"/>
          <p:nvPr/>
        </p:nvSpPr>
        <p:spPr>
          <a:xfrm>
            <a:off x="4332304" y="5550972"/>
            <a:ext cx="35421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DEPARTAMENTO DE MATEMÁTICA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1F947BDE-CEDF-4A8E-92B2-DF54D2ECFA9F}"/>
              </a:ext>
            </a:extLst>
          </p:cNvPr>
          <p:cNvSpPr txBox="1"/>
          <p:nvPr/>
        </p:nvSpPr>
        <p:spPr>
          <a:xfrm>
            <a:off x="4332305" y="6019819"/>
            <a:ext cx="3542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PROFESOR: CARLOS CASTRO DÍAZ</a:t>
            </a:r>
          </a:p>
        </p:txBody>
      </p:sp>
    </p:spTree>
    <p:extLst>
      <p:ext uri="{BB962C8B-B14F-4D97-AF65-F5344CB8AC3E}">
        <p14:creationId xmlns:p14="http://schemas.microsoft.com/office/powerpoint/2010/main" val="39664686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1599125" y="275622"/>
            <a:ext cx="93736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Enseñanza de la adición y sustracción con los bloques multibase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/>
          <a:srcRect l="25036" t="29098" r="8944" b="18858"/>
          <a:stretch/>
        </p:blipFill>
        <p:spPr>
          <a:xfrm>
            <a:off x="3385273" y="719818"/>
            <a:ext cx="4789866" cy="2122868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886493" y="2842427"/>
            <a:ext cx="16227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31 </a:t>
            </a:r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12 =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56132" y="3413451"/>
            <a:ext cx="2763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30 + 1  - 10 + 2 </a:t>
            </a:r>
          </a:p>
        </p:txBody>
      </p:sp>
      <p:sp>
        <p:nvSpPr>
          <p:cNvPr id="8" name="Cerrar llave 7"/>
          <p:cNvSpPr/>
          <p:nvPr/>
        </p:nvSpPr>
        <p:spPr>
          <a:xfrm rot="5400000">
            <a:off x="1328464" y="3288223"/>
            <a:ext cx="116370" cy="1221553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Cerrar llave 8"/>
          <p:cNvSpPr/>
          <p:nvPr/>
        </p:nvSpPr>
        <p:spPr>
          <a:xfrm rot="5400000">
            <a:off x="2016001" y="3152522"/>
            <a:ext cx="59459" cy="1271905"/>
          </a:xfrm>
          <a:prstGeom prst="rightBrac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accent1"/>
              </a:solidFill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711424" y="4020355"/>
            <a:ext cx="13055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20 + 11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2306185" y="4616810"/>
            <a:ext cx="10287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11 - 2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1775937" y="3994883"/>
            <a:ext cx="3788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/>
              <a:t>-</a:t>
            </a:r>
          </a:p>
        </p:txBody>
      </p:sp>
      <p:sp>
        <p:nvSpPr>
          <p:cNvPr id="13" name="CuadroTexto 12"/>
          <p:cNvSpPr txBox="1"/>
          <p:nvPr/>
        </p:nvSpPr>
        <p:spPr>
          <a:xfrm>
            <a:off x="886493" y="4612031"/>
            <a:ext cx="12125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20 - 10</a:t>
            </a:r>
          </a:p>
        </p:txBody>
      </p:sp>
      <p:sp>
        <p:nvSpPr>
          <p:cNvPr id="14" name="Cerrar llave 13"/>
          <p:cNvSpPr/>
          <p:nvPr/>
        </p:nvSpPr>
        <p:spPr>
          <a:xfrm rot="5400000">
            <a:off x="1472070" y="4564343"/>
            <a:ext cx="61199" cy="989512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CuadroTexto 14"/>
          <p:cNvSpPr txBox="1"/>
          <p:nvPr/>
        </p:nvSpPr>
        <p:spPr>
          <a:xfrm>
            <a:off x="4352422" y="3592753"/>
            <a:ext cx="12662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30 + 1 </a:t>
            </a:r>
          </a:p>
        </p:txBody>
      </p:sp>
      <p:sp>
        <p:nvSpPr>
          <p:cNvPr id="16" name="CuadroTexto 15"/>
          <p:cNvSpPr txBox="1"/>
          <p:nvPr/>
        </p:nvSpPr>
        <p:spPr>
          <a:xfrm>
            <a:off x="3940720" y="3944441"/>
            <a:ext cx="4709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</p:txBody>
      </p:sp>
      <p:sp>
        <p:nvSpPr>
          <p:cNvPr id="17" name="CuadroTexto 16"/>
          <p:cNvSpPr txBox="1"/>
          <p:nvPr/>
        </p:nvSpPr>
        <p:spPr>
          <a:xfrm>
            <a:off x="4359240" y="4021558"/>
            <a:ext cx="12662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10 + 2 </a:t>
            </a:r>
          </a:p>
        </p:txBody>
      </p:sp>
      <p:cxnSp>
        <p:nvCxnSpPr>
          <p:cNvPr id="18" name="Conector recto 17"/>
          <p:cNvCxnSpPr/>
          <p:nvPr/>
        </p:nvCxnSpPr>
        <p:spPr>
          <a:xfrm>
            <a:off x="4352422" y="4442189"/>
            <a:ext cx="108373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uadroTexto 26"/>
          <p:cNvSpPr txBox="1"/>
          <p:nvPr/>
        </p:nvSpPr>
        <p:spPr>
          <a:xfrm>
            <a:off x="11160054" y="3531198"/>
            <a:ext cx="7000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3 1 </a:t>
            </a:r>
          </a:p>
        </p:txBody>
      </p:sp>
      <p:sp>
        <p:nvSpPr>
          <p:cNvPr id="28" name="CuadroTexto 27"/>
          <p:cNvSpPr txBox="1"/>
          <p:nvPr/>
        </p:nvSpPr>
        <p:spPr>
          <a:xfrm>
            <a:off x="11141293" y="3907114"/>
            <a:ext cx="7000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1 2 </a:t>
            </a:r>
          </a:p>
        </p:txBody>
      </p:sp>
      <p:cxnSp>
        <p:nvCxnSpPr>
          <p:cNvPr id="29" name="Conector recto 28"/>
          <p:cNvCxnSpPr/>
          <p:nvPr/>
        </p:nvCxnSpPr>
        <p:spPr>
          <a:xfrm>
            <a:off x="11247822" y="4371538"/>
            <a:ext cx="486985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uadroTexto 29"/>
          <p:cNvSpPr txBox="1"/>
          <p:nvPr/>
        </p:nvSpPr>
        <p:spPr>
          <a:xfrm>
            <a:off x="10733901" y="3923084"/>
            <a:ext cx="4709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</p:txBody>
      </p:sp>
      <p:sp>
        <p:nvSpPr>
          <p:cNvPr id="31" name="CuadroTexto 30"/>
          <p:cNvSpPr txBox="1"/>
          <p:nvPr/>
        </p:nvSpPr>
        <p:spPr>
          <a:xfrm>
            <a:off x="11444878" y="4387506"/>
            <a:ext cx="4721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33" name="CuadroTexto 32"/>
          <p:cNvSpPr txBox="1"/>
          <p:nvPr/>
        </p:nvSpPr>
        <p:spPr>
          <a:xfrm>
            <a:off x="2152803" y="4005057"/>
            <a:ext cx="10459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10 + 2</a:t>
            </a:r>
          </a:p>
        </p:txBody>
      </p:sp>
      <p:sp>
        <p:nvSpPr>
          <p:cNvPr id="34" name="Cerrar llave 33"/>
          <p:cNvSpPr/>
          <p:nvPr/>
        </p:nvSpPr>
        <p:spPr>
          <a:xfrm rot="5400000">
            <a:off x="2801553" y="4768249"/>
            <a:ext cx="59142" cy="613496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5" name="CuadroTexto 34"/>
          <p:cNvSpPr txBox="1"/>
          <p:nvPr/>
        </p:nvSpPr>
        <p:spPr>
          <a:xfrm>
            <a:off x="1985483" y="4595519"/>
            <a:ext cx="3788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/>
              <a:t>+</a:t>
            </a:r>
          </a:p>
        </p:txBody>
      </p:sp>
      <p:sp>
        <p:nvSpPr>
          <p:cNvPr id="36" name="CuadroTexto 35"/>
          <p:cNvSpPr txBox="1"/>
          <p:nvPr/>
        </p:nvSpPr>
        <p:spPr>
          <a:xfrm>
            <a:off x="1227558" y="5187787"/>
            <a:ext cx="548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37" name="Cerrar llave 36"/>
          <p:cNvSpPr/>
          <p:nvPr/>
        </p:nvSpPr>
        <p:spPr>
          <a:xfrm rot="5400000">
            <a:off x="1954063" y="5036319"/>
            <a:ext cx="45719" cy="1180547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Flecha derecha 37"/>
          <p:cNvSpPr/>
          <p:nvPr/>
        </p:nvSpPr>
        <p:spPr>
          <a:xfrm>
            <a:off x="3403066" y="4107056"/>
            <a:ext cx="496245" cy="2612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9" name="Flecha derecha 38"/>
          <p:cNvSpPr/>
          <p:nvPr/>
        </p:nvSpPr>
        <p:spPr>
          <a:xfrm>
            <a:off x="7566211" y="4151333"/>
            <a:ext cx="496245" cy="2612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Flecha derecha 39"/>
          <p:cNvSpPr/>
          <p:nvPr/>
        </p:nvSpPr>
        <p:spPr>
          <a:xfrm>
            <a:off x="10300755" y="4131026"/>
            <a:ext cx="496245" cy="2612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5" name="CuadroTexto 74"/>
          <p:cNvSpPr txBox="1"/>
          <p:nvPr/>
        </p:nvSpPr>
        <p:spPr>
          <a:xfrm>
            <a:off x="1815939" y="5774241"/>
            <a:ext cx="548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</a:p>
        </p:txBody>
      </p:sp>
      <p:sp>
        <p:nvSpPr>
          <p:cNvPr id="76" name="CuadroTexto 75"/>
          <p:cNvSpPr txBox="1"/>
          <p:nvPr/>
        </p:nvSpPr>
        <p:spPr>
          <a:xfrm>
            <a:off x="1856312" y="5157009"/>
            <a:ext cx="3788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/>
              <a:t>+</a:t>
            </a:r>
          </a:p>
        </p:txBody>
      </p:sp>
      <p:sp>
        <p:nvSpPr>
          <p:cNvPr id="77" name="CuadroTexto 76"/>
          <p:cNvSpPr txBox="1"/>
          <p:nvPr/>
        </p:nvSpPr>
        <p:spPr>
          <a:xfrm>
            <a:off x="2243971" y="5173148"/>
            <a:ext cx="548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78" name="Flecha derecha 77"/>
          <p:cNvSpPr/>
          <p:nvPr/>
        </p:nvSpPr>
        <p:spPr>
          <a:xfrm>
            <a:off x="5653578" y="4120555"/>
            <a:ext cx="496245" cy="2612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9" name="CuadroTexto 78"/>
          <p:cNvSpPr txBox="1"/>
          <p:nvPr/>
        </p:nvSpPr>
        <p:spPr>
          <a:xfrm>
            <a:off x="6364256" y="3543392"/>
            <a:ext cx="12662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20 + 11 </a:t>
            </a:r>
          </a:p>
        </p:txBody>
      </p:sp>
      <p:sp>
        <p:nvSpPr>
          <p:cNvPr id="80" name="CuadroTexto 79"/>
          <p:cNvSpPr txBox="1"/>
          <p:nvPr/>
        </p:nvSpPr>
        <p:spPr>
          <a:xfrm>
            <a:off x="6078605" y="3937333"/>
            <a:ext cx="4709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</p:txBody>
      </p:sp>
      <p:sp>
        <p:nvSpPr>
          <p:cNvPr id="81" name="CuadroTexto 80"/>
          <p:cNvSpPr txBox="1"/>
          <p:nvPr/>
        </p:nvSpPr>
        <p:spPr>
          <a:xfrm>
            <a:off x="6371074" y="3972197"/>
            <a:ext cx="12662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10 +  2 </a:t>
            </a:r>
          </a:p>
        </p:txBody>
      </p:sp>
      <p:cxnSp>
        <p:nvCxnSpPr>
          <p:cNvPr id="82" name="Conector recto 81"/>
          <p:cNvCxnSpPr/>
          <p:nvPr/>
        </p:nvCxnSpPr>
        <p:spPr>
          <a:xfrm>
            <a:off x="6364256" y="4392828"/>
            <a:ext cx="108373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CuadroTexto 82"/>
          <p:cNvSpPr txBox="1"/>
          <p:nvPr/>
        </p:nvSpPr>
        <p:spPr>
          <a:xfrm>
            <a:off x="6375498" y="4368319"/>
            <a:ext cx="548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84" name="CuadroTexto 83"/>
          <p:cNvSpPr txBox="1"/>
          <p:nvPr/>
        </p:nvSpPr>
        <p:spPr>
          <a:xfrm>
            <a:off x="6807959" y="4337541"/>
            <a:ext cx="3788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/>
              <a:t>+</a:t>
            </a:r>
          </a:p>
        </p:txBody>
      </p:sp>
      <p:sp>
        <p:nvSpPr>
          <p:cNvPr id="85" name="CuadroTexto 84"/>
          <p:cNvSpPr txBox="1"/>
          <p:nvPr/>
        </p:nvSpPr>
        <p:spPr>
          <a:xfrm>
            <a:off x="7175166" y="4344139"/>
            <a:ext cx="3994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86" name="CuadroTexto 85"/>
          <p:cNvSpPr txBox="1"/>
          <p:nvPr/>
        </p:nvSpPr>
        <p:spPr>
          <a:xfrm>
            <a:off x="6800320" y="4821633"/>
            <a:ext cx="548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</a:p>
        </p:txBody>
      </p:sp>
      <p:sp>
        <p:nvSpPr>
          <p:cNvPr id="87" name="Cerrar llave 86"/>
          <p:cNvSpPr/>
          <p:nvPr/>
        </p:nvSpPr>
        <p:spPr>
          <a:xfrm rot="5400000">
            <a:off x="6988966" y="4388619"/>
            <a:ext cx="48028" cy="831990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9" name="Cerrar llave 88"/>
          <p:cNvSpPr/>
          <p:nvPr/>
        </p:nvSpPr>
        <p:spPr>
          <a:xfrm rot="5400000">
            <a:off x="1491595" y="2810692"/>
            <a:ext cx="61199" cy="989512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1" name="CuadroTexto 90"/>
          <p:cNvSpPr txBox="1"/>
          <p:nvPr/>
        </p:nvSpPr>
        <p:spPr>
          <a:xfrm>
            <a:off x="11402217" y="3222391"/>
            <a:ext cx="457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</a:p>
        </p:txBody>
      </p:sp>
      <p:sp>
        <p:nvSpPr>
          <p:cNvPr id="93" name="CuadroTexto 92"/>
          <p:cNvSpPr txBox="1"/>
          <p:nvPr/>
        </p:nvSpPr>
        <p:spPr>
          <a:xfrm>
            <a:off x="11160054" y="3235226"/>
            <a:ext cx="2656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graphicFrame>
        <p:nvGraphicFramePr>
          <p:cNvPr id="56" name="Tabla 55">
            <a:extLst>
              <a:ext uri="{FF2B5EF4-FFF2-40B4-BE49-F238E27FC236}">
                <a16:creationId xmlns:a16="http://schemas.microsoft.com/office/drawing/2014/main" id="{7928EBA4-9C7C-4539-BD45-6DBBD4F657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9913678"/>
              </p:ext>
            </p:extLst>
          </p:nvPr>
        </p:nvGraphicFramePr>
        <p:xfrm>
          <a:off x="8112363" y="3071988"/>
          <a:ext cx="2025478" cy="18288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0127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27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6149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/>
                        <a:t>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6149">
                <a:tc>
                  <a:txBody>
                    <a:bodyPr/>
                    <a:lstStyle/>
                    <a:p>
                      <a:pPr algn="ctr"/>
                      <a:endParaRPr lang="es-E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6149">
                <a:tc>
                  <a:txBody>
                    <a:bodyPr/>
                    <a:lstStyle/>
                    <a:p>
                      <a:pPr algn="ctr"/>
                      <a:endParaRPr lang="es-E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6149">
                <a:tc>
                  <a:txBody>
                    <a:bodyPr/>
                    <a:lstStyle/>
                    <a:p>
                      <a:pPr algn="ctr"/>
                      <a:endParaRPr lang="es-E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7" name="CuadroTexto 56">
            <a:extLst>
              <a:ext uri="{FF2B5EF4-FFF2-40B4-BE49-F238E27FC236}">
                <a16:creationId xmlns:a16="http://schemas.microsoft.com/office/drawing/2014/main" id="{073A54B6-A4F7-41D0-B635-44BA9AA9820C}"/>
              </a:ext>
            </a:extLst>
          </p:cNvPr>
          <p:cNvSpPr txBox="1"/>
          <p:nvPr/>
        </p:nvSpPr>
        <p:spPr>
          <a:xfrm>
            <a:off x="9452298" y="4458561"/>
            <a:ext cx="548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58" name="CuadroTexto 57">
            <a:extLst>
              <a:ext uri="{FF2B5EF4-FFF2-40B4-BE49-F238E27FC236}">
                <a16:creationId xmlns:a16="http://schemas.microsoft.com/office/drawing/2014/main" id="{4C5644CC-753B-462A-81D6-AB755F1B1CBF}"/>
              </a:ext>
            </a:extLst>
          </p:cNvPr>
          <p:cNvSpPr txBox="1"/>
          <p:nvPr/>
        </p:nvSpPr>
        <p:spPr>
          <a:xfrm>
            <a:off x="8485878" y="4458561"/>
            <a:ext cx="548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59" name="CuadroTexto 58">
            <a:extLst>
              <a:ext uri="{FF2B5EF4-FFF2-40B4-BE49-F238E27FC236}">
                <a16:creationId xmlns:a16="http://schemas.microsoft.com/office/drawing/2014/main" id="{6E6A3355-EAAB-4AD5-8D03-29341B18807A}"/>
              </a:ext>
            </a:extLst>
          </p:cNvPr>
          <p:cNvSpPr txBox="1"/>
          <p:nvPr/>
        </p:nvSpPr>
        <p:spPr>
          <a:xfrm>
            <a:off x="8454390" y="3521673"/>
            <a:ext cx="3994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60" name="CuadroTexto 59">
            <a:extLst>
              <a:ext uri="{FF2B5EF4-FFF2-40B4-BE49-F238E27FC236}">
                <a16:creationId xmlns:a16="http://schemas.microsoft.com/office/drawing/2014/main" id="{CFF8FBDE-8FA0-407C-9BBC-281A527C1624}"/>
              </a:ext>
            </a:extLst>
          </p:cNvPr>
          <p:cNvSpPr txBox="1"/>
          <p:nvPr/>
        </p:nvSpPr>
        <p:spPr>
          <a:xfrm>
            <a:off x="9452297" y="3515342"/>
            <a:ext cx="5424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</a:p>
        </p:txBody>
      </p:sp>
      <p:sp>
        <p:nvSpPr>
          <p:cNvPr id="61" name="CuadroTexto 60">
            <a:extLst>
              <a:ext uri="{FF2B5EF4-FFF2-40B4-BE49-F238E27FC236}">
                <a16:creationId xmlns:a16="http://schemas.microsoft.com/office/drawing/2014/main" id="{DEAC58C8-4671-468A-ACDB-9C5393AEDA64}"/>
              </a:ext>
            </a:extLst>
          </p:cNvPr>
          <p:cNvSpPr txBox="1"/>
          <p:nvPr/>
        </p:nvSpPr>
        <p:spPr>
          <a:xfrm>
            <a:off x="8481563" y="3996067"/>
            <a:ext cx="3994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62" name="CuadroTexto 61">
            <a:extLst>
              <a:ext uri="{FF2B5EF4-FFF2-40B4-BE49-F238E27FC236}">
                <a16:creationId xmlns:a16="http://schemas.microsoft.com/office/drawing/2014/main" id="{2175F3D7-43D1-4A9D-B4DC-4D6E394ED0E9}"/>
              </a:ext>
            </a:extLst>
          </p:cNvPr>
          <p:cNvSpPr txBox="1"/>
          <p:nvPr/>
        </p:nvSpPr>
        <p:spPr>
          <a:xfrm>
            <a:off x="9439800" y="3986388"/>
            <a:ext cx="3994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63" name="CuadroTexto 62">
            <a:extLst>
              <a:ext uri="{FF2B5EF4-FFF2-40B4-BE49-F238E27FC236}">
                <a16:creationId xmlns:a16="http://schemas.microsoft.com/office/drawing/2014/main" id="{9B968700-44FD-4DE2-BFF1-9ED1B2E685A0}"/>
              </a:ext>
            </a:extLst>
          </p:cNvPr>
          <p:cNvSpPr txBox="1"/>
          <p:nvPr/>
        </p:nvSpPr>
        <p:spPr>
          <a:xfrm>
            <a:off x="8075979" y="3931262"/>
            <a:ext cx="4709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</p:txBody>
      </p:sp>
      <p:sp>
        <p:nvSpPr>
          <p:cNvPr id="64" name="CuadroTexto 63">
            <a:extLst>
              <a:ext uri="{FF2B5EF4-FFF2-40B4-BE49-F238E27FC236}">
                <a16:creationId xmlns:a16="http://schemas.microsoft.com/office/drawing/2014/main" id="{312B8456-6FBF-4A01-A2D6-1B2672C1D483}"/>
              </a:ext>
            </a:extLst>
          </p:cNvPr>
          <p:cNvSpPr txBox="1"/>
          <p:nvPr/>
        </p:nvSpPr>
        <p:spPr>
          <a:xfrm>
            <a:off x="11156942" y="4378621"/>
            <a:ext cx="3994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658303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 animBg="1"/>
      <p:bldP spid="9" grpId="0" animBg="1"/>
      <p:bldP spid="10" grpId="0"/>
      <p:bldP spid="11" grpId="0"/>
      <p:bldP spid="12" grpId="0"/>
      <p:bldP spid="13" grpId="0"/>
      <p:bldP spid="14" grpId="0" animBg="1"/>
      <p:bldP spid="15" grpId="0"/>
      <p:bldP spid="16" grpId="0"/>
      <p:bldP spid="17" grpId="0"/>
      <p:bldP spid="27" grpId="0"/>
      <p:bldP spid="28" grpId="0"/>
      <p:bldP spid="30" grpId="0"/>
      <p:bldP spid="31" grpId="0"/>
      <p:bldP spid="33" grpId="0"/>
      <p:bldP spid="34" grpId="0" animBg="1"/>
      <p:bldP spid="35" grpId="0"/>
      <p:bldP spid="36" grpId="0"/>
      <p:bldP spid="37" grpId="0" animBg="1"/>
      <p:bldP spid="38" grpId="0" animBg="1"/>
      <p:bldP spid="39" grpId="0" animBg="1"/>
      <p:bldP spid="40" grpId="0" animBg="1"/>
      <p:bldP spid="75" grpId="0"/>
      <p:bldP spid="76" grpId="0"/>
      <p:bldP spid="77" grpId="0"/>
      <p:bldP spid="78" grpId="0" animBg="1"/>
      <p:bldP spid="79" grpId="0"/>
      <p:bldP spid="80" grpId="0"/>
      <p:bldP spid="81" grpId="0"/>
      <p:bldP spid="83" grpId="0"/>
      <p:bldP spid="84" grpId="0"/>
      <p:bldP spid="85" grpId="0"/>
      <p:bldP spid="86" grpId="0"/>
      <p:bldP spid="87" grpId="0" animBg="1"/>
      <p:bldP spid="89" grpId="0" animBg="1"/>
      <p:bldP spid="91" grpId="0"/>
      <p:bldP spid="93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599125" y="275622"/>
            <a:ext cx="93736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Enseñanza de la adición y sustracción con los bloques multibase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515156" y="2137893"/>
            <a:ext cx="16227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31 </a:t>
            </a:r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12 =</a:t>
            </a:r>
          </a:p>
        </p:txBody>
      </p:sp>
      <p:pic>
        <p:nvPicPr>
          <p:cNvPr id="4" name="Picture 2" descr="addition-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450" t="7309" r="16503" b="9609"/>
          <a:stretch/>
        </p:blipFill>
        <p:spPr bwMode="auto">
          <a:xfrm>
            <a:off x="2109266" y="1264068"/>
            <a:ext cx="476519" cy="2209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addition-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450" t="7309" r="16503" b="9609"/>
          <a:stretch/>
        </p:blipFill>
        <p:spPr bwMode="auto">
          <a:xfrm>
            <a:off x="2493486" y="1264067"/>
            <a:ext cx="476519" cy="2209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addition-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450" t="7309" r="16503" b="9609"/>
          <a:stretch/>
        </p:blipFill>
        <p:spPr bwMode="auto">
          <a:xfrm>
            <a:off x="2919189" y="1264066"/>
            <a:ext cx="476519" cy="2209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n 11" descr="https://pbs.twimg.com/media/BlCxPQeCAAAdgVV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074" r="92693" b="49593"/>
          <a:stretch>
            <a:fillRect/>
          </a:stretch>
        </p:blipFill>
        <p:spPr bwMode="auto">
          <a:xfrm>
            <a:off x="3325597" y="3143288"/>
            <a:ext cx="356495" cy="33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uadroTexto 7"/>
          <p:cNvSpPr txBox="1"/>
          <p:nvPr/>
        </p:nvSpPr>
        <p:spPr>
          <a:xfrm>
            <a:off x="3640403" y="2137893"/>
            <a:ext cx="4709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</p:txBody>
      </p:sp>
      <p:pic>
        <p:nvPicPr>
          <p:cNvPr id="9" name="Picture 2" descr="addition-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450" t="7309" r="16503" b="9609"/>
          <a:stretch/>
        </p:blipFill>
        <p:spPr bwMode="auto">
          <a:xfrm>
            <a:off x="4247113" y="1264065"/>
            <a:ext cx="476519" cy="2209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n 11" descr="https://pbs.twimg.com/media/BlCxPQeCAAAdgVV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074" r="92693" b="49593"/>
          <a:stretch>
            <a:fillRect/>
          </a:stretch>
        </p:blipFill>
        <p:spPr bwMode="auto">
          <a:xfrm>
            <a:off x="4717871" y="3143286"/>
            <a:ext cx="356495" cy="33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ruz 10"/>
          <p:cNvSpPr/>
          <p:nvPr/>
        </p:nvSpPr>
        <p:spPr>
          <a:xfrm rot="2601791">
            <a:off x="2994191" y="1307222"/>
            <a:ext cx="268877" cy="260737"/>
          </a:xfrm>
          <a:prstGeom prst="plus">
            <a:avLst>
              <a:gd name="adj" fmla="val 3888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Cruz 12"/>
          <p:cNvSpPr/>
          <p:nvPr/>
        </p:nvSpPr>
        <p:spPr>
          <a:xfrm rot="2601791">
            <a:off x="4779335" y="3202633"/>
            <a:ext cx="268877" cy="260737"/>
          </a:xfrm>
          <a:prstGeom prst="plus">
            <a:avLst>
              <a:gd name="adj" fmla="val 3888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Cruz 13"/>
          <p:cNvSpPr/>
          <p:nvPr/>
        </p:nvSpPr>
        <p:spPr>
          <a:xfrm rot="2601791">
            <a:off x="3404462" y="3197180"/>
            <a:ext cx="268877" cy="260737"/>
          </a:xfrm>
          <a:prstGeom prst="plus">
            <a:avLst>
              <a:gd name="adj" fmla="val 3888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5" name="Imagen 11" descr="https://pbs.twimg.com/media/BlCxPQeCAAAdgVV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074" r="92693" b="49593"/>
          <a:stretch>
            <a:fillRect/>
          </a:stretch>
        </p:blipFill>
        <p:spPr bwMode="auto">
          <a:xfrm>
            <a:off x="5066343" y="3162296"/>
            <a:ext cx="356495" cy="33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Cruz 15"/>
          <p:cNvSpPr/>
          <p:nvPr/>
        </p:nvSpPr>
        <p:spPr>
          <a:xfrm rot="2601791">
            <a:off x="5135919" y="3201339"/>
            <a:ext cx="268877" cy="260737"/>
          </a:xfrm>
          <a:prstGeom prst="plus">
            <a:avLst>
              <a:gd name="adj" fmla="val 3888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CuadroTexto 16"/>
          <p:cNvSpPr txBox="1"/>
          <p:nvPr/>
        </p:nvSpPr>
        <p:spPr>
          <a:xfrm>
            <a:off x="6858510" y="1850306"/>
            <a:ext cx="7000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2 9 </a:t>
            </a:r>
          </a:p>
        </p:txBody>
      </p:sp>
      <p:sp>
        <p:nvSpPr>
          <p:cNvPr id="18" name="CuadroTexto 17"/>
          <p:cNvSpPr txBox="1"/>
          <p:nvPr/>
        </p:nvSpPr>
        <p:spPr>
          <a:xfrm>
            <a:off x="6839749" y="2226222"/>
            <a:ext cx="7000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1 0 </a:t>
            </a:r>
          </a:p>
        </p:txBody>
      </p:sp>
      <p:cxnSp>
        <p:nvCxnSpPr>
          <p:cNvPr id="19" name="Conector recto 18"/>
          <p:cNvCxnSpPr/>
          <p:nvPr/>
        </p:nvCxnSpPr>
        <p:spPr>
          <a:xfrm>
            <a:off x="6946278" y="2690646"/>
            <a:ext cx="486985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uadroTexto 19"/>
          <p:cNvSpPr txBox="1"/>
          <p:nvPr/>
        </p:nvSpPr>
        <p:spPr>
          <a:xfrm>
            <a:off x="7143334" y="2706614"/>
            <a:ext cx="4721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21" name="CuadroTexto 20"/>
          <p:cNvSpPr txBox="1"/>
          <p:nvPr/>
        </p:nvSpPr>
        <p:spPr>
          <a:xfrm>
            <a:off x="6883373" y="2716317"/>
            <a:ext cx="4721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4" name="CuadroTexto 23"/>
          <p:cNvSpPr txBox="1"/>
          <p:nvPr/>
        </p:nvSpPr>
        <p:spPr>
          <a:xfrm>
            <a:off x="6393854" y="2226222"/>
            <a:ext cx="4709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</p:txBody>
      </p:sp>
      <p:sp>
        <p:nvSpPr>
          <p:cNvPr id="25" name="CuadroTexto 24"/>
          <p:cNvSpPr txBox="1"/>
          <p:nvPr/>
        </p:nvSpPr>
        <p:spPr>
          <a:xfrm>
            <a:off x="8908888" y="1840603"/>
            <a:ext cx="7000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3 1 </a:t>
            </a:r>
          </a:p>
        </p:txBody>
      </p:sp>
      <p:sp>
        <p:nvSpPr>
          <p:cNvPr id="26" name="CuadroTexto 25"/>
          <p:cNvSpPr txBox="1"/>
          <p:nvPr/>
        </p:nvSpPr>
        <p:spPr>
          <a:xfrm>
            <a:off x="8907626" y="2337948"/>
            <a:ext cx="7000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1 2 </a:t>
            </a:r>
          </a:p>
        </p:txBody>
      </p:sp>
      <p:cxnSp>
        <p:nvCxnSpPr>
          <p:cNvPr id="27" name="Conector recto 26"/>
          <p:cNvCxnSpPr/>
          <p:nvPr/>
        </p:nvCxnSpPr>
        <p:spPr>
          <a:xfrm>
            <a:off x="8968636" y="2764458"/>
            <a:ext cx="486985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uadroTexto 29"/>
          <p:cNvSpPr txBox="1"/>
          <p:nvPr/>
        </p:nvSpPr>
        <p:spPr>
          <a:xfrm>
            <a:off x="8444232" y="2216519"/>
            <a:ext cx="4709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</p:txBody>
      </p:sp>
      <p:sp>
        <p:nvSpPr>
          <p:cNvPr id="31" name="CuadroTexto 30"/>
          <p:cNvSpPr txBox="1"/>
          <p:nvPr/>
        </p:nvSpPr>
        <p:spPr>
          <a:xfrm>
            <a:off x="9343277" y="1569541"/>
            <a:ext cx="4709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-2</a:t>
            </a:r>
          </a:p>
        </p:txBody>
      </p:sp>
      <p:sp>
        <p:nvSpPr>
          <p:cNvPr id="32" name="CuadroTexto 31"/>
          <p:cNvSpPr txBox="1"/>
          <p:nvPr/>
        </p:nvSpPr>
        <p:spPr>
          <a:xfrm>
            <a:off x="9345684" y="2171298"/>
            <a:ext cx="468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- 2</a:t>
            </a:r>
          </a:p>
        </p:txBody>
      </p:sp>
      <p:sp>
        <p:nvSpPr>
          <p:cNvPr id="33" name="CuadroTexto 32"/>
          <p:cNvSpPr txBox="1"/>
          <p:nvPr/>
        </p:nvSpPr>
        <p:spPr>
          <a:xfrm>
            <a:off x="10549760" y="1805833"/>
            <a:ext cx="7000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2 9 </a:t>
            </a:r>
          </a:p>
        </p:txBody>
      </p:sp>
      <p:sp>
        <p:nvSpPr>
          <p:cNvPr id="34" name="CuadroTexto 33"/>
          <p:cNvSpPr txBox="1"/>
          <p:nvPr/>
        </p:nvSpPr>
        <p:spPr>
          <a:xfrm>
            <a:off x="10530999" y="2181749"/>
            <a:ext cx="7000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1 0 </a:t>
            </a:r>
          </a:p>
        </p:txBody>
      </p:sp>
      <p:cxnSp>
        <p:nvCxnSpPr>
          <p:cNvPr id="35" name="Conector recto 34"/>
          <p:cNvCxnSpPr/>
          <p:nvPr/>
        </p:nvCxnSpPr>
        <p:spPr>
          <a:xfrm>
            <a:off x="10637528" y="2646173"/>
            <a:ext cx="486985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uadroTexto 35"/>
          <p:cNvSpPr txBox="1"/>
          <p:nvPr/>
        </p:nvSpPr>
        <p:spPr>
          <a:xfrm>
            <a:off x="10834584" y="2662141"/>
            <a:ext cx="4721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37" name="CuadroTexto 36"/>
          <p:cNvSpPr txBox="1"/>
          <p:nvPr/>
        </p:nvSpPr>
        <p:spPr>
          <a:xfrm>
            <a:off x="10588315" y="2672257"/>
            <a:ext cx="4721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38" name="CuadroTexto 37"/>
          <p:cNvSpPr txBox="1"/>
          <p:nvPr/>
        </p:nvSpPr>
        <p:spPr>
          <a:xfrm>
            <a:off x="10085104" y="2181749"/>
            <a:ext cx="4709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</p:txBody>
      </p:sp>
      <p:sp>
        <p:nvSpPr>
          <p:cNvPr id="39" name="Flecha derecha 38"/>
          <p:cNvSpPr/>
          <p:nvPr/>
        </p:nvSpPr>
        <p:spPr>
          <a:xfrm>
            <a:off x="5542948" y="2384910"/>
            <a:ext cx="496245" cy="2612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Flecha derecha 39"/>
          <p:cNvSpPr/>
          <p:nvPr/>
        </p:nvSpPr>
        <p:spPr>
          <a:xfrm>
            <a:off x="7779642" y="2347497"/>
            <a:ext cx="496245" cy="2612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1" name="Flecha derecha 40"/>
          <p:cNvSpPr/>
          <p:nvPr/>
        </p:nvSpPr>
        <p:spPr>
          <a:xfrm>
            <a:off x="9674671" y="2369827"/>
            <a:ext cx="496245" cy="2612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CuadroTexto 41"/>
          <p:cNvSpPr txBox="1"/>
          <p:nvPr/>
        </p:nvSpPr>
        <p:spPr>
          <a:xfrm>
            <a:off x="975539" y="4298968"/>
            <a:ext cx="106208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Se aplica la propiedad de la sustracción. Si al minuendo como al sustraendo le quito o le agrego la misma cantidad la diferencia se mantiene.</a:t>
            </a:r>
          </a:p>
        </p:txBody>
      </p:sp>
      <p:sp>
        <p:nvSpPr>
          <p:cNvPr id="43" name="CuadroTexto 42"/>
          <p:cNvSpPr txBox="1"/>
          <p:nvPr/>
        </p:nvSpPr>
        <p:spPr>
          <a:xfrm>
            <a:off x="4975108" y="5390814"/>
            <a:ext cx="23620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Compensación</a:t>
            </a:r>
          </a:p>
        </p:txBody>
      </p:sp>
    </p:spTree>
    <p:extLst>
      <p:ext uri="{BB962C8B-B14F-4D97-AF65-F5344CB8AC3E}">
        <p14:creationId xmlns:p14="http://schemas.microsoft.com/office/powerpoint/2010/main" val="4010021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11" grpId="0" animBg="1"/>
      <p:bldP spid="13" grpId="0" animBg="1"/>
      <p:bldP spid="14" grpId="0" animBg="1"/>
      <p:bldP spid="16" grpId="0" animBg="1"/>
      <p:bldP spid="17" grpId="0"/>
      <p:bldP spid="18" grpId="0"/>
      <p:bldP spid="20" grpId="0"/>
      <p:bldP spid="21" grpId="0"/>
      <p:bldP spid="24" grpId="0"/>
      <p:bldP spid="25" grpId="0"/>
      <p:bldP spid="26" grpId="0"/>
      <p:bldP spid="30" grpId="0"/>
      <p:bldP spid="31" grpId="0"/>
      <p:bldP spid="32" grpId="0"/>
      <p:bldP spid="33" grpId="0"/>
      <p:bldP spid="34" grpId="0"/>
      <p:bldP spid="36" grpId="0"/>
      <p:bldP spid="37" grpId="0"/>
      <p:bldP spid="38" grpId="0"/>
      <p:bldP spid="39" grpId="0" animBg="1"/>
      <p:bldP spid="40" grpId="0" animBg="1"/>
      <p:bldP spid="41" grpId="0" animBg="1"/>
      <p:bldP spid="42" grpId="0"/>
      <p:bldP spid="4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addition-1">
            <a:extLst>
              <a:ext uri="{FF2B5EF4-FFF2-40B4-BE49-F238E27FC236}">
                <a16:creationId xmlns:a16="http://schemas.microsoft.com/office/drawing/2014/main" id="{3A444B15-7F1D-4374-A10A-0EE28F422B5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2" t="6359" r="32614" b="6486"/>
          <a:stretch/>
        </p:blipFill>
        <p:spPr bwMode="auto">
          <a:xfrm>
            <a:off x="3449763" y="1552129"/>
            <a:ext cx="1378039" cy="1378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9A8E5563-3E99-4D46-B629-590E2FB4A1D8}"/>
              </a:ext>
            </a:extLst>
          </p:cNvPr>
          <p:cNvSpPr txBox="1"/>
          <p:nvPr/>
        </p:nvSpPr>
        <p:spPr>
          <a:xfrm>
            <a:off x="1599125" y="275622"/>
            <a:ext cx="93736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Enseñanza de la adición y sustracción con los bloques multibase</a:t>
            </a:r>
          </a:p>
        </p:txBody>
      </p:sp>
      <p:pic>
        <p:nvPicPr>
          <p:cNvPr id="4" name="Picture 2" descr="addition-1">
            <a:extLst>
              <a:ext uri="{FF2B5EF4-FFF2-40B4-BE49-F238E27FC236}">
                <a16:creationId xmlns:a16="http://schemas.microsoft.com/office/drawing/2014/main" id="{0D8A08E1-7912-4CBB-9DD9-4F21AEA3D28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2" t="6359" r="32614" b="6486"/>
          <a:stretch/>
        </p:blipFill>
        <p:spPr bwMode="auto">
          <a:xfrm>
            <a:off x="4827802" y="1552129"/>
            <a:ext cx="1378039" cy="1378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addition-1">
            <a:extLst>
              <a:ext uri="{FF2B5EF4-FFF2-40B4-BE49-F238E27FC236}">
                <a16:creationId xmlns:a16="http://schemas.microsoft.com/office/drawing/2014/main" id="{2AC117C2-8951-49F6-8CA9-DCAE164363D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2" t="6359" r="32614" b="6486"/>
          <a:stretch/>
        </p:blipFill>
        <p:spPr bwMode="auto">
          <a:xfrm>
            <a:off x="6205841" y="1552129"/>
            <a:ext cx="1378039" cy="1378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addition-1">
            <a:extLst>
              <a:ext uri="{FF2B5EF4-FFF2-40B4-BE49-F238E27FC236}">
                <a16:creationId xmlns:a16="http://schemas.microsoft.com/office/drawing/2014/main" id="{495A9D84-7F21-4780-9092-CB62C72844D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2" t="6359" r="32614" b="6486"/>
          <a:stretch/>
        </p:blipFill>
        <p:spPr bwMode="auto">
          <a:xfrm>
            <a:off x="7583880" y="1552129"/>
            <a:ext cx="1378039" cy="1378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addition-1">
            <a:extLst>
              <a:ext uri="{FF2B5EF4-FFF2-40B4-BE49-F238E27FC236}">
                <a16:creationId xmlns:a16="http://schemas.microsoft.com/office/drawing/2014/main" id="{5204746C-FEAF-4E4F-9B8C-8BDA69B8BB2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2" t="6359" r="32614" b="6486"/>
          <a:stretch/>
        </p:blipFill>
        <p:spPr bwMode="auto">
          <a:xfrm>
            <a:off x="8973290" y="1552129"/>
            <a:ext cx="1378039" cy="1378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59FFF6F7-C905-441A-8D4A-2DA139744177}"/>
              </a:ext>
            </a:extLst>
          </p:cNvPr>
          <p:cNvSpPr txBox="1"/>
          <p:nvPr/>
        </p:nvSpPr>
        <p:spPr>
          <a:xfrm>
            <a:off x="797996" y="2668559"/>
            <a:ext cx="22047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500 – 376 =   </a:t>
            </a:r>
          </a:p>
        </p:txBody>
      </p:sp>
      <p:pic>
        <p:nvPicPr>
          <p:cNvPr id="9" name="Picture 2" descr="addition-1">
            <a:extLst>
              <a:ext uri="{FF2B5EF4-FFF2-40B4-BE49-F238E27FC236}">
                <a16:creationId xmlns:a16="http://schemas.microsoft.com/office/drawing/2014/main" id="{03AB30C9-8F7B-421E-9EAC-C7B89301D20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2" t="6359" r="32614" b="6486"/>
          <a:stretch/>
        </p:blipFill>
        <p:spPr bwMode="auto">
          <a:xfrm>
            <a:off x="3449762" y="3038029"/>
            <a:ext cx="1378039" cy="1378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 descr="addition-1">
            <a:extLst>
              <a:ext uri="{FF2B5EF4-FFF2-40B4-BE49-F238E27FC236}">
                <a16:creationId xmlns:a16="http://schemas.microsoft.com/office/drawing/2014/main" id="{45BC3489-E92A-4A53-BB50-B221C9B20C9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2" t="6359" r="32614" b="6486"/>
          <a:stretch/>
        </p:blipFill>
        <p:spPr bwMode="auto">
          <a:xfrm>
            <a:off x="4827801" y="3038029"/>
            <a:ext cx="1378039" cy="1378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 descr="addition-1">
            <a:extLst>
              <a:ext uri="{FF2B5EF4-FFF2-40B4-BE49-F238E27FC236}">
                <a16:creationId xmlns:a16="http://schemas.microsoft.com/office/drawing/2014/main" id="{1A8AFD70-FF91-4596-9D52-41AE29B4C7E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2" t="6359" r="32614" b="6486"/>
          <a:stretch/>
        </p:blipFill>
        <p:spPr bwMode="auto">
          <a:xfrm>
            <a:off x="6205840" y="3038029"/>
            <a:ext cx="1378039" cy="1378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 descr="addition-1">
            <a:extLst>
              <a:ext uri="{FF2B5EF4-FFF2-40B4-BE49-F238E27FC236}">
                <a16:creationId xmlns:a16="http://schemas.microsoft.com/office/drawing/2014/main" id="{8A659A9B-F44A-4446-BE27-F0944B9F8E5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450" t="7309" r="16503" b="9609"/>
          <a:stretch/>
        </p:blipFill>
        <p:spPr bwMode="auto">
          <a:xfrm>
            <a:off x="7583880" y="3038029"/>
            <a:ext cx="293296" cy="1359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 descr="addition-1">
            <a:extLst>
              <a:ext uri="{FF2B5EF4-FFF2-40B4-BE49-F238E27FC236}">
                <a16:creationId xmlns:a16="http://schemas.microsoft.com/office/drawing/2014/main" id="{AD9F72B9-4137-4185-B2B5-9A29932830E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450" t="7309" r="16503" b="9609"/>
          <a:stretch/>
        </p:blipFill>
        <p:spPr bwMode="auto">
          <a:xfrm>
            <a:off x="7814274" y="3019812"/>
            <a:ext cx="293296" cy="1359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" descr="addition-1">
            <a:extLst>
              <a:ext uri="{FF2B5EF4-FFF2-40B4-BE49-F238E27FC236}">
                <a16:creationId xmlns:a16="http://schemas.microsoft.com/office/drawing/2014/main" id="{BD4076A3-0E58-4281-9A63-661F7BC1154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450" t="7309" r="16503" b="9609"/>
          <a:stretch/>
        </p:blipFill>
        <p:spPr bwMode="auto">
          <a:xfrm>
            <a:off x="8055991" y="3005847"/>
            <a:ext cx="293296" cy="1359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" descr="addition-1">
            <a:extLst>
              <a:ext uri="{FF2B5EF4-FFF2-40B4-BE49-F238E27FC236}">
                <a16:creationId xmlns:a16="http://schemas.microsoft.com/office/drawing/2014/main" id="{A5C3B091-4824-49D5-88E3-A1779ABCA9D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450" t="7309" r="16503" b="9609"/>
          <a:stretch/>
        </p:blipFill>
        <p:spPr bwMode="auto">
          <a:xfrm>
            <a:off x="8286385" y="3005847"/>
            <a:ext cx="293296" cy="1359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2" descr="addition-1">
            <a:extLst>
              <a:ext uri="{FF2B5EF4-FFF2-40B4-BE49-F238E27FC236}">
                <a16:creationId xmlns:a16="http://schemas.microsoft.com/office/drawing/2014/main" id="{5816EB93-7E34-492D-A390-B9CD22A6DC4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450" t="7309" r="16503" b="9609"/>
          <a:stretch/>
        </p:blipFill>
        <p:spPr bwMode="auto">
          <a:xfrm>
            <a:off x="8507255" y="3005846"/>
            <a:ext cx="293296" cy="1359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2" descr="addition-1">
            <a:extLst>
              <a:ext uri="{FF2B5EF4-FFF2-40B4-BE49-F238E27FC236}">
                <a16:creationId xmlns:a16="http://schemas.microsoft.com/office/drawing/2014/main" id="{D4C27818-96A7-4421-A863-54376BA8952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450" t="7309" r="16503" b="9609"/>
          <a:stretch/>
        </p:blipFill>
        <p:spPr bwMode="auto">
          <a:xfrm>
            <a:off x="8728125" y="3005845"/>
            <a:ext cx="293296" cy="1359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2" descr="addition-1">
            <a:extLst>
              <a:ext uri="{FF2B5EF4-FFF2-40B4-BE49-F238E27FC236}">
                <a16:creationId xmlns:a16="http://schemas.microsoft.com/office/drawing/2014/main" id="{A36E3EA9-38E4-40D7-8E68-99120EB9A77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450" t="7309" r="16503" b="9609"/>
          <a:stretch/>
        </p:blipFill>
        <p:spPr bwMode="auto">
          <a:xfrm>
            <a:off x="8958519" y="3005844"/>
            <a:ext cx="293296" cy="1359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Imagen 11" descr="https://pbs.twimg.com/media/BlCxPQeCAAAdgVV.png">
            <a:extLst>
              <a:ext uri="{FF2B5EF4-FFF2-40B4-BE49-F238E27FC236}">
                <a16:creationId xmlns:a16="http://schemas.microsoft.com/office/drawing/2014/main" id="{D926D8EE-602D-477B-9709-AD4C7F1126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074" r="92693" b="49593"/>
          <a:stretch>
            <a:fillRect/>
          </a:stretch>
        </p:blipFill>
        <p:spPr bwMode="auto">
          <a:xfrm>
            <a:off x="9222011" y="4067764"/>
            <a:ext cx="321735" cy="297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Imagen 11" descr="https://pbs.twimg.com/media/BlCxPQeCAAAdgVV.png">
            <a:extLst>
              <a:ext uri="{FF2B5EF4-FFF2-40B4-BE49-F238E27FC236}">
                <a16:creationId xmlns:a16="http://schemas.microsoft.com/office/drawing/2014/main" id="{1753AA02-7751-48B0-ADD5-723A4383D7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074" r="92693" b="49593"/>
          <a:stretch>
            <a:fillRect/>
          </a:stretch>
        </p:blipFill>
        <p:spPr bwMode="auto">
          <a:xfrm>
            <a:off x="9539312" y="4067764"/>
            <a:ext cx="321735" cy="297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Imagen 11" descr="https://pbs.twimg.com/media/BlCxPQeCAAAdgVV.png">
            <a:extLst>
              <a:ext uri="{FF2B5EF4-FFF2-40B4-BE49-F238E27FC236}">
                <a16:creationId xmlns:a16="http://schemas.microsoft.com/office/drawing/2014/main" id="{2A834413-ABE4-4EC5-9F4B-697CB2A00F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074" r="92693" b="49593"/>
          <a:stretch>
            <a:fillRect/>
          </a:stretch>
        </p:blipFill>
        <p:spPr bwMode="auto">
          <a:xfrm>
            <a:off x="9861047" y="4067763"/>
            <a:ext cx="321735" cy="297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Imagen 11" descr="https://pbs.twimg.com/media/BlCxPQeCAAAdgVV.png">
            <a:extLst>
              <a:ext uri="{FF2B5EF4-FFF2-40B4-BE49-F238E27FC236}">
                <a16:creationId xmlns:a16="http://schemas.microsoft.com/office/drawing/2014/main" id="{3648D260-3651-4249-B3E4-265D5C77C9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074" r="92693" b="49593"/>
          <a:stretch>
            <a:fillRect/>
          </a:stretch>
        </p:blipFill>
        <p:spPr bwMode="auto">
          <a:xfrm>
            <a:off x="9188913" y="3732023"/>
            <a:ext cx="321735" cy="297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Imagen 11" descr="https://pbs.twimg.com/media/BlCxPQeCAAAdgVV.png">
            <a:extLst>
              <a:ext uri="{FF2B5EF4-FFF2-40B4-BE49-F238E27FC236}">
                <a16:creationId xmlns:a16="http://schemas.microsoft.com/office/drawing/2014/main" id="{66D9F32F-4002-4918-A50B-D14364F526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074" r="92693" b="49593"/>
          <a:stretch>
            <a:fillRect/>
          </a:stretch>
        </p:blipFill>
        <p:spPr bwMode="auto">
          <a:xfrm>
            <a:off x="9501441" y="3732023"/>
            <a:ext cx="321735" cy="297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Imagen 11" descr="https://pbs.twimg.com/media/BlCxPQeCAAAdgVV.png">
            <a:extLst>
              <a:ext uri="{FF2B5EF4-FFF2-40B4-BE49-F238E27FC236}">
                <a16:creationId xmlns:a16="http://schemas.microsoft.com/office/drawing/2014/main" id="{134F110C-A201-4ACF-88B4-6C32F1780C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074" r="92693" b="49593"/>
          <a:stretch>
            <a:fillRect/>
          </a:stretch>
        </p:blipFill>
        <p:spPr bwMode="auto">
          <a:xfrm>
            <a:off x="9823176" y="3732023"/>
            <a:ext cx="321735" cy="297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6" name="Conector recto 25">
            <a:extLst>
              <a:ext uri="{FF2B5EF4-FFF2-40B4-BE49-F238E27FC236}">
                <a16:creationId xmlns:a16="http://schemas.microsoft.com/office/drawing/2014/main" id="{8DD50D15-7A7B-4A73-A0C5-A6D42050F0AD}"/>
              </a:ext>
            </a:extLst>
          </p:cNvPr>
          <p:cNvCxnSpPr/>
          <p:nvPr/>
        </p:nvCxnSpPr>
        <p:spPr>
          <a:xfrm>
            <a:off x="3002769" y="4593270"/>
            <a:ext cx="752303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ruz 26">
            <a:extLst>
              <a:ext uri="{FF2B5EF4-FFF2-40B4-BE49-F238E27FC236}">
                <a16:creationId xmlns:a16="http://schemas.microsoft.com/office/drawing/2014/main" id="{FA908BC6-E436-4CEE-8DE3-43D8C36A113B}"/>
              </a:ext>
            </a:extLst>
          </p:cNvPr>
          <p:cNvSpPr/>
          <p:nvPr/>
        </p:nvSpPr>
        <p:spPr>
          <a:xfrm rot="2601791">
            <a:off x="3885025" y="1866429"/>
            <a:ext cx="632567" cy="624388"/>
          </a:xfrm>
          <a:prstGeom prst="plus">
            <a:avLst>
              <a:gd name="adj" fmla="val 38889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Cruz 27">
            <a:extLst>
              <a:ext uri="{FF2B5EF4-FFF2-40B4-BE49-F238E27FC236}">
                <a16:creationId xmlns:a16="http://schemas.microsoft.com/office/drawing/2014/main" id="{6D0F5D97-D115-4037-B84D-80848674F1D6}"/>
              </a:ext>
            </a:extLst>
          </p:cNvPr>
          <p:cNvSpPr/>
          <p:nvPr/>
        </p:nvSpPr>
        <p:spPr>
          <a:xfrm rot="2601791">
            <a:off x="5186397" y="1894285"/>
            <a:ext cx="632567" cy="624388"/>
          </a:xfrm>
          <a:prstGeom prst="plus">
            <a:avLst>
              <a:gd name="adj" fmla="val 38889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" name="Cruz 28">
            <a:extLst>
              <a:ext uri="{FF2B5EF4-FFF2-40B4-BE49-F238E27FC236}">
                <a16:creationId xmlns:a16="http://schemas.microsoft.com/office/drawing/2014/main" id="{FEAD3D88-0083-4461-89BA-580DAAA36500}"/>
              </a:ext>
            </a:extLst>
          </p:cNvPr>
          <p:cNvSpPr/>
          <p:nvPr/>
        </p:nvSpPr>
        <p:spPr>
          <a:xfrm rot="2601791">
            <a:off x="6574437" y="1928955"/>
            <a:ext cx="632567" cy="624388"/>
          </a:xfrm>
          <a:prstGeom prst="plus">
            <a:avLst>
              <a:gd name="adj" fmla="val 38889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Cruz 29">
            <a:extLst>
              <a:ext uri="{FF2B5EF4-FFF2-40B4-BE49-F238E27FC236}">
                <a16:creationId xmlns:a16="http://schemas.microsoft.com/office/drawing/2014/main" id="{200C4CD4-1CA0-4A32-80EB-4B6425931B60}"/>
              </a:ext>
            </a:extLst>
          </p:cNvPr>
          <p:cNvSpPr/>
          <p:nvPr/>
        </p:nvSpPr>
        <p:spPr>
          <a:xfrm rot="2601791">
            <a:off x="7565921" y="2581321"/>
            <a:ext cx="208072" cy="196977"/>
          </a:xfrm>
          <a:prstGeom prst="plus">
            <a:avLst>
              <a:gd name="adj" fmla="val 38889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Cruz 30">
            <a:extLst>
              <a:ext uri="{FF2B5EF4-FFF2-40B4-BE49-F238E27FC236}">
                <a16:creationId xmlns:a16="http://schemas.microsoft.com/office/drawing/2014/main" id="{59AA60B3-B013-4D52-A5BD-B23BE662C5AA}"/>
              </a:ext>
            </a:extLst>
          </p:cNvPr>
          <p:cNvSpPr/>
          <p:nvPr/>
        </p:nvSpPr>
        <p:spPr>
          <a:xfrm rot="2601791">
            <a:off x="7693951" y="2581321"/>
            <a:ext cx="208072" cy="196977"/>
          </a:xfrm>
          <a:prstGeom prst="plus">
            <a:avLst>
              <a:gd name="adj" fmla="val 38889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Cruz 31">
            <a:extLst>
              <a:ext uri="{FF2B5EF4-FFF2-40B4-BE49-F238E27FC236}">
                <a16:creationId xmlns:a16="http://schemas.microsoft.com/office/drawing/2014/main" id="{C080D995-65FD-4095-AEC0-8DB572139A81}"/>
              </a:ext>
            </a:extLst>
          </p:cNvPr>
          <p:cNvSpPr/>
          <p:nvPr/>
        </p:nvSpPr>
        <p:spPr>
          <a:xfrm rot="2601791">
            <a:off x="7852090" y="2582869"/>
            <a:ext cx="208072" cy="196977"/>
          </a:xfrm>
          <a:prstGeom prst="plus">
            <a:avLst>
              <a:gd name="adj" fmla="val 38889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3" name="Cruz 32">
            <a:extLst>
              <a:ext uri="{FF2B5EF4-FFF2-40B4-BE49-F238E27FC236}">
                <a16:creationId xmlns:a16="http://schemas.microsoft.com/office/drawing/2014/main" id="{F4C74A4A-AB85-45AB-8B0F-6FF454F79670}"/>
              </a:ext>
            </a:extLst>
          </p:cNvPr>
          <p:cNvSpPr/>
          <p:nvPr/>
        </p:nvSpPr>
        <p:spPr>
          <a:xfrm rot="2601791">
            <a:off x="7955343" y="2590431"/>
            <a:ext cx="208072" cy="196977"/>
          </a:xfrm>
          <a:prstGeom prst="plus">
            <a:avLst>
              <a:gd name="adj" fmla="val 38889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Cruz 33">
            <a:extLst>
              <a:ext uri="{FF2B5EF4-FFF2-40B4-BE49-F238E27FC236}">
                <a16:creationId xmlns:a16="http://schemas.microsoft.com/office/drawing/2014/main" id="{639CE95C-3EC4-47ED-9A44-C6FA0333C5A6}"/>
              </a:ext>
            </a:extLst>
          </p:cNvPr>
          <p:cNvSpPr/>
          <p:nvPr/>
        </p:nvSpPr>
        <p:spPr>
          <a:xfrm rot="2601791">
            <a:off x="8100949" y="2597415"/>
            <a:ext cx="208072" cy="196977"/>
          </a:xfrm>
          <a:prstGeom prst="plus">
            <a:avLst>
              <a:gd name="adj" fmla="val 38889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5" name="Cruz 34">
            <a:extLst>
              <a:ext uri="{FF2B5EF4-FFF2-40B4-BE49-F238E27FC236}">
                <a16:creationId xmlns:a16="http://schemas.microsoft.com/office/drawing/2014/main" id="{40FFD2D0-AF5D-4361-83AC-CD4383B4E132}"/>
              </a:ext>
            </a:extLst>
          </p:cNvPr>
          <p:cNvSpPr/>
          <p:nvPr/>
        </p:nvSpPr>
        <p:spPr>
          <a:xfrm rot="2601791">
            <a:off x="8195794" y="2606473"/>
            <a:ext cx="208072" cy="196977"/>
          </a:xfrm>
          <a:prstGeom prst="plus">
            <a:avLst>
              <a:gd name="adj" fmla="val 38889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Cruz 35">
            <a:extLst>
              <a:ext uri="{FF2B5EF4-FFF2-40B4-BE49-F238E27FC236}">
                <a16:creationId xmlns:a16="http://schemas.microsoft.com/office/drawing/2014/main" id="{89921C2C-B263-4D96-8426-8F72750D1316}"/>
              </a:ext>
            </a:extLst>
          </p:cNvPr>
          <p:cNvSpPr/>
          <p:nvPr/>
        </p:nvSpPr>
        <p:spPr>
          <a:xfrm rot="2601791">
            <a:off x="8321254" y="2590431"/>
            <a:ext cx="208072" cy="196977"/>
          </a:xfrm>
          <a:prstGeom prst="plus">
            <a:avLst>
              <a:gd name="adj" fmla="val 38889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Cruz 37">
            <a:extLst>
              <a:ext uri="{FF2B5EF4-FFF2-40B4-BE49-F238E27FC236}">
                <a16:creationId xmlns:a16="http://schemas.microsoft.com/office/drawing/2014/main" id="{45C0F1FF-EDC1-4C14-BAE9-5EED1AC3573E}"/>
              </a:ext>
            </a:extLst>
          </p:cNvPr>
          <p:cNvSpPr/>
          <p:nvPr/>
        </p:nvSpPr>
        <p:spPr>
          <a:xfrm rot="2601791">
            <a:off x="8981611" y="2718600"/>
            <a:ext cx="180923" cy="170869"/>
          </a:xfrm>
          <a:prstGeom prst="plus">
            <a:avLst>
              <a:gd name="adj" fmla="val 38889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9" name="Cruz 38">
            <a:extLst>
              <a:ext uri="{FF2B5EF4-FFF2-40B4-BE49-F238E27FC236}">
                <a16:creationId xmlns:a16="http://schemas.microsoft.com/office/drawing/2014/main" id="{5A4E4C03-E668-4223-A9C0-05DE56067D39}"/>
              </a:ext>
            </a:extLst>
          </p:cNvPr>
          <p:cNvSpPr/>
          <p:nvPr/>
        </p:nvSpPr>
        <p:spPr>
          <a:xfrm rot="2601791">
            <a:off x="8991105" y="2098196"/>
            <a:ext cx="180923" cy="170869"/>
          </a:xfrm>
          <a:prstGeom prst="plus">
            <a:avLst>
              <a:gd name="adj" fmla="val 38889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Cruz 39">
            <a:extLst>
              <a:ext uri="{FF2B5EF4-FFF2-40B4-BE49-F238E27FC236}">
                <a16:creationId xmlns:a16="http://schemas.microsoft.com/office/drawing/2014/main" id="{58E36D08-EC4F-4683-831E-173EA1F94BCD}"/>
              </a:ext>
            </a:extLst>
          </p:cNvPr>
          <p:cNvSpPr/>
          <p:nvPr/>
        </p:nvSpPr>
        <p:spPr>
          <a:xfrm rot="2601791">
            <a:off x="8991105" y="2228363"/>
            <a:ext cx="180923" cy="170869"/>
          </a:xfrm>
          <a:prstGeom prst="plus">
            <a:avLst>
              <a:gd name="adj" fmla="val 38889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1" name="Cruz 40">
            <a:extLst>
              <a:ext uri="{FF2B5EF4-FFF2-40B4-BE49-F238E27FC236}">
                <a16:creationId xmlns:a16="http://schemas.microsoft.com/office/drawing/2014/main" id="{5AFFD1FA-318E-4A1F-8FC3-FC3E17060A27}"/>
              </a:ext>
            </a:extLst>
          </p:cNvPr>
          <p:cNvSpPr/>
          <p:nvPr/>
        </p:nvSpPr>
        <p:spPr>
          <a:xfrm rot="2601791">
            <a:off x="8990580" y="2363331"/>
            <a:ext cx="180923" cy="170869"/>
          </a:xfrm>
          <a:prstGeom prst="plus">
            <a:avLst>
              <a:gd name="adj" fmla="val 38889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Cruz 41">
            <a:extLst>
              <a:ext uri="{FF2B5EF4-FFF2-40B4-BE49-F238E27FC236}">
                <a16:creationId xmlns:a16="http://schemas.microsoft.com/office/drawing/2014/main" id="{4E28CB9A-BFF1-4E4E-A791-8BB72ABF2FFD}"/>
              </a:ext>
            </a:extLst>
          </p:cNvPr>
          <p:cNvSpPr/>
          <p:nvPr/>
        </p:nvSpPr>
        <p:spPr>
          <a:xfrm rot="2601791">
            <a:off x="8999305" y="2487558"/>
            <a:ext cx="180923" cy="170869"/>
          </a:xfrm>
          <a:prstGeom prst="plus">
            <a:avLst>
              <a:gd name="adj" fmla="val 38889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3" name="Cruz 42">
            <a:extLst>
              <a:ext uri="{FF2B5EF4-FFF2-40B4-BE49-F238E27FC236}">
                <a16:creationId xmlns:a16="http://schemas.microsoft.com/office/drawing/2014/main" id="{79A1DCBF-D9CA-4C17-8D5B-50AA4ACE5A1A}"/>
              </a:ext>
            </a:extLst>
          </p:cNvPr>
          <p:cNvSpPr/>
          <p:nvPr/>
        </p:nvSpPr>
        <p:spPr>
          <a:xfrm rot="2601791">
            <a:off x="9000345" y="2584674"/>
            <a:ext cx="180923" cy="170869"/>
          </a:xfrm>
          <a:prstGeom prst="plus">
            <a:avLst>
              <a:gd name="adj" fmla="val 38889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CuadroTexto 43">
            <a:extLst>
              <a:ext uri="{FF2B5EF4-FFF2-40B4-BE49-F238E27FC236}">
                <a16:creationId xmlns:a16="http://schemas.microsoft.com/office/drawing/2014/main" id="{BEACE238-84AB-4E63-93D5-9ED6703FD39E}"/>
              </a:ext>
            </a:extLst>
          </p:cNvPr>
          <p:cNvSpPr txBox="1"/>
          <p:nvPr/>
        </p:nvSpPr>
        <p:spPr>
          <a:xfrm>
            <a:off x="8345283" y="4676951"/>
            <a:ext cx="6015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30   </a:t>
            </a: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4618D6DA-E859-4F39-87F1-55C63E9242FB}"/>
              </a:ext>
            </a:extLst>
          </p:cNvPr>
          <p:cNvSpPr txBox="1"/>
          <p:nvPr/>
        </p:nvSpPr>
        <p:spPr>
          <a:xfrm>
            <a:off x="8922954" y="5268363"/>
            <a:ext cx="838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124   </a:t>
            </a:r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3C22A4C9-A00B-4122-9C4F-67FFC206B17C}"/>
              </a:ext>
            </a:extLst>
          </p:cNvPr>
          <p:cNvSpPr txBox="1"/>
          <p:nvPr/>
        </p:nvSpPr>
        <p:spPr>
          <a:xfrm>
            <a:off x="1179962" y="3727049"/>
            <a:ext cx="13049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Menos   </a:t>
            </a:r>
          </a:p>
        </p:txBody>
      </p:sp>
      <p:sp>
        <p:nvSpPr>
          <p:cNvPr id="48" name="CuadroTexto 47">
            <a:extLst>
              <a:ext uri="{FF2B5EF4-FFF2-40B4-BE49-F238E27FC236}">
                <a16:creationId xmlns:a16="http://schemas.microsoft.com/office/drawing/2014/main" id="{4798E8A2-B9A3-4E39-9B95-A94ED95A6171}"/>
              </a:ext>
            </a:extLst>
          </p:cNvPr>
          <p:cNvSpPr txBox="1"/>
          <p:nvPr/>
        </p:nvSpPr>
        <p:spPr>
          <a:xfrm>
            <a:off x="8873817" y="4670695"/>
            <a:ext cx="6015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+   </a:t>
            </a:r>
          </a:p>
        </p:txBody>
      </p:sp>
      <p:sp>
        <p:nvSpPr>
          <p:cNvPr id="49" name="CuadroTexto 48">
            <a:extLst>
              <a:ext uri="{FF2B5EF4-FFF2-40B4-BE49-F238E27FC236}">
                <a16:creationId xmlns:a16="http://schemas.microsoft.com/office/drawing/2014/main" id="{2B813B71-0DB9-4759-BEAE-D28F68C4DC7A}"/>
              </a:ext>
            </a:extLst>
          </p:cNvPr>
          <p:cNvSpPr txBox="1"/>
          <p:nvPr/>
        </p:nvSpPr>
        <p:spPr>
          <a:xfrm>
            <a:off x="9550380" y="4670695"/>
            <a:ext cx="6015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94   </a:t>
            </a:r>
          </a:p>
        </p:txBody>
      </p:sp>
      <p:sp>
        <p:nvSpPr>
          <p:cNvPr id="50" name="CuadroTexto 49">
            <a:extLst>
              <a:ext uri="{FF2B5EF4-FFF2-40B4-BE49-F238E27FC236}">
                <a16:creationId xmlns:a16="http://schemas.microsoft.com/office/drawing/2014/main" id="{C16113FC-E265-4D5E-A1C2-85103D42B431}"/>
              </a:ext>
            </a:extLst>
          </p:cNvPr>
          <p:cNvSpPr txBox="1"/>
          <p:nvPr/>
        </p:nvSpPr>
        <p:spPr>
          <a:xfrm>
            <a:off x="821033" y="5052919"/>
            <a:ext cx="120180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   500 </a:t>
            </a:r>
          </a:p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– 376   </a:t>
            </a:r>
          </a:p>
        </p:txBody>
      </p:sp>
      <p:sp>
        <p:nvSpPr>
          <p:cNvPr id="51" name="Flecha derecha 38">
            <a:extLst>
              <a:ext uri="{FF2B5EF4-FFF2-40B4-BE49-F238E27FC236}">
                <a16:creationId xmlns:a16="http://schemas.microsoft.com/office/drawing/2014/main" id="{CFF2D4F6-1FDF-4032-9063-B0796C4AF362}"/>
              </a:ext>
            </a:extLst>
          </p:cNvPr>
          <p:cNvSpPr/>
          <p:nvPr/>
        </p:nvSpPr>
        <p:spPr>
          <a:xfrm>
            <a:off x="2182597" y="5399340"/>
            <a:ext cx="496245" cy="2612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CuadroTexto 51">
            <a:extLst>
              <a:ext uri="{FF2B5EF4-FFF2-40B4-BE49-F238E27FC236}">
                <a16:creationId xmlns:a16="http://schemas.microsoft.com/office/drawing/2014/main" id="{55F866D3-2C3D-412F-A442-009FF4D05E00}"/>
              </a:ext>
            </a:extLst>
          </p:cNvPr>
          <p:cNvSpPr txBox="1"/>
          <p:nvPr/>
        </p:nvSpPr>
        <p:spPr>
          <a:xfrm>
            <a:off x="3287420" y="4969301"/>
            <a:ext cx="838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100   </a:t>
            </a:r>
          </a:p>
        </p:txBody>
      </p:sp>
      <p:sp>
        <p:nvSpPr>
          <p:cNvPr id="53" name="CuadroTexto 52">
            <a:extLst>
              <a:ext uri="{FF2B5EF4-FFF2-40B4-BE49-F238E27FC236}">
                <a16:creationId xmlns:a16="http://schemas.microsoft.com/office/drawing/2014/main" id="{DD7C8873-12F4-41B0-A29F-B095A4CAD8F7}"/>
              </a:ext>
            </a:extLst>
          </p:cNvPr>
          <p:cNvSpPr txBox="1"/>
          <p:nvPr/>
        </p:nvSpPr>
        <p:spPr>
          <a:xfrm>
            <a:off x="4010957" y="4969301"/>
            <a:ext cx="3479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+   </a:t>
            </a:r>
          </a:p>
        </p:txBody>
      </p:sp>
      <p:sp>
        <p:nvSpPr>
          <p:cNvPr id="54" name="CuadroTexto 53">
            <a:extLst>
              <a:ext uri="{FF2B5EF4-FFF2-40B4-BE49-F238E27FC236}">
                <a16:creationId xmlns:a16="http://schemas.microsoft.com/office/drawing/2014/main" id="{0AF3332E-5EB5-4E9A-9820-B8791AB67C7A}"/>
              </a:ext>
            </a:extLst>
          </p:cNvPr>
          <p:cNvSpPr txBox="1"/>
          <p:nvPr/>
        </p:nvSpPr>
        <p:spPr>
          <a:xfrm>
            <a:off x="6079670" y="4917560"/>
            <a:ext cx="838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100   </a:t>
            </a:r>
          </a:p>
        </p:txBody>
      </p:sp>
      <p:sp>
        <p:nvSpPr>
          <p:cNvPr id="55" name="CuadroTexto 54">
            <a:extLst>
              <a:ext uri="{FF2B5EF4-FFF2-40B4-BE49-F238E27FC236}">
                <a16:creationId xmlns:a16="http://schemas.microsoft.com/office/drawing/2014/main" id="{C638EF76-44E9-4673-B9E0-EB83F00E7C94}"/>
              </a:ext>
            </a:extLst>
          </p:cNvPr>
          <p:cNvSpPr txBox="1"/>
          <p:nvPr/>
        </p:nvSpPr>
        <p:spPr>
          <a:xfrm>
            <a:off x="5166305" y="4936210"/>
            <a:ext cx="838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100   </a:t>
            </a:r>
          </a:p>
        </p:txBody>
      </p:sp>
      <p:sp>
        <p:nvSpPr>
          <p:cNvPr id="56" name="CuadroTexto 55">
            <a:extLst>
              <a:ext uri="{FF2B5EF4-FFF2-40B4-BE49-F238E27FC236}">
                <a16:creationId xmlns:a16="http://schemas.microsoft.com/office/drawing/2014/main" id="{F9C20D7D-2F65-4218-827D-4F2BB99942C3}"/>
              </a:ext>
            </a:extLst>
          </p:cNvPr>
          <p:cNvSpPr txBox="1"/>
          <p:nvPr/>
        </p:nvSpPr>
        <p:spPr>
          <a:xfrm>
            <a:off x="4277720" y="4969301"/>
            <a:ext cx="838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100   </a:t>
            </a:r>
          </a:p>
        </p:txBody>
      </p:sp>
      <p:sp>
        <p:nvSpPr>
          <p:cNvPr id="57" name="CuadroTexto 56">
            <a:extLst>
              <a:ext uri="{FF2B5EF4-FFF2-40B4-BE49-F238E27FC236}">
                <a16:creationId xmlns:a16="http://schemas.microsoft.com/office/drawing/2014/main" id="{AEB5363B-0749-4E7F-8723-98CE90909555}"/>
              </a:ext>
            </a:extLst>
          </p:cNvPr>
          <p:cNvSpPr txBox="1"/>
          <p:nvPr/>
        </p:nvSpPr>
        <p:spPr>
          <a:xfrm>
            <a:off x="7034513" y="4917560"/>
            <a:ext cx="838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100   </a:t>
            </a:r>
          </a:p>
        </p:txBody>
      </p:sp>
      <p:sp>
        <p:nvSpPr>
          <p:cNvPr id="58" name="CuadroTexto 57">
            <a:extLst>
              <a:ext uri="{FF2B5EF4-FFF2-40B4-BE49-F238E27FC236}">
                <a16:creationId xmlns:a16="http://schemas.microsoft.com/office/drawing/2014/main" id="{65B73955-FA22-4A88-9835-E71F2CCCECC1}"/>
              </a:ext>
            </a:extLst>
          </p:cNvPr>
          <p:cNvSpPr txBox="1"/>
          <p:nvPr/>
        </p:nvSpPr>
        <p:spPr>
          <a:xfrm>
            <a:off x="4942056" y="4946132"/>
            <a:ext cx="3479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+   </a:t>
            </a:r>
          </a:p>
        </p:txBody>
      </p:sp>
      <p:sp>
        <p:nvSpPr>
          <p:cNvPr id="59" name="CuadroTexto 58">
            <a:extLst>
              <a:ext uri="{FF2B5EF4-FFF2-40B4-BE49-F238E27FC236}">
                <a16:creationId xmlns:a16="http://schemas.microsoft.com/office/drawing/2014/main" id="{544BC4CB-5D10-4471-BC18-CA13E8DC6DF6}"/>
              </a:ext>
            </a:extLst>
          </p:cNvPr>
          <p:cNvSpPr txBox="1"/>
          <p:nvPr/>
        </p:nvSpPr>
        <p:spPr>
          <a:xfrm>
            <a:off x="5859545" y="4936210"/>
            <a:ext cx="3479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+   </a:t>
            </a:r>
          </a:p>
        </p:txBody>
      </p:sp>
      <p:sp>
        <p:nvSpPr>
          <p:cNvPr id="60" name="CuadroTexto 59">
            <a:extLst>
              <a:ext uri="{FF2B5EF4-FFF2-40B4-BE49-F238E27FC236}">
                <a16:creationId xmlns:a16="http://schemas.microsoft.com/office/drawing/2014/main" id="{2A826BCE-A0E9-405E-8C9A-B668F8F6BA1D}"/>
              </a:ext>
            </a:extLst>
          </p:cNvPr>
          <p:cNvSpPr txBox="1"/>
          <p:nvPr/>
        </p:nvSpPr>
        <p:spPr>
          <a:xfrm>
            <a:off x="6781052" y="4898910"/>
            <a:ext cx="3479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+   </a:t>
            </a:r>
          </a:p>
        </p:txBody>
      </p:sp>
      <p:sp>
        <p:nvSpPr>
          <p:cNvPr id="61" name="CuadroTexto 60">
            <a:extLst>
              <a:ext uri="{FF2B5EF4-FFF2-40B4-BE49-F238E27FC236}">
                <a16:creationId xmlns:a16="http://schemas.microsoft.com/office/drawing/2014/main" id="{576B70F8-4AE9-4736-8999-7FFA64B10B2C}"/>
              </a:ext>
            </a:extLst>
          </p:cNvPr>
          <p:cNvSpPr txBox="1"/>
          <p:nvPr/>
        </p:nvSpPr>
        <p:spPr>
          <a:xfrm>
            <a:off x="3287420" y="5422130"/>
            <a:ext cx="838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100   </a:t>
            </a:r>
          </a:p>
        </p:txBody>
      </p:sp>
      <p:sp>
        <p:nvSpPr>
          <p:cNvPr id="62" name="CuadroTexto 61">
            <a:extLst>
              <a:ext uri="{FF2B5EF4-FFF2-40B4-BE49-F238E27FC236}">
                <a16:creationId xmlns:a16="http://schemas.microsoft.com/office/drawing/2014/main" id="{D78AAD09-E0D9-4BAD-A435-9352CBDE8240}"/>
              </a:ext>
            </a:extLst>
          </p:cNvPr>
          <p:cNvSpPr txBox="1"/>
          <p:nvPr/>
        </p:nvSpPr>
        <p:spPr>
          <a:xfrm>
            <a:off x="4010957" y="5422130"/>
            <a:ext cx="3479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+   </a:t>
            </a:r>
          </a:p>
        </p:txBody>
      </p:sp>
      <p:sp>
        <p:nvSpPr>
          <p:cNvPr id="63" name="CuadroTexto 62">
            <a:extLst>
              <a:ext uri="{FF2B5EF4-FFF2-40B4-BE49-F238E27FC236}">
                <a16:creationId xmlns:a16="http://schemas.microsoft.com/office/drawing/2014/main" id="{01DF49BA-A22A-4745-B785-DA57DCB069C8}"/>
              </a:ext>
            </a:extLst>
          </p:cNvPr>
          <p:cNvSpPr txBox="1"/>
          <p:nvPr/>
        </p:nvSpPr>
        <p:spPr>
          <a:xfrm>
            <a:off x="5166305" y="5389039"/>
            <a:ext cx="838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100   </a:t>
            </a:r>
          </a:p>
        </p:txBody>
      </p:sp>
      <p:sp>
        <p:nvSpPr>
          <p:cNvPr id="64" name="CuadroTexto 63">
            <a:extLst>
              <a:ext uri="{FF2B5EF4-FFF2-40B4-BE49-F238E27FC236}">
                <a16:creationId xmlns:a16="http://schemas.microsoft.com/office/drawing/2014/main" id="{2CA09099-FAFE-4C82-BF6D-A3C059964BD8}"/>
              </a:ext>
            </a:extLst>
          </p:cNvPr>
          <p:cNvSpPr txBox="1"/>
          <p:nvPr/>
        </p:nvSpPr>
        <p:spPr>
          <a:xfrm>
            <a:off x="4277720" y="5422130"/>
            <a:ext cx="838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100   </a:t>
            </a:r>
          </a:p>
        </p:txBody>
      </p:sp>
      <p:sp>
        <p:nvSpPr>
          <p:cNvPr id="65" name="CuadroTexto 64">
            <a:extLst>
              <a:ext uri="{FF2B5EF4-FFF2-40B4-BE49-F238E27FC236}">
                <a16:creationId xmlns:a16="http://schemas.microsoft.com/office/drawing/2014/main" id="{9C360DDD-D9CD-4F3A-8CCE-3E2E7C8BDD61}"/>
              </a:ext>
            </a:extLst>
          </p:cNvPr>
          <p:cNvSpPr txBox="1"/>
          <p:nvPr/>
        </p:nvSpPr>
        <p:spPr>
          <a:xfrm>
            <a:off x="4942056" y="5398961"/>
            <a:ext cx="3479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+   </a:t>
            </a:r>
          </a:p>
        </p:txBody>
      </p:sp>
      <p:sp>
        <p:nvSpPr>
          <p:cNvPr id="71" name="CuadroTexto 70">
            <a:extLst>
              <a:ext uri="{FF2B5EF4-FFF2-40B4-BE49-F238E27FC236}">
                <a16:creationId xmlns:a16="http://schemas.microsoft.com/office/drawing/2014/main" id="{0B3A816B-F0C6-4B4A-8A4E-D8A6E10CB70A}"/>
              </a:ext>
            </a:extLst>
          </p:cNvPr>
          <p:cNvSpPr txBox="1"/>
          <p:nvPr/>
        </p:nvSpPr>
        <p:spPr>
          <a:xfrm>
            <a:off x="6251932" y="5398961"/>
            <a:ext cx="6015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70   </a:t>
            </a:r>
          </a:p>
        </p:txBody>
      </p:sp>
      <p:sp>
        <p:nvSpPr>
          <p:cNvPr id="72" name="CuadroTexto 71">
            <a:extLst>
              <a:ext uri="{FF2B5EF4-FFF2-40B4-BE49-F238E27FC236}">
                <a16:creationId xmlns:a16="http://schemas.microsoft.com/office/drawing/2014/main" id="{45AB544A-08F5-46EC-A68A-5FDB90481D5A}"/>
              </a:ext>
            </a:extLst>
          </p:cNvPr>
          <p:cNvSpPr txBox="1"/>
          <p:nvPr/>
        </p:nvSpPr>
        <p:spPr>
          <a:xfrm>
            <a:off x="5932088" y="5417611"/>
            <a:ext cx="3479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+   </a:t>
            </a:r>
          </a:p>
        </p:txBody>
      </p:sp>
      <p:sp>
        <p:nvSpPr>
          <p:cNvPr id="73" name="CuadroTexto 72">
            <a:extLst>
              <a:ext uri="{FF2B5EF4-FFF2-40B4-BE49-F238E27FC236}">
                <a16:creationId xmlns:a16="http://schemas.microsoft.com/office/drawing/2014/main" id="{4E65CAE1-2364-40F3-A518-EFE871F74FAB}"/>
              </a:ext>
            </a:extLst>
          </p:cNvPr>
          <p:cNvSpPr txBox="1"/>
          <p:nvPr/>
        </p:nvSpPr>
        <p:spPr>
          <a:xfrm>
            <a:off x="6810493" y="5377850"/>
            <a:ext cx="3479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+   </a:t>
            </a:r>
          </a:p>
        </p:txBody>
      </p:sp>
      <p:sp>
        <p:nvSpPr>
          <p:cNvPr id="74" name="CuadroTexto 73">
            <a:extLst>
              <a:ext uri="{FF2B5EF4-FFF2-40B4-BE49-F238E27FC236}">
                <a16:creationId xmlns:a16="http://schemas.microsoft.com/office/drawing/2014/main" id="{7921E6FF-ECCE-406B-8B55-150FE1C8842C}"/>
              </a:ext>
            </a:extLst>
          </p:cNvPr>
          <p:cNvSpPr txBox="1"/>
          <p:nvPr/>
        </p:nvSpPr>
        <p:spPr>
          <a:xfrm>
            <a:off x="7418810" y="5417611"/>
            <a:ext cx="3479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6   </a:t>
            </a:r>
          </a:p>
        </p:txBody>
      </p:sp>
      <p:cxnSp>
        <p:nvCxnSpPr>
          <p:cNvPr id="75" name="Conector recto 74">
            <a:extLst>
              <a:ext uri="{FF2B5EF4-FFF2-40B4-BE49-F238E27FC236}">
                <a16:creationId xmlns:a16="http://schemas.microsoft.com/office/drawing/2014/main" id="{CA215093-A0FD-4363-9B65-840912FF0847}"/>
              </a:ext>
            </a:extLst>
          </p:cNvPr>
          <p:cNvCxnSpPr>
            <a:cxnSpLocks/>
          </p:cNvCxnSpPr>
          <p:nvPr/>
        </p:nvCxnSpPr>
        <p:spPr>
          <a:xfrm flipV="1">
            <a:off x="3205671" y="5899012"/>
            <a:ext cx="4627395" cy="1324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CuadroTexto 78">
            <a:extLst>
              <a:ext uri="{FF2B5EF4-FFF2-40B4-BE49-F238E27FC236}">
                <a16:creationId xmlns:a16="http://schemas.microsoft.com/office/drawing/2014/main" id="{0F9CBB1A-FB09-4C8E-8EC4-D1AFC1F7D9C4}"/>
              </a:ext>
            </a:extLst>
          </p:cNvPr>
          <p:cNvSpPr txBox="1"/>
          <p:nvPr/>
        </p:nvSpPr>
        <p:spPr>
          <a:xfrm>
            <a:off x="2993439" y="5422819"/>
            <a:ext cx="3479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-   </a:t>
            </a:r>
          </a:p>
        </p:txBody>
      </p:sp>
      <p:sp>
        <p:nvSpPr>
          <p:cNvPr id="80" name="Cruz 79">
            <a:extLst>
              <a:ext uri="{FF2B5EF4-FFF2-40B4-BE49-F238E27FC236}">
                <a16:creationId xmlns:a16="http://schemas.microsoft.com/office/drawing/2014/main" id="{12AEFD3D-B79A-4FBD-8F92-2AA8EC1035EA}"/>
              </a:ext>
            </a:extLst>
          </p:cNvPr>
          <p:cNvSpPr/>
          <p:nvPr/>
        </p:nvSpPr>
        <p:spPr>
          <a:xfrm rot="2601791">
            <a:off x="3636672" y="5132423"/>
            <a:ext cx="208072" cy="196977"/>
          </a:xfrm>
          <a:prstGeom prst="plus">
            <a:avLst>
              <a:gd name="adj" fmla="val 38889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1" name="Cruz 80">
            <a:extLst>
              <a:ext uri="{FF2B5EF4-FFF2-40B4-BE49-F238E27FC236}">
                <a16:creationId xmlns:a16="http://schemas.microsoft.com/office/drawing/2014/main" id="{97D283F2-DFB1-450F-B0F1-D7427622ABBD}"/>
              </a:ext>
            </a:extLst>
          </p:cNvPr>
          <p:cNvSpPr/>
          <p:nvPr/>
        </p:nvSpPr>
        <p:spPr>
          <a:xfrm rot="2601791">
            <a:off x="4615698" y="5106809"/>
            <a:ext cx="208072" cy="196977"/>
          </a:xfrm>
          <a:prstGeom prst="plus">
            <a:avLst>
              <a:gd name="adj" fmla="val 38889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2" name="Cruz 81">
            <a:extLst>
              <a:ext uri="{FF2B5EF4-FFF2-40B4-BE49-F238E27FC236}">
                <a16:creationId xmlns:a16="http://schemas.microsoft.com/office/drawing/2014/main" id="{F6A276D0-C260-4084-A437-B34AD5948BC6}"/>
              </a:ext>
            </a:extLst>
          </p:cNvPr>
          <p:cNvSpPr/>
          <p:nvPr/>
        </p:nvSpPr>
        <p:spPr>
          <a:xfrm rot="2601791">
            <a:off x="5484390" y="5089155"/>
            <a:ext cx="208072" cy="196977"/>
          </a:xfrm>
          <a:prstGeom prst="plus">
            <a:avLst>
              <a:gd name="adj" fmla="val 38889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4" name="CuadroTexto 83">
            <a:extLst>
              <a:ext uri="{FF2B5EF4-FFF2-40B4-BE49-F238E27FC236}">
                <a16:creationId xmlns:a16="http://schemas.microsoft.com/office/drawing/2014/main" id="{F7E4B5A7-849D-4C09-861E-1C399413CEC4}"/>
              </a:ext>
            </a:extLst>
          </p:cNvPr>
          <p:cNvSpPr txBox="1"/>
          <p:nvPr/>
        </p:nvSpPr>
        <p:spPr>
          <a:xfrm>
            <a:off x="6287060" y="5929642"/>
            <a:ext cx="6015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30   </a:t>
            </a:r>
          </a:p>
        </p:txBody>
      </p:sp>
      <p:sp>
        <p:nvSpPr>
          <p:cNvPr id="85" name="CuadroTexto 84">
            <a:extLst>
              <a:ext uri="{FF2B5EF4-FFF2-40B4-BE49-F238E27FC236}">
                <a16:creationId xmlns:a16="http://schemas.microsoft.com/office/drawing/2014/main" id="{209719F2-3263-46C7-AB40-D21E8B13E95B}"/>
              </a:ext>
            </a:extLst>
          </p:cNvPr>
          <p:cNvSpPr txBox="1"/>
          <p:nvPr/>
        </p:nvSpPr>
        <p:spPr>
          <a:xfrm>
            <a:off x="6727285" y="5940474"/>
            <a:ext cx="6015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+   </a:t>
            </a:r>
          </a:p>
        </p:txBody>
      </p:sp>
      <p:sp>
        <p:nvSpPr>
          <p:cNvPr id="86" name="CuadroTexto 85">
            <a:extLst>
              <a:ext uri="{FF2B5EF4-FFF2-40B4-BE49-F238E27FC236}">
                <a16:creationId xmlns:a16="http://schemas.microsoft.com/office/drawing/2014/main" id="{CC31BA8F-A829-46AD-813E-DDEEBB2D6659}"/>
              </a:ext>
            </a:extLst>
          </p:cNvPr>
          <p:cNvSpPr txBox="1"/>
          <p:nvPr/>
        </p:nvSpPr>
        <p:spPr>
          <a:xfrm>
            <a:off x="7211436" y="5940474"/>
            <a:ext cx="6015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94   </a:t>
            </a:r>
          </a:p>
        </p:txBody>
      </p:sp>
      <p:sp>
        <p:nvSpPr>
          <p:cNvPr id="87" name="CuadroTexto 86">
            <a:extLst>
              <a:ext uri="{FF2B5EF4-FFF2-40B4-BE49-F238E27FC236}">
                <a16:creationId xmlns:a16="http://schemas.microsoft.com/office/drawing/2014/main" id="{DEA7BCEA-A147-4BF0-B567-C66CBDA42DAE}"/>
              </a:ext>
            </a:extLst>
          </p:cNvPr>
          <p:cNvSpPr txBox="1"/>
          <p:nvPr/>
        </p:nvSpPr>
        <p:spPr>
          <a:xfrm>
            <a:off x="6739309" y="6370618"/>
            <a:ext cx="838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124   </a:t>
            </a:r>
          </a:p>
        </p:txBody>
      </p:sp>
      <p:sp>
        <p:nvSpPr>
          <p:cNvPr id="88" name="Cerrar llave 87">
            <a:extLst>
              <a:ext uri="{FF2B5EF4-FFF2-40B4-BE49-F238E27FC236}">
                <a16:creationId xmlns:a16="http://schemas.microsoft.com/office/drawing/2014/main" id="{AD786ED0-AD97-452A-BBE7-E11F80E6E7F8}"/>
              </a:ext>
            </a:extLst>
          </p:cNvPr>
          <p:cNvSpPr/>
          <p:nvPr/>
        </p:nvSpPr>
        <p:spPr>
          <a:xfrm rot="5400000">
            <a:off x="7022058" y="5872368"/>
            <a:ext cx="50682" cy="1060471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45679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/>
      <p:bldP spid="45" grpId="0"/>
      <p:bldP spid="47" grpId="0"/>
      <p:bldP spid="48" grpId="0"/>
      <p:bldP spid="49" grpId="0"/>
      <p:bldP spid="50" grpId="0"/>
      <p:bldP spid="51" grpId="0" animBg="1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71" grpId="0"/>
      <p:bldP spid="72" grpId="0"/>
      <p:bldP spid="73" grpId="0"/>
      <p:bldP spid="74" grpId="0"/>
      <p:bldP spid="79" grpId="0"/>
      <p:bldP spid="80" grpId="0" animBg="1"/>
      <p:bldP spid="81" grpId="0" animBg="1"/>
      <p:bldP spid="82" grpId="0" animBg="1"/>
      <p:bldP spid="84" grpId="0"/>
      <p:bldP spid="85" grpId="0"/>
      <p:bldP spid="86" grpId="0"/>
      <p:bldP spid="87" grpId="0"/>
      <p:bldP spid="8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DA9351FB-D116-4897-BC57-B3434E4E1E9D}"/>
              </a:ext>
            </a:extLst>
          </p:cNvPr>
          <p:cNvSpPr txBox="1"/>
          <p:nvPr/>
        </p:nvSpPr>
        <p:spPr>
          <a:xfrm>
            <a:off x="1599125" y="275622"/>
            <a:ext cx="93736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Enseñanza de la adición y sustracción con los bloques multibase</a:t>
            </a:r>
          </a:p>
        </p:txBody>
      </p:sp>
      <p:pic>
        <p:nvPicPr>
          <p:cNvPr id="4" name="Picture 2" descr="addition-1">
            <a:extLst>
              <a:ext uri="{FF2B5EF4-FFF2-40B4-BE49-F238E27FC236}">
                <a16:creationId xmlns:a16="http://schemas.microsoft.com/office/drawing/2014/main" id="{DF1DC66C-925C-4CBF-937B-4424C02229C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2" t="6359" r="32614" b="6486"/>
          <a:stretch/>
        </p:blipFill>
        <p:spPr bwMode="auto">
          <a:xfrm>
            <a:off x="3449763" y="1552129"/>
            <a:ext cx="1378039" cy="1378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addition-1">
            <a:extLst>
              <a:ext uri="{FF2B5EF4-FFF2-40B4-BE49-F238E27FC236}">
                <a16:creationId xmlns:a16="http://schemas.microsoft.com/office/drawing/2014/main" id="{4B470FA0-13BC-4BD6-87A7-C06D24FF8FC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2" t="6359" r="32614" b="6486"/>
          <a:stretch/>
        </p:blipFill>
        <p:spPr bwMode="auto">
          <a:xfrm>
            <a:off x="4827802" y="1552129"/>
            <a:ext cx="1378039" cy="1378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addition-1">
            <a:extLst>
              <a:ext uri="{FF2B5EF4-FFF2-40B4-BE49-F238E27FC236}">
                <a16:creationId xmlns:a16="http://schemas.microsoft.com/office/drawing/2014/main" id="{401F12F0-C233-436F-B9BC-54B2BC84D3C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2" t="6359" r="32614" b="6486"/>
          <a:stretch/>
        </p:blipFill>
        <p:spPr bwMode="auto">
          <a:xfrm>
            <a:off x="6205841" y="1552129"/>
            <a:ext cx="1378039" cy="1378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addition-1">
            <a:extLst>
              <a:ext uri="{FF2B5EF4-FFF2-40B4-BE49-F238E27FC236}">
                <a16:creationId xmlns:a16="http://schemas.microsoft.com/office/drawing/2014/main" id="{11D4D7BE-ECAC-435B-B85A-BCCD97F2E98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2" t="6359" r="32614" b="6486"/>
          <a:stretch/>
        </p:blipFill>
        <p:spPr bwMode="auto">
          <a:xfrm>
            <a:off x="7583880" y="1552129"/>
            <a:ext cx="1378039" cy="1378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addition-1">
            <a:extLst>
              <a:ext uri="{FF2B5EF4-FFF2-40B4-BE49-F238E27FC236}">
                <a16:creationId xmlns:a16="http://schemas.microsoft.com/office/drawing/2014/main" id="{B3044065-322D-45BE-9875-6C26ED3498C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2" t="6359" r="32614" b="6486"/>
          <a:stretch/>
        </p:blipFill>
        <p:spPr bwMode="auto">
          <a:xfrm>
            <a:off x="8973290" y="1552129"/>
            <a:ext cx="1378039" cy="1378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0E05E17B-4F52-4B43-8DC3-2EFCF216892C}"/>
              </a:ext>
            </a:extLst>
          </p:cNvPr>
          <p:cNvSpPr txBox="1"/>
          <p:nvPr/>
        </p:nvSpPr>
        <p:spPr>
          <a:xfrm>
            <a:off x="797996" y="2668559"/>
            <a:ext cx="22047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500 – 376 =   </a:t>
            </a:r>
          </a:p>
        </p:txBody>
      </p:sp>
      <p:pic>
        <p:nvPicPr>
          <p:cNvPr id="10" name="Picture 2" descr="addition-1">
            <a:extLst>
              <a:ext uri="{FF2B5EF4-FFF2-40B4-BE49-F238E27FC236}">
                <a16:creationId xmlns:a16="http://schemas.microsoft.com/office/drawing/2014/main" id="{E49393DD-FB9D-4526-B61E-FD0E498646D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2" t="6359" r="32614" b="6486"/>
          <a:stretch/>
        </p:blipFill>
        <p:spPr bwMode="auto">
          <a:xfrm>
            <a:off x="3449762" y="3038029"/>
            <a:ext cx="1378039" cy="1378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 descr="addition-1">
            <a:extLst>
              <a:ext uri="{FF2B5EF4-FFF2-40B4-BE49-F238E27FC236}">
                <a16:creationId xmlns:a16="http://schemas.microsoft.com/office/drawing/2014/main" id="{AB62B046-B8DA-46B4-A001-BE391B9A73D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2" t="6359" r="32614" b="6486"/>
          <a:stretch/>
        </p:blipFill>
        <p:spPr bwMode="auto">
          <a:xfrm>
            <a:off x="4827801" y="3038029"/>
            <a:ext cx="1378039" cy="1378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 descr="addition-1">
            <a:extLst>
              <a:ext uri="{FF2B5EF4-FFF2-40B4-BE49-F238E27FC236}">
                <a16:creationId xmlns:a16="http://schemas.microsoft.com/office/drawing/2014/main" id="{AA0AE026-AD80-4D5E-835B-84F057774AE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2" t="6359" r="32614" b="6486"/>
          <a:stretch/>
        </p:blipFill>
        <p:spPr bwMode="auto">
          <a:xfrm>
            <a:off x="6205840" y="3038029"/>
            <a:ext cx="1378039" cy="1378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 descr="addition-1">
            <a:extLst>
              <a:ext uri="{FF2B5EF4-FFF2-40B4-BE49-F238E27FC236}">
                <a16:creationId xmlns:a16="http://schemas.microsoft.com/office/drawing/2014/main" id="{C51E2D1B-F920-4F3D-91B3-FCDF977785A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450" t="7309" r="16503" b="9609"/>
          <a:stretch/>
        </p:blipFill>
        <p:spPr bwMode="auto">
          <a:xfrm>
            <a:off x="7583880" y="3038029"/>
            <a:ext cx="293296" cy="1359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" descr="addition-1">
            <a:extLst>
              <a:ext uri="{FF2B5EF4-FFF2-40B4-BE49-F238E27FC236}">
                <a16:creationId xmlns:a16="http://schemas.microsoft.com/office/drawing/2014/main" id="{87E852EE-D6F5-4062-B101-8D617C23D34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450" t="7309" r="16503" b="9609"/>
          <a:stretch/>
        </p:blipFill>
        <p:spPr bwMode="auto">
          <a:xfrm>
            <a:off x="7814274" y="3019812"/>
            <a:ext cx="293296" cy="1359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" descr="addition-1">
            <a:extLst>
              <a:ext uri="{FF2B5EF4-FFF2-40B4-BE49-F238E27FC236}">
                <a16:creationId xmlns:a16="http://schemas.microsoft.com/office/drawing/2014/main" id="{40FFEA18-114F-497F-944A-CEDC0C624B1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450" t="7309" r="16503" b="9609"/>
          <a:stretch/>
        </p:blipFill>
        <p:spPr bwMode="auto">
          <a:xfrm>
            <a:off x="8055991" y="3005847"/>
            <a:ext cx="293296" cy="1359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2" descr="addition-1">
            <a:extLst>
              <a:ext uri="{FF2B5EF4-FFF2-40B4-BE49-F238E27FC236}">
                <a16:creationId xmlns:a16="http://schemas.microsoft.com/office/drawing/2014/main" id="{1D4F4F22-5657-4969-AFCE-639E7F2DF4E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450" t="7309" r="16503" b="9609"/>
          <a:stretch/>
        </p:blipFill>
        <p:spPr bwMode="auto">
          <a:xfrm>
            <a:off x="8286385" y="3005847"/>
            <a:ext cx="293296" cy="1359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2" descr="addition-1">
            <a:extLst>
              <a:ext uri="{FF2B5EF4-FFF2-40B4-BE49-F238E27FC236}">
                <a16:creationId xmlns:a16="http://schemas.microsoft.com/office/drawing/2014/main" id="{96B10C43-DF65-4E76-B6D4-C09BD9EF697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450" t="7309" r="16503" b="9609"/>
          <a:stretch/>
        </p:blipFill>
        <p:spPr bwMode="auto">
          <a:xfrm>
            <a:off x="8507255" y="3005846"/>
            <a:ext cx="293296" cy="1359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2" descr="addition-1">
            <a:extLst>
              <a:ext uri="{FF2B5EF4-FFF2-40B4-BE49-F238E27FC236}">
                <a16:creationId xmlns:a16="http://schemas.microsoft.com/office/drawing/2014/main" id="{A130F5E7-818B-4048-830F-F90854E7507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450" t="7309" r="16503" b="9609"/>
          <a:stretch/>
        </p:blipFill>
        <p:spPr bwMode="auto">
          <a:xfrm>
            <a:off x="8728125" y="3005845"/>
            <a:ext cx="293296" cy="1359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2" descr="addition-1">
            <a:extLst>
              <a:ext uri="{FF2B5EF4-FFF2-40B4-BE49-F238E27FC236}">
                <a16:creationId xmlns:a16="http://schemas.microsoft.com/office/drawing/2014/main" id="{7A96B14F-8975-4971-924F-7DD9C840B4C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450" t="7309" r="16503" b="9609"/>
          <a:stretch/>
        </p:blipFill>
        <p:spPr bwMode="auto">
          <a:xfrm>
            <a:off x="8958519" y="3005844"/>
            <a:ext cx="293296" cy="1359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Imagen 11" descr="https://pbs.twimg.com/media/BlCxPQeCAAAdgVV.png">
            <a:extLst>
              <a:ext uri="{FF2B5EF4-FFF2-40B4-BE49-F238E27FC236}">
                <a16:creationId xmlns:a16="http://schemas.microsoft.com/office/drawing/2014/main" id="{2815E792-CA89-4AA5-B6C8-B400F908BC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074" r="92693" b="49593"/>
          <a:stretch>
            <a:fillRect/>
          </a:stretch>
        </p:blipFill>
        <p:spPr bwMode="auto">
          <a:xfrm>
            <a:off x="9222011" y="4067764"/>
            <a:ext cx="321735" cy="297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Imagen 11" descr="https://pbs.twimg.com/media/BlCxPQeCAAAdgVV.png">
            <a:extLst>
              <a:ext uri="{FF2B5EF4-FFF2-40B4-BE49-F238E27FC236}">
                <a16:creationId xmlns:a16="http://schemas.microsoft.com/office/drawing/2014/main" id="{79862611-F278-44FA-95DC-4DBF08CF01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074" r="92693" b="49593"/>
          <a:stretch>
            <a:fillRect/>
          </a:stretch>
        </p:blipFill>
        <p:spPr bwMode="auto">
          <a:xfrm>
            <a:off x="9539312" y="4067764"/>
            <a:ext cx="321735" cy="297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Imagen 11" descr="https://pbs.twimg.com/media/BlCxPQeCAAAdgVV.png">
            <a:extLst>
              <a:ext uri="{FF2B5EF4-FFF2-40B4-BE49-F238E27FC236}">
                <a16:creationId xmlns:a16="http://schemas.microsoft.com/office/drawing/2014/main" id="{C57E5591-69DE-43C9-95DF-57B72A7EB6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074" r="92693" b="49593"/>
          <a:stretch>
            <a:fillRect/>
          </a:stretch>
        </p:blipFill>
        <p:spPr bwMode="auto">
          <a:xfrm>
            <a:off x="9861047" y="4067763"/>
            <a:ext cx="321735" cy="297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Imagen 11" descr="https://pbs.twimg.com/media/BlCxPQeCAAAdgVV.png">
            <a:extLst>
              <a:ext uri="{FF2B5EF4-FFF2-40B4-BE49-F238E27FC236}">
                <a16:creationId xmlns:a16="http://schemas.microsoft.com/office/drawing/2014/main" id="{A6BE25AC-F7B5-424C-9773-C4B8221BD9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074" r="92693" b="49593"/>
          <a:stretch>
            <a:fillRect/>
          </a:stretch>
        </p:blipFill>
        <p:spPr bwMode="auto">
          <a:xfrm>
            <a:off x="9188913" y="3732023"/>
            <a:ext cx="321735" cy="297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Imagen 11" descr="https://pbs.twimg.com/media/BlCxPQeCAAAdgVV.png">
            <a:extLst>
              <a:ext uri="{FF2B5EF4-FFF2-40B4-BE49-F238E27FC236}">
                <a16:creationId xmlns:a16="http://schemas.microsoft.com/office/drawing/2014/main" id="{03959801-C22D-4484-BE4A-382B268609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074" r="92693" b="49593"/>
          <a:stretch>
            <a:fillRect/>
          </a:stretch>
        </p:blipFill>
        <p:spPr bwMode="auto">
          <a:xfrm>
            <a:off x="9501441" y="3732023"/>
            <a:ext cx="321735" cy="297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Imagen 11" descr="https://pbs.twimg.com/media/BlCxPQeCAAAdgVV.png">
            <a:extLst>
              <a:ext uri="{FF2B5EF4-FFF2-40B4-BE49-F238E27FC236}">
                <a16:creationId xmlns:a16="http://schemas.microsoft.com/office/drawing/2014/main" id="{0BC5A63B-E702-48FB-B811-EF1377B508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074" r="92693" b="49593"/>
          <a:stretch>
            <a:fillRect/>
          </a:stretch>
        </p:blipFill>
        <p:spPr bwMode="auto">
          <a:xfrm>
            <a:off x="9823176" y="3732023"/>
            <a:ext cx="321735" cy="297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6" name="Conector recto 25">
            <a:extLst>
              <a:ext uri="{FF2B5EF4-FFF2-40B4-BE49-F238E27FC236}">
                <a16:creationId xmlns:a16="http://schemas.microsoft.com/office/drawing/2014/main" id="{C64A451D-3C23-40C5-800A-5C003EC086FD}"/>
              </a:ext>
            </a:extLst>
          </p:cNvPr>
          <p:cNvCxnSpPr/>
          <p:nvPr/>
        </p:nvCxnSpPr>
        <p:spPr>
          <a:xfrm>
            <a:off x="3002769" y="4593270"/>
            <a:ext cx="752303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ruz 34">
            <a:extLst>
              <a:ext uri="{FF2B5EF4-FFF2-40B4-BE49-F238E27FC236}">
                <a16:creationId xmlns:a16="http://schemas.microsoft.com/office/drawing/2014/main" id="{64A665EE-C76D-4DCB-9F9D-E5CC03840D10}"/>
              </a:ext>
            </a:extLst>
          </p:cNvPr>
          <p:cNvSpPr/>
          <p:nvPr/>
        </p:nvSpPr>
        <p:spPr>
          <a:xfrm rot="2601791">
            <a:off x="10115404" y="2726481"/>
            <a:ext cx="208072" cy="196977"/>
          </a:xfrm>
          <a:prstGeom prst="plus">
            <a:avLst>
              <a:gd name="adj" fmla="val 38889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Cruz 39">
            <a:extLst>
              <a:ext uri="{FF2B5EF4-FFF2-40B4-BE49-F238E27FC236}">
                <a16:creationId xmlns:a16="http://schemas.microsoft.com/office/drawing/2014/main" id="{A7F55B1E-47A1-4D77-A76D-3B48A5836A20}"/>
              </a:ext>
            </a:extLst>
          </p:cNvPr>
          <p:cNvSpPr/>
          <p:nvPr/>
        </p:nvSpPr>
        <p:spPr>
          <a:xfrm rot="2601791">
            <a:off x="9985718" y="4170361"/>
            <a:ext cx="180923" cy="170869"/>
          </a:xfrm>
          <a:prstGeom prst="plus">
            <a:avLst>
              <a:gd name="adj" fmla="val 38889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A10CFBE0-78A9-47C7-9E12-79D2167A403E}"/>
              </a:ext>
            </a:extLst>
          </p:cNvPr>
          <p:cNvSpPr txBox="1"/>
          <p:nvPr/>
        </p:nvSpPr>
        <p:spPr>
          <a:xfrm>
            <a:off x="764595" y="3506706"/>
            <a:ext cx="19464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499 - 375   </a:t>
            </a:r>
          </a:p>
        </p:txBody>
      </p:sp>
      <p:sp>
        <p:nvSpPr>
          <p:cNvPr id="44" name="CuadroTexto 43">
            <a:extLst>
              <a:ext uri="{FF2B5EF4-FFF2-40B4-BE49-F238E27FC236}">
                <a16:creationId xmlns:a16="http://schemas.microsoft.com/office/drawing/2014/main" id="{7FD81C6D-868A-44CC-AD6D-AFA0B3112399}"/>
              </a:ext>
            </a:extLst>
          </p:cNvPr>
          <p:cNvSpPr txBox="1"/>
          <p:nvPr/>
        </p:nvSpPr>
        <p:spPr>
          <a:xfrm>
            <a:off x="1151864" y="4154459"/>
            <a:ext cx="838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124   </a:t>
            </a: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AD3A7C99-C59A-4560-9C4F-4C6BCE70BEC1}"/>
              </a:ext>
            </a:extLst>
          </p:cNvPr>
          <p:cNvSpPr txBox="1"/>
          <p:nvPr/>
        </p:nvSpPr>
        <p:spPr>
          <a:xfrm>
            <a:off x="4019546" y="4840496"/>
            <a:ext cx="13070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   500  </a:t>
            </a:r>
          </a:p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-  376  </a:t>
            </a:r>
          </a:p>
        </p:txBody>
      </p:sp>
      <p:cxnSp>
        <p:nvCxnSpPr>
          <p:cNvPr id="47" name="Conector recto 46">
            <a:extLst>
              <a:ext uri="{FF2B5EF4-FFF2-40B4-BE49-F238E27FC236}">
                <a16:creationId xmlns:a16="http://schemas.microsoft.com/office/drawing/2014/main" id="{DD98A034-FB48-467D-BFD7-735FDDBBADD2}"/>
              </a:ext>
            </a:extLst>
          </p:cNvPr>
          <p:cNvCxnSpPr>
            <a:cxnSpLocks/>
          </p:cNvCxnSpPr>
          <p:nvPr/>
        </p:nvCxnSpPr>
        <p:spPr>
          <a:xfrm>
            <a:off x="4350058" y="5699463"/>
            <a:ext cx="710213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CuadroTexto 48">
            <a:extLst>
              <a:ext uri="{FF2B5EF4-FFF2-40B4-BE49-F238E27FC236}">
                <a16:creationId xmlns:a16="http://schemas.microsoft.com/office/drawing/2014/main" id="{FDC97F74-2BA6-4FA3-8E4E-80A56D5A5302}"/>
              </a:ext>
            </a:extLst>
          </p:cNvPr>
          <p:cNvSpPr txBox="1"/>
          <p:nvPr/>
        </p:nvSpPr>
        <p:spPr>
          <a:xfrm>
            <a:off x="4855701" y="4693971"/>
            <a:ext cx="4709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</a:t>
            </a:r>
          </a:p>
        </p:txBody>
      </p:sp>
      <p:sp>
        <p:nvSpPr>
          <p:cNvPr id="50" name="CuadroTexto 49">
            <a:extLst>
              <a:ext uri="{FF2B5EF4-FFF2-40B4-BE49-F238E27FC236}">
                <a16:creationId xmlns:a16="http://schemas.microsoft.com/office/drawing/2014/main" id="{A4E4BADF-6A2F-4998-9F59-F6AADF57A814}"/>
              </a:ext>
            </a:extLst>
          </p:cNvPr>
          <p:cNvSpPr txBox="1"/>
          <p:nvPr/>
        </p:nvSpPr>
        <p:spPr>
          <a:xfrm>
            <a:off x="4855700" y="5164003"/>
            <a:ext cx="4709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</a:t>
            </a:r>
          </a:p>
        </p:txBody>
      </p:sp>
      <p:sp>
        <p:nvSpPr>
          <p:cNvPr id="51" name="CuadroTexto 50">
            <a:extLst>
              <a:ext uri="{FF2B5EF4-FFF2-40B4-BE49-F238E27FC236}">
                <a16:creationId xmlns:a16="http://schemas.microsoft.com/office/drawing/2014/main" id="{037E8DE1-73B4-4A1F-93A5-59F7BE684D0F}"/>
              </a:ext>
            </a:extLst>
          </p:cNvPr>
          <p:cNvSpPr txBox="1"/>
          <p:nvPr/>
        </p:nvSpPr>
        <p:spPr>
          <a:xfrm>
            <a:off x="6011104" y="4825449"/>
            <a:ext cx="11087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  499 </a:t>
            </a:r>
          </a:p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- 375   </a:t>
            </a:r>
          </a:p>
        </p:txBody>
      </p:sp>
      <p:cxnSp>
        <p:nvCxnSpPr>
          <p:cNvPr id="52" name="Conector recto 51">
            <a:extLst>
              <a:ext uri="{FF2B5EF4-FFF2-40B4-BE49-F238E27FC236}">
                <a16:creationId xmlns:a16="http://schemas.microsoft.com/office/drawing/2014/main" id="{5AC55FF7-FDF7-4419-BB45-CD9B7C5F6147}"/>
              </a:ext>
            </a:extLst>
          </p:cNvPr>
          <p:cNvCxnSpPr>
            <a:cxnSpLocks/>
          </p:cNvCxnSpPr>
          <p:nvPr/>
        </p:nvCxnSpPr>
        <p:spPr>
          <a:xfrm>
            <a:off x="6205840" y="5700942"/>
            <a:ext cx="710213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CuadroTexto 52">
            <a:extLst>
              <a:ext uri="{FF2B5EF4-FFF2-40B4-BE49-F238E27FC236}">
                <a16:creationId xmlns:a16="http://schemas.microsoft.com/office/drawing/2014/main" id="{9592DCCA-D124-4FC6-A5E3-2324C0E42466}"/>
              </a:ext>
            </a:extLst>
          </p:cNvPr>
          <p:cNvSpPr txBox="1"/>
          <p:nvPr/>
        </p:nvSpPr>
        <p:spPr>
          <a:xfrm>
            <a:off x="6609909" y="5680246"/>
            <a:ext cx="308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4   </a:t>
            </a:r>
          </a:p>
        </p:txBody>
      </p:sp>
      <p:sp>
        <p:nvSpPr>
          <p:cNvPr id="54" name="CuadroTexto 53">
            <a:extLst>
              <a:ext uri="{FF2B5EF4-FFF2-40B4-BE49-F238E27FC236}">
                <a16:creationId xmlns:a16="http://schemas.microsoft.com/office/drawing/2014/main" id="{8775169E-988C-4CBE-9D1D-17761688195B}"/>
              </a:ext>
            </a:extLst>
          </p:cNvPr>
          <p:cNvSpPr txBox="1"/>
          <p:nvPr/>
        </p:nvSpPr>
        <p:spPr>
          <a:xfrm>
            <a:off x="6406568" y="5671368"/>
            <a:ext cx="308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2   </a:t>
            </a:r>
          </a:p>
        </p:txBody>
      </p:sp>
      <p:sp>
        <p:nvSpPr>
          <p:cNvPr id="55" name="CuadroTexto 54">
            <a:extLst>
              <a:ext uri="{FF2B5EF4-FFF2-40B4-BE49-F238E27FC236}">
                <a16:creationId xmlns:a16="http://schemas.microsoft.com/office/drawing/2014/main" id="{32F85320-8B52-4FA2-B950-3D02CDFBAF16}"/>
              </a:ext>
            </a:extLst>
          </p:cNvPr>
          <p:cNvSpPr txBox="1"/>
          <p:nvPr/>
        </p:nvSpPr>
        <p:spPr>
          <a:xfrm>
            <a:off x="6203227" y="5679894"/>
            <a:ext cx="308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1   </a:t>
            </a:r>
          </a:p>
        </p:txBody>
      </p:sp>
    </p:spTree>
    <p:extLst>
      <p:ext uri="{BB962C8B-B14F-4D97-AF65-F5344CB8AC3E}">
        <p14:creationId xmlns:p14="http://schemas.microsoft.com/office/powerpoint/2010/main" val="3914642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5" grpId="0" animBg="1"/>
      <p:bldP spid="40" grpId="0" animBg="1"/>
      <p:bldP spid="43" grpId="0"/>
      <p:bldP spid="44" grpId="0"/>
      <p:bldP spid="45" grpId="0"/>
      <p:bldP spid="49" grpId="0"/>
      <p:bldP spid="50" grpId="0"/>
      <p:bldP spid="51" grpId="0"/>
      <p:bldP spid="53" grpId="0"/>
      <p:bldP spid="54" grpId="0"/>
      <p:bldP spid="5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1816E0F7-A2F7-417C-BC6E-16874370F4C8}"/>
              </a:ext>
            </a:extLst>
          </p:cNvPr>
          <p:cNvSpPr txBox="1"/>
          <p:nvPr/>
        </p:nvSpPr>
        <p:spPr>
          <a:xfrm>
            <a:off x="1599125" y="275622"/>
            <a:ext cx="93736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Enseñanza de la adición y sustracción con los bloques multibase</a:t>
            </a:r>
          </a:p>
        </p:txBody>
      </p:sp>
      <p:pic>
        <p:nvPicPr>
          <p:cNvPr id="3" name="Picture 2" descr="addition-1">
            <a:extLst>
              <a:ext uri="{FF2B5EF4-FFF2-40B4-BE49-F238E27FC236}">
                <a16:creationId xmlns:a16="http://schemas.microsoft.com/office/drawing/2014/main" id="{BB2228AD-CF93-48BD-8C6F-94289EC37F2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2" t="6359" r="32614" b="6486"/>
          <a:stretch/>
        </p:blipFill>
        <p:spPr bwMode="auto">
          <a:xfrm>
            <a:off x="1395883" y="1341512"/>
            <a:ext cx="1378039" cy="1378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 descr="addition-1">
            <a:extLst>
              <a:ext uri="{FF2B5EF4-FFF2-40B4-BE49-F238E27FC236}">
                <a16:creationId xmlns:a16="http://schemas.microsoft.com/office/drawing/2014/main" id="{C6059345-AA7D-4765-82E6-D51A97E1191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2" t="6359" r="32614" b="6486"/>
          <a:stretch/>
        </p:blipFill>
        <p:spPr bwMode="auto">
          <a:xfrm>
            <a:off x="2773922" y="1341512"/>
            <a:ext cx="1378039" cy="1378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addition-1">
            <a:extLst>
              <a:ext uri="{FF2B5EF4-FFF2-40B4-BE49-F238E27FC236}">
                <a16:creationId xmlns:a16="http://schemas.microsoft.com/office/drawing/2014/main" id="{E90547A9-832E-4FB1-BD5E-5D243A5CD5B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2" t="6359" r="32614" b="6486"/>
          <a:stretch/>
        </p:blipFill>
        <p:spPr bwMode="auto">
          <a:xfrm>
            <a:off x="4151961" y="1341512"/>
            <a:ext cx="1378039" cy="1378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addition-1">
            <a:extLst>
              <a:ext uri="{FF2B5EF4-FFF2-40B4-BE49-F238E27FC236}">
                <a16:creationId xmlns:a16="http://schemas.microsoft.com/office/drawing/2014/main" id="{0A46860D-FD25-431F-B264-5A5CBA0A011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2" t="6359" r="32614" b="6486"/>
          <a:stretch/>
        </p:blipFill>
        <p:spPr bwMode="auto">
          <a:xfrm>
            <a:off x="5530000" y="1341512"/>
            <a:ext cx="1378039" cy="1378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36578CF7-B0D2-407E-93A2-16FFF8D423EB}"/>
              </a:ext>
            </a:extLst>
          </p:cNvPr>
          <p:cNvSpPr txBox="1"/>
          <p:nvPr/>
        </p:nvSpPr>
        <p:spPr>
          <a:xfrm>
            <a:off x="8106078" y="4497587"/>
            <a:ext cx="621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20    </a:t>
            </a:r>
          </a:p>
        </p:txBody>
      </p:sp>
      <p:pic>
        <p:nvPicPr>
          <p:cNvPr id="9" name="Picture 2" descr="addition-1">
            <a:extLst>
              <a:ext uri="{FF2B5EF4-FFF2-40B4-BE49-F238E27FC236}">
                <a16:creationId xmlns:a16="http://schemas.microsoft.com/office/drawing/2014/main" id="{4A7EC316-43B3-4131-904E-B0E37936FC9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2" t="6359" r="32614" b="6486"/>
          <a:stretch/>
        </p:blipFill>
        <p:spPr bwMode="auto">
          <a:xfrm>
            <a:off x="1395882" y="2827412"/>
            <a:ext cx="1378039" cy="1378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 descr="addition-1">
            <a:extLst>
              <a:ext uri="{FF2B5EF4-FFF2-40B4-BE49-F238E27FC236}">
                <a16:creationId xmlns:a16="http://schemas.microsoft.com/office/drawing/2014/main" id="{2FA35829-3C3E-432E-A30A-1D24229443C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2" t="6359" r="32614" b="6486"/>
          <a:stretch/>
        </p:blipFill>
        <p:spPr bwMode="auto">
          <a:xfrm>
            <a:off x="2773921" y="2827412"/>
            <a:ext cx="1378039" cy="1378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 descr="addition-1">
            <a:extLst>
              <a:ext uri="{FF2B5EF4-FFF2-40B4-BE49-F238E27FC236}">
                <a16:creationId xmlns:a16="http://schemas.microsoft.com/office/drawing/2014/main" id="{34D85B12-5011-4F11-866D-7DA520B8F8E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2" t="6359" r="32614" b="6486"/>
          <a:stretch/>
        </p:blipFill>
        <p:spPr bwMode="auto">
          <a:xfrm>
            <a:off x="4151960" y="2827412"/>
            <a:ext cx="1378039" cy="1378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 descr="addition-1">
            <a:extLst>
              <a:ext uri="{FF2B5EF4-FFF2-40B4-BE49-F238E27FC236}">
                <a16:creationId xmlns:a16="http://schemas.microsoft.com/office/drawing/2014/main" id="{D22BFBCE-DBD7-4EA4-B381-D128B36C802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450" t="7309" r="16503" b="9609"/>
          <a:stretch/>
        </p:blipFill>
        <p:spPr bwMode="auto">
          <a:xfrm>
            <a:off x="8675873" y="2768799"/>
            <a:ext cx="293296" cy="1359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 descr="addition-1">
            <a:extLst>
              <a:ext uri="{FF2B5EF4-FFF2-40B4-BE49-F238E27FC236}">
                <a16:creationId xmlns:a16="http://schemas.microsoft.com/office/drawing/2014/main" id="{FD201E81-84C7-4086-9B33-673D5499D2E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450" t="7309" r="16503" b="9609"/>
          <a:stretch/>
        </p:blipFill>
        <p:spPr bwMode="auto">
          <a:xfrm>
            <a:off x="8426873" y="2778524"/>
            <a:ext cx="293296" cy="1359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" descr="addition-1">
            <a:extLst>
              <a:ext uri="{FF2B5EF4-FFF2-40B4-BE49-F238E27FC236}">
                <a16:creationId xmlns:a16="http://schemas.microsoft.com/office/drawing/2014/main" id="{87655FB9-485A-4015-A461-097C08F701F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450" t="7309" r="16503" b="9609"/>
          <a:stretch/>
        </p:blipFill>
        <p:spPr bwMode="auto">
          <a:xfrm>
            <a:off x="8167420" y="2781122"/>
            <a:ext cx="293296" cy="1359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" descr="addition-1">
            <a:extLst>
              <a:ext uri="{FF2B5EF4-FFF2-40B4-BE49-F238E27FC236}">
                <a16:creationId xmlns:a16="http://schemas.microsoft.com/office/drawing/2014/main" id="{8D7CF44C-2E5D-495A-AA91-CBE35A2CDFE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450" t="7309" r="16503" b="9609"/>
          <a:stretch/>
        </p:blipFill>
        <p:spPr bwMode="auto">
          <a:xfrm>
            <a:off x="7882216" y="2768799"/>
            <a:ext cx="293296" cy="1359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2" descr="addition-1">
            <a:extLst>
              <a:ext uri="{FF2B5EF4-FFF2-40B4-BE49-F238E27FC236}">
                <a16:creationId xmlns:a16="http://schemas.microsoft.com/office/drawing/2014/main" id="{84D27B03-6A1B-4C48-B316-4B4936E994F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450" t="7309" r="16503" b="9609"/>
          <a:stretch/>
        </p:blipFill>
        <p:spPr bwMode="auto">
          <a:xfrm>
            <a:off x="7658195" y="2775605"/>
            <a:ext cx="293296" cy="1359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2" descr="addition-1">
            <a:extLst>
              <a:ext uri="{FF2B5EF4-FFF2-40B4-BE49-F238E27FC236}">
                <a16:creationId xmlns:a16="http://schemas.microsoft.com/office/drawing/2014/main" id="{91C627F4-F9A0-4EE7-93E0-B571B56040E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450" t="7309" r="16503" b="9609"/>
          <a:stretch/>
        </p:blipFill>
        <p:spPr bwMode="auto">
          <a:xfrm>
            <a:off x="7393457" y="2775605"/>
            <a:ext cx="293296" cy="1359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2" descr="addition-1">
            <a:extLst>
              <a:ext uri="{FF2B5EF4-FFF2-40B4-BE49-F238E27FC236}">
                <a16:creationId xmlns:a16="http://schemas.microsoft.com/office/drawing/2014/main" id="{FD765627-DDB4-4968-9EA8-F1C1351ECBA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450" t="7309" r="16503" b="9609"/>
          <a:stretch/>
        </p:blipFill>
        <p:spPr bwMode="auto">
          <a:xfrm>
            <a:off x="7141487" y="2775605"/>
            <a:ext cx="293296" cy="1359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Imagen 11" descr="https://pbs.twimg.com/media/BlCxPQeCAAAdgVV.png">
            <a:extLst>
              <a:ext uri="{FF2B5EF4-FFF2-40B4-BE49-F238E27FC236}">
                <a16:creationId xmlns:a16="http://schemas.microsoft.com/office/drawing/2014/main" id="{B8E6719D-CC17-4048-B324-BE67B059DA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074" r="92693" b="49593"/>
          <a:stretch>
            <a:fillRect/>
          </a:stretch>
        </p:blipFill>
        <p:spPr bwMode="auto">
          <a:xfrm>
            <a:off x="9430750" y="3498379"/>
            <a:ext cx="321735" cy="297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Imagen 11" descr="https://pbs.twimg.com/media/BlCxPQeCAAAdgVV.png">
            <a:extLst>
              <a:ext uri="{FF2B5EF4-FFF2-40B4-BE49-F238E27FC236}">
                <a16:creationId xmlns:a16="http://schemas.microsoft.com/office/drawing/2014/main" id="{06ED7AAC-3E3B-47A2-86C0-3A52418517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074" r="92693" b="49593"/>
          <a:stretch>
            <a:fillRect/>
          </a:stretch>
        </p:blipFill>
        <p:spPr bwMode="auto">
          <a:xfrm>
            <a:off x="9396388" y="3176855"/>
            <a:ext cx="321735" cy="297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Imagen 11" descr="https://pbs.twimg.com/media/BlCxPQeCAAAdgVV.png">
            <a:extLst>
              <a:ext uri="{FF2B5EF4-FFF2-40B4-BE49-F238E27FC236}">
                <a16:creationId xmlns:a16="http://schemas.microsoft.com/office/drawing/2014/main" id="{F844CC79-C471-47D7-B3E4-B2378E78C0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074" r="92693" b="49593"/>
          <a:stretch>
            <a:fillRect/>
          </a:stretch>
        </p:blipFill>
        <p:spPr bwMode="auto">
          <a:xfrm>
            <a:off x="9479844" y="3830920"/>
            <a:ext cx="321735" cy="297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Imagen 11" descr="https://pbs.twimg.com/media/BlCxPQeCAAAdgVV.png">
            <a:extLst>
              <a:ext uri="{FF2B5EF4-FFF2-40B4-BE49-F238E27FC236}">
                <a16:creationId xmlns:a16="http://schemas.microsoft.com/office/drawing/2014/main" id="{D7CE5B00-968B-4F8F-B84F-530D73B97B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074" r="92693" b="49593"/>
          <a:stretch>
            <a:fillRect/>
          </a:stretch>
        </p:blipFill>
        <p:spPr bwMode="auto">
          <a:xfrm>
            <a:off x="9716448" y="3191203"/>
            <a:ext cx="321735" cy="297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Imagen 11" descr="https://pbs.twimg.com/media/BlCxPQeCAAAdgVV.png">
            <a:extLst>
              <a:ext uri="{FF2B5EF4-FFF2-40B4-BE49-F238E27FC236}">
                <a16:creationId xmlns:a16="http://schemas.microsoft.com/office/drawing/2014/main" id="{92D3D864-5C9C-429B-8930-009E41F435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074" r="92693" b="49593"/>
          <a:stretch>
            <a:fillRect/>
          </a:stretch>
        </p:blipFill>
        <p:spPr bwMode="auto">
          <a:xfrm>
            <a:off x="9737213" y="3507671"/>
            <a:ext cx="321735" cy="297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Imagen 11" descr="https://pbs.twimg.com/media/BlCxPQeCAAAdgVV.png">
            <a:extLst>
              <a:ext uri="{FF2B5EF4-FFF2-40B4-BE49-F238E27FC236}">
                <a16:creationId xmlns:a16="http://schemas.microsoft.com/office/drawing/2014/main" id="{9FFBB1B7-D407-4D43-A327-7566026C09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074" r="92693" b="49593"/>
          <a:stretch>
            <a:fillRect/>
          </a:stretch>
        </p:blipFill>
        <p:spPr bwMode="auto">
          <a:xfrm>
            <a:off x="9781675" y="3830719"/>
            <a:ext cx="321735" cy="297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59AF8B5F-49CD-4224-A3F5-442EB644CB98}"/>
              </a:ext>
            </a:extLst>
          </p:cNvPr>
          <p:cNvCxnSpPr>
            <a:cxnSpLocks/>
          </p:cNvCxnSpPr>
          <p:nvPr/>
        </p:nvCxnSpPr>
        <p:spPr>
          <a:xfrm>
            <a:off x="948889" y="4382653"/>
            <a:ext cx="9375841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9" name="Picture 2" descr="addition-1">
            <a:extLst>
              <a:ext uri="{FF2B5EF4-FFF2-40B4-BE49-F238E27FC236}">
                <a16:creationId xmlns:a16="http://schemas.microsoft.com/office/drawing/2014/main" id="{00A9D316-7D48-4C1C-83B6-DCC8C5E7A18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450" t="7309" r="16503" b="9609"/>
          <a:stretch/>
        </p:blipFill>
        <p:spPr bwMode="auto">
          <a:xfrm>
            <a:off x="7131711" y="1291426"/>
            <a:ext cx="293296" cy="1359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" name="CuadroTexto 39">
            <a:extLst>
              <a:ext uri="{FF2B5EF4-FFF2-40B4-BE49-F238E27FC236}">
                <a16:creationId xmlns:a16="http://schemas.microsoft.com/office/drawing/2014/main" id="{53E728A8-2DA8-4871-B5AA-01CA4309A009}"/>
              </a:ext>
            </a:extLst>
          </p:cNvPr>
          <p:cNvSpPr txBox="1"/>
          <p:nvPr/>
        </p:nvSpPr>
        <p:spPr>
          <a:xfrm>
            <a:off x="6813163" y="1729604"/>
            <a:ext cx="308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+   </a:t>
            </a:r>
          </a:p>
        </p:txBody>
      </p:sp>
      <p:pic>
        <p:nvPicPr>
          <p:cNvPr id="41" name="Picture 2" descr="addition-1">
            <a:extLst>
              <a:ext uri="{FF2B5EF4-FFF2-40B4-BE49-F238E27FC236}">
                <a16:creationId xmlns:a16="http://schemas.microsoft.com/office/drawing/2014/main" id="{E1B98CDC-1859-436F-83AC-3688A7C20F0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450" t="7309" r="16503" b="9609"/>
          <a:stretch/>
        </p:blipFill>
        <p:spPr bwMode="auto">
          <a:xfrm>
            <a:off x="7353861" y="1291425"/>
            <a:ext cx="293296" cy="1359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" name="Picture 2" descr="addition-1">
            <a:extLst>
              <a:ext uri="{FF2B5EF4-FFF2-40B4-BE49-F238E27FC236}">
                <a16:creationId xmlns:a16="http://schemas.microsoft.com/office/drawing/2014/main" id="{1E60DB00-1359-4025-BA47-7A36414F3DC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450" t="7309" r="16503" b="9609"/>
          <a:stretch/>
        </p:blipFill>
        <p:spPr bwMode="auto">
          <a:xfrm>
            <a:off x="7571606" y="1277070"/>
            <a:ext cx="293296" cy="1359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" name="Picture 2" descr="addition-1">
            <a:extLst>
              <a:ext uri="{FF2B5EF4-FFF2-40B4-BE49-F238E27FC236}">
                <a16:creationId xmlns:a16="http://schemas.microsoft.com/office/drawing/2014/main" id="{220CA1BC-495E-4B45-972E-EAF27663888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450" t="7309" r="16503" b="9609"/>
          <a:stretch/>
        </p:blipFill>
        <p:spPr bwMode="auto">
          <a:xfrm>
            <a:off x="7807167" y="1277069"/>
            <a:ext cx="293296" cy="1359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" name="Picture 2" descr="addition-1">
            <a:extLst>
              <a:ext uri="{FF2B5EF4-FFF2-40B4-BE49-F238E27FC236}">
                <a16:creationId xmlns:a16="http://schemas.microsoft.com/office/drawing/2014/main" id="{E92A474F-2E9B-4AEA-9C9C-FC93ED78F81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450" t="7309" r="16503" b="9609"/>
          <a:stretch/>
        </p:blipFill>
        <p:spPr bwMode="auto">
          <a:xfrm>
            <a:off x="8042728" y="1277068"/>
            <a:ext cx="293296" cy="1359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" name="Picture 2" descr="addition-1">
            <a:extLst>
              <a:ext uri="{FF2B5EF4-FFF2-40B4-BE49-F238E27FC236}">
                <a16:creationId xmlns:a16="http://schemas.microsoft.com/office/drawing/2014/main" id="{9651A2E0-A841-4B40-8A93-5D5116062DE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450" t="7309" r="16503" b="9609"/>
          <a:stretch/>
        </p:blipFill>
        <p:spPr bwMode="auto">
          <a:xfrm>
            <a:off x="8262292" y="1253324"/>
            <a:ext cx="293296" cy="1359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" name="Picture 2" descr="addition-1">
            <a:extLst>
              <a:ext uri="{FF2B5EF4-FFF2-40B4-BE49-F238E27FC236}">
                <a16:creationId xmlns:a16="http://schemas.microsoft.com/office/drawing/2014/main" id="{AA9E1857-97C4-496D-845B-02601CAEA4C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450" t="7309" r="16503" b="9609"/>
          <a:stretch/>
        </p:blipFill>
        <p:spPr bwMode="auto">
          <a:xfrm>
            <a:off x="8497853" y="1253324"/>
            <a:ext cx="293296" cy="1359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" name="Picture 2" descr="addition-1">
            <a:extLst>
              <a:ext uri="{FF2B5EF4-FFF2-40B4-BE49-F238E27FC236}">
                <a16:creationId xmlns:a16="http://schemas.microsoft.com/office/drawing/2014/main" id="{BDAD0080-9286-4060-BE74-6452F33823E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450" t="7309" r="16503" b="9609"/>
          <a:stretch/>
        </p:blipFill>
        <p:spPr bwMode="auto">
          <a:xfrm>
            <a:off x="8733414" y="1257650"/>
            <a:ext cx="293296" cy="1359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" name="Picture 2" descr="addition-1">
            <a:extLst>
              <a:ext uri="{FF2B5EF4-FFF2-40B4-BE49-F238E27FC236}">
                <a16:creationId xmlns:a16="http://schemas.microsoft.com/office/drawing/2014/main" id="{9A0F2347-5D35-4C7E-932C-BEAEFD77D49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450" t="7309" r="16503" b="9609"/>
          <a:stretch/>
        </p:blipFill>
        <p:spPr bwMode="auto">
          <a:xfrm>
            <a:off x="8955177" y="1250696"/>
            <a:ext cx="293296" cy="1359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" name="CuadroTexto 48">
            <a:extLst>
              <a:ext uri="{FF2B5EF4-FFF2-40B4-BE49-F238E27FC236}">
                <a16:creationId xmlns:a16="http://schemas.microsoft.com/office/drawing/2014/main" id="{7AF6F0A9-3550-43D3-A78C-F1B331786751}"/>
              </a:ext>
            </a:extLst>
          </p:cNvPr>
          <p:cNvSpPr txBox="1"/>
          <p:nvPr/>
        </p:nvSpPr>
        <p:spPr>
          <a:xfrm>
            <a:off x="9161480" y="1668997"/>
            <a:ext cx="308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+   </a:t>
            </a:r>
          </a:p>
        </p:txBody>
      </p:sp>
      <p:pic>
        <p:nvPicPr>
          <p:cNvPr id="51" name="Picture 2" descr="addition-1">
            <a:extLst>
              <a:ext uri="{FF2B5EF4-FFF2-40B4-BE49-F238E27FC236}">
                <a16:creationId xmlns:a16="http://schemas.microsoft.com/office/drawing/2014/main" id="{4DD879D5-DCB8-4347-8D2E-31AEBDC5D49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450" t="7309" r="16503" b="9609"/>
          <a:stretch/>
        </p:blipFill>
        <p:spPr bwMode="auto">
          <a:xfrm>
            <a:off x="9591219" y="1257650"/>
            <a:ext cx="293296" cy="1359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" name="Cruz 52">
            <a:extLst>
              <a:ext uri="{FF2B5EF4-FFF2-40B4-BE49-F238E27FC236}">
                <a16:creationId xmlns:a16="http://schemas.microsoft.com/office/drawing/2014/main" id="{8EBCA4C4-5EBB-4F6E-A84B-8D94F4FC6016}"/>
              </a:ext>
            </a:extLst>
          </p:cNvPr>
          <p:cNvSpPr/>
          <p:nvPr/>
        </p:nvSpPr>
        <p:spPr>
          <a:xfrm rot="2601791">
            <a:off x="1768620" y="1718337"/>
            <a:ext cx="632567" cy="624388"/>
          </a:xfrm>
          <a:prstGeom prst="plus">
            <a:avLst>
              <a:gd name="adj" fmla="val 38889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4" name="Cruz 53">
            <a:extLst>
              <a:ext uri="{FF2B5EF4-FFF2-40B4-BE49-F238E27FC236}">
                <a16:creationId xmlns:a16="http://schemas.microsoft.com/office/drawing/2014/main" id="{3D14242B-0D0A-42F9-BD8B-4FD7A9DF7B0A}"/>
              </a:ext>
            </a:extLst>
          </p:cNvPr>
          <p:cNvSpPr/>
          <p:nvPr/>
        </p:nvSpPr>
        <p:spPr>
          <a:xfrm rot="2601791">
            <a:off x="3079765" y="1739127"/>
            <a:ext cx="632567" cy="624388"/>
          </a:xfrm>
          <a:prstGeom prst="plus">
            <a:avLst>
              <a:gd name="adj" fmla="val 38889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5" name="Cruz 54">
            <a:extLst>
              <a:ext uri="{FF2B5EF4-FFF2-40B4-BE49-F238E27FC236}">
                <a16:creationId xmlns:a16="http://schemas.microsoft.com/office/drawing/2014/main" id="{B8CE3CBA-91B3-49C9-8AD0-40F460B24AB4}"/>
              </a:ext>
            </a:extLst>
          </p:cNvPr>
          <p:cNvSpPr/>
          <p:nvPr/>
        </p:nvSpPr>
        <p:spPr>
          <a:xfrm rot="2601791">
            <a:off x="4451025" y="1726430"/>
            <a:ext cx="632567" cy="624388"/>
          </a:xfrm>
          <a:prstGeom prst="plus">
            <a:avLst>
              <a:gd name="adj" fmla="val 38889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6" name="Cruz 55">
            <a:extLst>
              <a:ext uri="{FF2B5EF4-FFF2-40B4-BE49-F238E27FC236}">
                <a16:creationId xmlns:a16="http://schemas.microsoft.com/office/drawing/2014/main" id="{0237A70A-A09C-42D4-BAE5-32FE314D539D}"/>
              </a:ext>
            </a:extLst>
          </p:cNvPr>
          <p:cNvSpPr/>
          <p:nvPr/>
        </p:nvSpPr>
        <p:spPr>
          <a:xfrm rot="2601791">
            <a:off x="7161751" y="2385148"/>
            <a:ext cx="180923" cy="170869"/>
          </a:xfrm>
          <a:prstGeom prst="plus">
            <a:avLst>
              <a:gd name="adj" fmla="val 38889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8" name="Cruz 57">
            <a:extLst>
              <a:ext uri="{FF2B5EF4-FFF2-40B4-BE49-F238E27FC236}">
                <a16:creationId xmlns:a16="http://schemas.microsoft.com/office/drawing/2014/main" id="{1FED8428-8E22-489A-8C7C-49BC1D6DD1EA}"/>
              </a:ext>
            </a:extLst>
          </p:cNvPr>
          <p:cNvSpPr/>
          <p:nvPr/>
        </p:nvSpPr>
        <p:spPr>
          <a:xfrm rot="2601791">
            <a:off x="7421156" y="2350309"/>
            <a:ext cx="180923" cy="170869"/>
          </a:xfrm>
          <a:prstGeom prst="plus">
            <a:avLst>
              <a:gd name="adj" fmla="val 38889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9" name="Cruz 58">
            <a:extLst>
              <a:ext uri="{FF2B5EF4-FFF2-40B4-BE49-F238E27FC236}">
                <a16:creationId xmlns:a16="http://schemas.microsoft.com/office/drawing/2014/main" id="{DA5D356D-9645-4470-8FE0-DCFE338A205F}"/>
              </a:ext>
            </a:extLst>
          </p:cNvPr>
          <p:cNvSpPr/>
          <p:nvPr/>
        </p:nvSpPr>
        <p:spPr>
          <a:xfrm rot="2601791">
            <a:off x="7607195" y="2368576"/>
            <a:ext cx="180923" cy="170869"/>
          </a:xfrm>
          <a:prstGeom prst="plus">
            <a:avLst>
              <a:gd name="adj" fmla="val 38889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0" name="Cruz 59">
            <a:extLst>
              <a:ext uri="{FF2B5EF4-FFF2-40B4-BE49-F238E27FC236}">
                <a16:creationId xmlns:a16="http://schemas.microsoft.com/office/drawing/2014/main" id="{EBDC6E4F-84A2-4AA4-9607-7ABC35210CD7}"/>
              </a:ext>
            </a:extLst>
          </p:cNvPr>
          <p:cNvSpPr/>
          <p:nvPr/>
        </p:nvSpPr>
        <p:spPr>
          <a:xfrm rot="2601791">
            <a:off x="7856053" y="2364628"/>
            <a:ext cx="180923" cy="170869"/>
          </a:xfrm>
          <a:prstGeom prst="plus">
            <a:avLst>
              <a:gd name="adj" fmla="val 38889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1" name="Cruz 60">
            <a:extLst>
              <a:ext uri="{FF2B5EF4-FFF2-40B4-BE49-F238E27FC236}">
                <a16:creationId xmlns:a16="http://schemas.microsoft.com/office/drawing/2014/main" id="{A5605FB7-4566-4940-91B2-464549D27C85}"/>
              </a:ext>
            </a:extLst>
          </p:cNvPr>
          <p:cNvSpPr/>
          <p:nvPr/>
        </p:nvSpPr>
        <p:spPr>
          <a:xfrm rot="2601791">
            <a:off x="8085619" y="2360679"/>
            <a:ext cx="180923" cy="170869"/>
          </a:xfrm>
          <a:prstGeom prst="plus">
            <a:avLst>
              <a:gd name="adj" fmla="val 38889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2" name="Cruz 61">
            <a:extLst>
              <a:ext uri="{FF2B5EF4-FFF2-40B4-BE49-F238E27FC236}">
                <a16:creationId xmlns:a16="http://schemas.microsoft.com/office/drawing/2014/main" id="{BBA46F46-A1C3-41CC-B2FD-DE8D3435E657}"/>
              </a:ext>
            </a:extLst>
          </p:cNvPr>
          <p:cNvSpPr/>
          <p:nvPr/>
        </p:nvSpPr>
        <p:spPr>
          <a:xfrm rot="2601791">
            <a:off x="8310056" y="2334844"/>
            <a:ext cx="180923" cy="170869"/>
          </a:xfrm>
          <a:prstGeom prst="plus">
            <a:avLst>
              <a:gd name="adj" fmla="val 38889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3" name="Cruz 62">
            <a:extLst>
              <a:ext uri="{FF2B5EF4-FFF2-40B4-BE49-F238E27FC236}">
                <a16:creationId xmlns:a16="http://schemas.microsoft.com/office/drawing/2014/main" id="{24825DFA-4E58-4544-A616-7BB10A952BDB}"/>
              </a:ext>
            </a:extLst>
          </p:cNvPr>
          <p:cNvSpPr/>
          <p:nvPr/>
        </p:nvSpPr>
        <p:spPr>
          <a:xfrm rot="2601791">
            <a:off x="8530547" y="2332996"/>
            <a:ext cx="180923" cy="170869"/>
          </a:xfrm>
          <a:prstGeom prst="plus">
            <a:avLst>
              <a:gd name="adj" fmla="val 38889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4" name="Cruz 63">
            <a:extLst>
              <a:ext uri="{FF2B5EF4-FFF2-40B4-BE49-F238E27FC236}">
                <a16:creationId xmlns:a16="http://schemas.microsoft.com/office/drawing/2014/main" id="{9E70EE70-81FB-4F66-8C25-7B22D42FCF5B}"/>
              </a:ext>
            </a:extLst>
          </p:cNvPr>
          <p:cNvSpPr/>
          <p:nvPr/>
        </p:nvSpPr>
        <p:spPr>
          <a:xfrm rot="2601791">
            <a:off x="9626304" y="2466462"/>
            <a:ext cx="180923" cy="170869"/>
          </a:xfrm>
          <a:prstGeom prst="plus">
            <a:avLst>
              <a:gd name="adj" fmla="val 38889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5" name="Cruz 64">
            <a:extLst>
              <a:ext uri="{FF2B5EF4-FFF2-40B4-BE49-F238E27FC236}">
                <a16:creationId xmlns:a16="http://schemas.microsoft.com/office/drawing/2014/main" id="{25F06B67-C0CF-46D9-B23F-DF56D542C175}"/>
              </a:ext>
            </a:extLst>
          </p:cNvPr>
          <p:cNvSpPr/>
          <p:nvPr/>
        </p:nvSpPr>
        <p:spPr>
          <a:xfrm rot="2601791">
            <a:off x="9625187" y="2332955"/>
            <a:ext cx="180923" cy="170869"/>
          </a:xfrm>
          <a:prstGeom prst="plus">
            <a:avLst>
              <a:gd name="adj" fmla="val 38889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6" name="Cruz 65">
            <a:extLst>
              <a:ext uri="{FF2B5EF4-FFF2-40B4-BE49-F238E27FC236}">
                <a16:creationId xmlns:a16="http://schemas.microsoft.com/office/drawing/2014/main" id="{3570997F-EF97-439A-B5F3-67F4E19DED84}"/>
              </a:ext>
            </a:extLst>
          </p:cNvPr>
          <p:cNvSpPr/>
          <p:nvPr/>
        </p:nvSpPr>
        <p:spPr>
          <a:xfrm rot="2601791">
            <a:off x="9639275" y="2218624"/>
            <a:ext cx="180923" cy="170869"/>
          </a:xfrm>
          <a:prstGeom prst="plus">
            <a:avLst>
              <a:gd name="adj" fmla="val 38889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7" name="Cruz 66">
            <a:extLst>
              <a:ext uri="{FF2B5EF4-FFF2-40B4-BE49-F238E27FC236}">
                <a16:creationId xmlns:a16="http://schemas.microsoft.com/office/drawing/2014/main" id="{4927132E-C57A-4994-A766-A77A191321B9}"/>
              </a:ext>
            </a:extLst>
          </p:cNvPr>
          <p:cNvSpPr/>
          <p:nvPr/>
        </p:nvSpPr>
        <p:spPr>
          <a:xfrm rot="2601791">
            <a:off x="9640010" y="2093797"/>
            <a:ext cx="180923" cy="170869"/>
          </a:xfrm>
          <a:prstGeom prst="plus">
            <a:avLst>
              <a:gd name="adj" fmla="val 38889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8" name="Cruz 67">
            <a:extLst>
              <a:ext uri="{FF2B5EF4-FFF2-40B4-BE49-F238E27FC236}">
                <a16:creationId xmlns:a16="http://schemas.microsoft.com/office/drawing/2014/main" id="{3B764A6E-BA25-4C6F-A15F-16BEB0627A7C}"/>
              </a:ext>
            </a:extLst>
          </p:cNvPr>
          <p:cNvSpPr/>
          <p:nvPr/>
        </p:nvSpPr>
        <p:spPr>
          <a:xfrm rot="2601791">
            <a:off x="9623423" y="1969973"/>
            <a:ext cx="180923" cy="170869"/>
          </a:xfrm>
          <a:prstGeom prst="plus">
            <a:avLst>
              <a:gd name="adj" fmla="val 38889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9" name="Cruz 68">
            <a:extLst>
              <a:ext uri="{FF2B5EF4-FFF2-40B4-BE49-F238E27FC236}">
                <a16:creationId xmlns:a16="http://schemas.microsoft.com/office/drawing/2014/main" id="{9C165FFD-4487-4FF6-83F3-C2CD4E55359B}"/>
              </a:ext>
            </a:extLst>
          </p:cNvPr>
          <p:cNvSpPr/>
          <p:nvPr/>
        </p:nvSpPr>
        <p:spPr>
          <a:xfrm rot="2601791">
            <a:off x="9621605" y="1828428"/>
            <a:ext cx="180923" cy="170869"/>
          </a:xfrm>
          <a:prstGeom prst="plus">
            <a:avLst>
              <a:gd name="adj" fmla="val 38889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0" name="CuadroTexto 69">
            <a:extLst>
              <a:ext uri="{FF2B5EF4-FFF2-40B4-BE49-F238E27FC236}">
                <a16:creationId xmlns:a16="http://schemas.microsoft.com/office/drawing/2014/main" id="{24264A16-E5F0-4A76-AA78-1D83DEB9A970}"/>
              </a:ext>
            </a:extLst>
          </p:cNvPr>
          <p:cNvSpPr txBox="1"/>
          <p:nvPr/>
        </p:nvSpPr>
        <p:spPr>
          <a:xfrm>
            <a:off x="9515367" y="4458963"/>
            <a:ext cx="3933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4   </a:t>
            </a:r>
          </a:p>
        </p:txBody>
      </p:sp>
      <p:sp>
        <p:nvSpPr>
          <p:cNvPr id="72" name="CuadroTexto 71">
            <a:extLst>
              <a:ext uri="{FF2B5EF4-FFF2-40B4-BE49-F238E27FC236}">
                <a16:creationId xmlns:a16="http://schemas.microsoft.com/office/drawing/2014/main" id="{54AA0C3D-1976-45D6-8C1B-DBE771447660}"/>
              </a:ext>
            </a:extLst>
          </p:cNvPr>
          <p:cNvSpPr txBox="1"/>
          <p:nvPr/>
        </p:nvSpPr>
        <p:spPr>
          <a:xfrm>
            <a:off x="945597" y="4849119"/>
            <a:ext cx="13070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   500  </a:t>
            </a:r>
          </a:p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-  376  </a:t>
            </a:r>
          </a:p>
        </p:txBody>
      </p:sp>
      <p:cxnSp>
        <p:nvCxnSpPr>
          <p:cNvPr id="73" name="Conector recto 72">
            <a:extLst>
              <a:ext uri="{FF2B5EF4-FFF2-40B4-BE49-F238E27FC236}">
                <a16:creationId xmlns:a16="http://schemas.microsoft.com/office/drawing/2014/main" id="{1C40385A-C40D-4D20-B267-4DF9804D8095}"/>
              </a:ext>
            </a:extLst>
          </p:cNvPr>
          <p:cNvCxnSpPr>
            <a:cxnSpLocks/>
          </p:cNvCxnSpPr>
          <p:nvPr/>
        </p:nvCxnSpPr>
        <p:spPr>
          <a:xfrm>
            <a:off x="1276109" y="5708348"/>
            <a:ext cx="710213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CuadroTexto 74">
            <a:extLst>
              <a:ext uri="{FF2B5EF4-FFF2-40B4-BE49-F238E27FC236}">
                <a16:creationId xmlns:a16="http://schemas.microsoft.com/office/drawing/2014/main" id="{DD7D0155-9657-4B76-ADC9-2A5B09B74D46}"/>
              </a:ext>
            </a:extLst>
          </p:cNvPr>
          <p:cNvSpPr txBox="1"/>
          <p:nvPr/>
        </p:nvSpPr>
        <p:spPr>
          <a:xfrm>
            <a:off x="2736546" y="4853911"/>
            <a:ext cx="838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400   </a:t>
            </a:r>
          </a:p>
        </p:txBody>
      </p:sp>
      <p:sp>
        <p:nvSpPr>
          <p:cNvPr id="76" name="CuadroTexto 75">
            <a:extLst>
              <a:ext uri="{FF2B5EF4-FFF2-40B4-BE49-F238E27FC236}">
                <a16:creationId xmlns:a16="http://schemas.microsoft.com/office/drawing/2014/main" id="{5B727362-81A0-4C8E-9EE0-C6DBDE927535}"/>
              </a:ext>
            </a:extLst>
          </p:cNvPr>
          <p:cNvSpPr txBox="1"/>
          <p:nvPr/>
        </p:nvSpPr>
        <p:spPr>
          <a:xfrm>
            <a:off x="3501483" y="4853911"/>
            <a:ext cx="308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+   </a:t>
            </a:r>
          </a:p>
        </p:txBody>
      </p:sp>
      <p:sp>
        <p:nvSpPr>
          <p:cNvPr id="77" name="CuadroTexto 76">
            <a:extLst>
              <a:ext uri="{FF2B5EF4-FFF2-40B4-BE49-F238E27FC236}">
                <a16:creationId xmlns:a16="http://schemas.microsoft.com/office/drawing/2014/main" id="{EA9DC907-A88A-4574-BECE-96FE85FB8C43}"/>
              </a:ext>
            </a:extLst>
          </p:cNvPr>
          <p:cNvSpPr txBox="1"/>
          <p:nvPr/>
        </p:nvSpPr>
        <p:spPr>
          <a:xfrm>
            <a:off x="3912302" y="4849119"/>
            <a:ext cx="6214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90   </a:t>
            </a:r>
          </a:p>
        </p:txBody>
      </p:sp>
      <p:sp>
        <p:nvSpPr>
          <p:cNvPr id="78" name="CuadroTexto 77">
            <a:extLst>
              <a:ext uri="{FF2B5EF4-FFF2-40B4-BE49-F238E27FC236}">
                <a16:creationId xmlns:a16="http://schemas.microsoft.com/office/drawing/2014/main" id="{CE5619F9-6DAF-45CB-B69A-1A2C30CB6CBF}"/>
              </a:ext>
            </a:extLst>
          </p:cNvPr>
          <p:cNvSpPr txBox="1"/>
          <p:nvPr/>
        </p:nvSpPr>
        <p:spPr>
          <a:xfrm>
            <a:off x="4491129" y="4849119"/>
            <a:ext cx="308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+   </a:t>
            </a:r>
          </a:p>
        </p:txBody>
      </p:sp>
      <p:sp>
        <p:nvSpPr>
          <p:cNvPr id="79" name="CuadroTexto 78">
            <a:extLst>
              <a:ext uri="{FF2B5EF4-FFF2-40B4-BE49-F238E27FC236}">
                <a16:creationId xmlns:a16="http://schemas.microsoft.com/office/drawing/2014/main" id="{C9C4507E-70E7-4C76-9936-DCD89E1DFEA5}"/>
              </a:ext>
            </a:extLst>
          </p:cNvPr>
          <p:cNvSpPr txBox="1"/>
          <p:nvPr/>
        </p:nvSpPr>
        <p:spPr>
          <a:xfrm>
            <a:off x="4889577" y="4857084"/>
            <a:ext cx="6338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10   </a:t>
            </a:r>
          </a:p>
        </p:txBody>
      </p:sp>
      <p:sp>
        <p:nvSpPr>
          <p:cNvPr id="82" name="CuadroTexto 81">
            <a:extLst>
              <a:ext uri="{FF2B5EF4-FFF2-40B4-BE49-F238E27FC236}">
                <a16:creationId xmlns:a16="http://schemas.microsoft.com/office/drawing/2014/main" id="{21FF513D-4BF6-439D-8B9B-70071A737BB1}"/>
              </a:ext>
            </a:extLst>
          </p:cNvPr>
          <p:cNvSpPr txBox="1"/>
          <p:nvPr/>
        </p:nvSpPr>
        <p:spPr>
          <a:xfrm>
            <a:off x="2759847" y="5263513"/>
            <a:ext cx="838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300   </a:t>
            </a:r>
          </a:p>
        </p:txBody>
      </p:sp>
      <p:sp>
        <p:nvSpPr>
          <p:cNvPr id="83" name="CuadroTexto 82">
            <a:extLst>
              <a:ext uri="{FF2B5EF4-FFF2-40B4-BE49-F238E27FC236}">
                <a16:creationId xmlns:a16="http://schemas.microsoft.com/office/drawing/2014/main" id="{6AA35CE7-6EBD-48BF-BBFA-DA25C8A89685}"/>
              </a:ext>
            </a:extLst>
          </p:cNvPr>
          <p:cNvSpPr txBox="1"/>
          <p:nvPr/>
        </p:nvSpPr>
        <p:spPr>
          <a:xfrm>
            <a:off x="3524784" y="5263513"/>
            <a:ext cx="308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+   </a:t>
            </a:r>
          </a:p>
        </p:txBody>
      </p:sp>
      <p:sp>
        <p:nvSpPr>
          <p:cNvPr id="84" name="CuadroTexto 83">
            <a:extLst>
              <a:ext uri="{FF2B5EF4-FFF2-40B4-BE49-F238E27FC236}">
                <a16:creationId xmlns:a16="http://schemas.microsoft.com/office/drawing/2014/main" id="{B46F3548-A382-4E79-B6F6-B7EE30386F5A}"/>
              </a:ext>
            </a:extLst>
          </p:cNvPr>
          <p:cNvSpPr txBox="1"/>
          <p:nvPr/>
        </p:nvSpPr>
        <p:spPr>
          <a:xfrm>
            <a:off x="3935603" y="5258721"/>
            <a:ext cx="6214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70   </a:t>
            </a:r>
          </a:p>
        </p:txBody>
      </p:sp>
      <p:sp>
        <p:nvSpPr>
          <p:cNvPr id="85" name="CuadroTexto 84">
            <a:extLst>
              <a:ext uri="{FF2B5EF4-FFF2-40B4-BE49-F238E27FC236}">
                <a16:creationId xmlns:a16="http://schemas.microsoft.com/office/drawing/2014/main" id="{0A86DC5B-D574-42E6-A626-69EB145DF25F}"/>
              </a:ext>
            </a:extLst>
          </p:cNvPr>
          <p:cNvSpPr txBox="1"/>
          <p:nvPr/>
        </p:nvSpPr>
        <p:spPr>
          <a:xfrm>
            <a:off x="4514430" y="5258721"/>
            <a:ext cx="308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+   </a:t>
            </a:r>
          </a:p>
        </p:txBody>
      </p:sp>
      <p:sp>
        <p:nvSpPr>
          <p:cNvPr id="86" name="CuadroTexto 85">
            <a:extLst>
              <a:ext uri="{FF2B5EF4-FFF2-40B4-BE49-F238E27FC236}">
                <a16:creationId xmlns:a16="http://schemas.microsoft.com/office/drawing/2014/main" id="{BAEB1EAD-A186-4228-846C-7A0237047B75}"/>
              </a:ext>
            </a:extLst>
          </p:cNvPr>
          <p:cNvSpPr txBox="1"/>
          <p:nvPr/>
        </p:nvSpPr>
        <p:spPr>
          <a:xfrm>
            <a:off x="4912878" y="5266686"/>
            <a:ext cx="6338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 6   </a:t>
            </a:r>
          </a:p>
        </p:txBody>
      </p:sp>
      <p:cxnSp>
        <p:nvCxnSpPr>
          <p:cNvPr id="87" name="Conector recto 86">
            <a:extLst>
              <a:ext uri="{FF2B5EF4-FFF2-40B4-BE49-F238E27FC236}">
                <a16:creationId xmlns:a16="http://schemas.microsoft.com/office/drawing/2014/main" id="{1FCE508B-5208-457B-9750-7A0D5A461357}"/>
              </a:ext>
            </a:extLst>
          </p:cNvPr>
          <p:cNvCxnSpPr>
            <a:cxnSpLocks/>
          </p:cNvCxnSpPr>
          <p:nvPr/>
        </p:nvCxnSpPr>
        <p:spPr>
          <a:xfrm flipV="1">
            <a:off x="2887960" y="5708348"/>
            <a:ext cx="2527419" cy="1036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CuadroTexto 90">
            <a:extLst>
              <a:ext uri="{FF2B5EF4-FFF2-40B4-BE49-F238E27FC236}">
                <a16:creationId xmlns:a16="http://schemas.microsoft.com/office/drawing/2014/main" id="{AFC87B59-869C-46B0-8FB7-1001BB09B887}"/>
              </a:ext>
            </a:extLst>
          </p:cNvPr>
          <p:cNvSpPr txBox="1"/>
          <p:nvPr/>
        </p:nvSpPr>
        <p:spPr>
          <a:xfrm>
            <a:off x="2783148" y="5708348"/>
            <a:ext cx="838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100   </a:t>
            </a:r>
          </a:p>
        </p:txBody>
      </p:sp>
      <p:sp>
        <p:nvSpPr>
          <p:cNvPr id="92" name="CuadroTexto 91">
            <a:extLst>
              <a:ext uri="{FF2B5EF4-FFF2-40B4-BE49-F238E27FC236}">
                <a16:creationId xmlns:a16="http://schemas.microsoft.com/office/drawing/2014/main" id="{393D4E4A-6D95-4295-AEEF-D1CDBDD1F6B7}"/>
              </a:ext>
            </a:extLst>
          </p:cNvPr>
          <p:cNvSpPr txBox="1"/>
          <p:nvPr/>
        </p:nvSpPr>
        <p:spPr>
          <a:xfrm>
            <a:off x="3548085" y="5708348"/>
            <a:ext cx="308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+   </a:t>
            </a:r>
          </a:p>
        </p:txBody>
      </p:sp>
      <p:sp>
        <p:nvSpPr>
          <p:cNvPr id="93" name="CuadroTexto 92">
            <a:extLst>
              <a:ext uri="{FF2B5EF4-FFF2-40B4-BE49-F238E27FC236}">
                <a16:creationId xmlns:a16="http://schemas.microsoft.com/office/drawing/2014/main" id="{29CE9D42-F517-42A5-8988-73519BB39C3C}"/>
              </a:ext>
            </a:extLst>
          </p:cNvPr>
          <p:cNvSpPr txBox="1"/>
          <p:nvPr/>
        </p:nvSpPr>
        <p:spPr>
          <a:xfrm>
            <a:off x="3958904" y="5703556"/>
            <a:ext cx="6214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20   </a:t>
            </a:r>
          </a:p>
        </p:txBody>
      </p:sp>
      <p:sp>
        <p:nvSpPr>
          <p:cNvPr id="94" name="CuadroTexto 93">
            <a:extLst>
              <a:ext uri="{FF2B5EF4-FFF2-40B4-BE49-F238E27FC236}">
                <a16:creationId xmlns:a16="http://schemas.microsoft.com/office/drawing/2014/main" id="{FDB2C990-1F51-42C5-A1AB-7CA7DE99E6B9}"/>
              </a:ext>
            </a:extLst>
          </p:cNvPr>
          <p:cNvSpPr txBox="1"/>
          <p:nvPr/>
        </p:nvSpPr>
        <p:spPr>
          <a:xfrm>
            <a:off x="4537731" y="5703556"/>
            <a:ext cx="308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+   </a:t>
            </a:r>
          </a:p>
        </p:txBody>
      </p:sp>
      <p:sp>
        <p:nvSpPr>
          <p:cNvPr id="95" name="CuadroTexto 94">
            <a:extLst>
              <a:ext uri="{FF2B5EF4-FFF2-40B4-BE49-F238E27FC236}">
                <a16:creationId xmlns:a16="http://schemas.microsoft.com/office/drawing/2014/main" id="{992EAC6A-B2BF-4396-B951-70B0523DF1E9}"/>
              </a:ext>
            </a:extLst>
          </p:cNvPr>
          <p:cNvSpPr txBox="1"/>
          <p:nvPr/>
        </p:nvSpPr>
        <p:spPr>
          <a:xfrm>
            <a:off x="4951545" y="5691738"/>
            <a:ext cx="6338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 4   </a:t>
            </a:r>
          </a:p>
        </p:txBody>
      </p:sp>
      <p:sp>
        <p:nvSpPr>
          <p:cNvPr id="96" name="CuadroTexto 95">
            <a:extLst>
              <a:ext uri="{FF2B5EF4-FFF2-40B4-BE49-F238E27FC236}">
                <a16:creationId xmlns:a16="http://schemas.microsoft.com/office/drawing/2014/main" id="{C21E4634-EC72-472B-B2EF-196565D72EC7}"/>
              </a:ext>
            </a:extLst>
          </p:cNvPr>
          <p:cNvSpPr txBox="1"/>
          <p:nvPr/>
        </p:nvSpPr>
        <p:spPr>
          <a:xfrm>
            <a:off x="3718722" y="6250873"/>
            <a:ext cx="838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124   </a:t>
            </a:r>
          </a:p>
        </p:txBody>
      </p:sp>
      <p:sp>
        <p:nvSpPr>
          <p:cNvPr id="97" name="CuadroTexto 96">
            <a:extLst>
              <a:ext uri="{FF2B5EF4-FFF2-40B4-BE49-F238E27FC236}">
                <a16:creationId xmlns:a16="http://schemas.microsoft.com/office/drawing/2014/main" id="{07E5C2FB-9555-4A52-B6EB-A85C8AC2B64D}"/>
              </a:ext>
            </a:extLst>
          </p:cNvPr>
          <p:cNvSpPr txBox="1"/>
          <p:nvPr/>
        </p:nvSpPr>
        <p:spPr>
          <a:xfrm>
            <a:off x="136500" y="3667096"/>
            <a:ext cx="13049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Menos   </a:t>
            </a:r>
          </a:p>
        </p:txBody>
      </p:sp>
      <p:sp>
        <p:nvSpPr>
          <p:cNvPr id="98" name="CuadroTexto 97">
            <a:extLst>
              <a:ext uri="{FF2B5EF4-FFF2-40B4-BE49-F238E27FC236}">
                <a16:creationId xmlns:a16="http://schemas.microsoft.com/office/drawing/2014/main" id="{E700E8EF-B211-46AF-B722-41573F4FB831}"/>
              </a:ext>
            </a:extLst>
          </p:cNvPr>
          <p:cNvSpPr txBox="1"/>
          <p:nvPr/>
        </p:nvSpPr>
        <p:spPr>
          <a:xfrm>
            <a:off x="2444169" y="5271804"/>
            <a:ext cx="308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-    </a:t>
            </a:r>
          </a:p>
        </p:txBody>
      </p:sp>
      <p:sp>
        <p:nvSpPr>
          <p:cNvPr id="99" name="CuadroTexto 98">
            <a:extLst>
              <a:ext uri="{FF2B5EF4-FFF2-40B4-BE49-F238E27FC236}">
                <a16:creationId xmlns:a16="http://schemas.microsoft.com/office/drawing/2014/main" id="{6043E937-982A-4546-B9FA-3ABF55D44C97}"/>
              </a:ext>
            </a:extLst>
          </p:cNvPr>
          <p:cNvSpPr txBox="1"/>
          <p:nvPr/>
        </p:nvSpPr>
        <p:spPr>
          <a:xfrm>
            <a:off x="6187235" y="4498933"/>
            <a:ext cx="838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100   </a:t>
            </a:r>
          </a:p>
        </p:txBody>
      </p:sp>
      <p:sp>
        <p:nvSpPr>
          <p:cNvPr id="100" name="CuadroTexto 99">
            <a:extLst>
              <a:ext uri="{FF2B5EF4-FFF2-40B4-BE49-F238E27FC236}">
                <a16:creationId xmlns:a16="http://schemas.microsoft.com/office/drawing/2014/main" id="{FD38FEA0-C64B-4E93-B445-560D7C352F27}"/>
              </a:ext>
            </a:extLst>
          </p:cNvPr>
          <p:cNvSpPr txBox="1"/>
          <p:nvPr/>
        </p:nvSpPr>
        <p:spPr>
          <a:xfrm>
            <a:off x="7882216" y="5275309"/>
            <a:ext cx="838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124   </a:t>
            </a:r>
          </a:p>
        </p:txBody>
      </p:sp>
      <p:sp>
        <p:nvSpPr>
          <p:cNvPr id="101" name="CuadroTexto 100">
            <a:extLst>
              <a:ext uri="{FF2B5EF4-FFF2-40B4-BE49-F238E27FC236}">
                <a16:creationId xmlns:a16="http://schemas.microsoft.com/office/drawing/2014/main" id="{973D5A87-4B92-4FB1-93F9-F8896CEE12AF}"/>
              </a:ext>
            </a:extLst>
          </p:cNvPr>
          <p:cNvSpPr txBox="1"/>
          <p:nvPr/>
        </p:nvSpPr>
        <p:spPr>
          <a:xfrm>
            <a:off x="7355076" y="4516488"/>
            <a:ext cx="308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+   </a:t>
            </a:r>
          </a:p>
        </p:txBody>
      </p:sp>
      <p:sp>
        <p:nvSpPr>
          <p:cNvPr id="102" name="CuadroTexto 101">
            <a:extLst>
              <a:ext uri="{FF2B5EF4-FFF2-40B4-BE49-F238E27FC236}">
                <a16:creationId xmlns:a16="http://schemas.microsoft.com/office/drawing/2014/main" id="{852F531E-65B9-4D34-9D66-DC9A8AA4767D}"/>
              </a:ext>
            </a:extLst>
          </p:cNvPr>
          <p:cNvSpPr txBox="1"/>
          <p:nvPr/>
        </p:nvSpPr>
        <p:spPr>
          <a:xfrm>
            <a:off x="8880062" y="4522281"/>
            <a:ext cx="308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+   </a:t>
            </a:r>
          </a:p>
        </p:txBody>
      </p:sp>
      <p:sp>
        <p:nvSpPr>
          <p:cNvPr id="103" name="Cerrar llave 102">
            <a:extLst>
              <a:ext uri="{FF2B5EF4-FFF2-40B4-BE49-F238E27FC236}">
                <a16:creationId xmlns:a16="http://schemas.microsoft.com/office/drawing/2014/main" id="{F04D46A6-EF39-46B6-846F-7A68EB9C1064}"/>
              </a:ext>
            </a:extLst>
          </p:cNvPr>
          <p:cNvSpPr/>
          <p:nvPr/>
        </p:nvSpPr>
        <p:spPr>
          <a:xfrm rot="5400000">
            <a:off x="8112663" y="3688529"/>
            <a:ext cx="119604" cy="2865686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4" name="Cerrar llave 103">
            <a:extLst>
              <a:ext uri="{FF2B5EF4-FFF2-40B4-BE49-F238E27FC236}">
                <a16:creationId xmlns:a16="http://schemas.microsoft.com/office/drawing/2014/main" id="{0932B39F-A3D6-4DE3-B319-856FC93E2A35}"/>
              </a:ext>
            </a:extLst>
          </p:cNvPr>
          <p:cNvSpPr/>
          <p:nvPr/>
        </p:nvSpPr>
        <p:spPr>
          <a:xfrm rot="5400000">
            <a:off x="4072866" y="5104640"/>
            <a:ext cx="124165" cy="2153325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1394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fill="hold">
                      <p:stCondLst>
                        <p:cond delay="indefinite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40" grpId="0"/>
      <p:bldP spid="49" grpId="0"/>
      <p:bldP spid="53" grpId="0" animBg="1"/>
      <p:bldP spid="54" grpId="0" animBg="1"/>
      <p:bldP spid="55" grpId="0" animBg="1"/>
      <p:bldP spid="56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/>
      <p:bldP spid="72" grpId="0"/>
      <p:bldP spid="75" grpId="0"/>
      <p:bldP spid="76" grpId="0"/>
      <p:bldP spid="77" grpId="0"/>
      <p:bldP spid="78" grpId="0"/>
      <p:bldP spid="79" grpId="0"/>
      <p:bldP spid="82" grpId="0"/>
      <p:bldP spid="83" grpId="0"/>
      <p:bldP spid="84" grpId="0"/>
      <p:bldP spid="85" grpId="0"/>
      <p:bldP spid="86" grpId="0"/>
      <p:bldP spid="91" grpId="0"/>
      <p:bldP spid="92" grpId="0"/>
      <p:bldP spid="93" grpId="0"/>
      <p:bldP spid="94" grpId="0"/>
      <p:bldP spid="95" grpId="0"/>
      <p:bldP spid="96" grpId="0"/>
      <p:bldP spid="97" grpId="0"/>
      <p:bldP spid="98" grpId="0"/>
      <p:bldP spid="99" grpId="0"/>
      <p:bldP spid="100" grpId="0"/>
      <p:bldP spid="101" grpId="0"/>
      <p:bldP spid="102" grpId="0"/>
      <p:bldP spid="103" grpId="0" animBg="1"/>
      <p:bldP spid="10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Números de plástico de juguete">
            <a:extLst>
              <a:ext uri="{FF2B5EF4-FFF2-40B4-BE49-F238E27FC236}">
                <a16:creationId xmlns:a16="http://schemas.microsoft.com/office/drawing/2014/main" id="{992FB8FE-8337-4DF1-9DA7-41186BC7E77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9380" b="6350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F63531FC-A040-44D2-AAAF-DFBC8ED062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900518"/>
          </a:xfrm>
        </p:spPr>
        <p:txBody>
          <a:bodyPr>
            <a:normAutofit/>
          </a:bodyPr>
          <a:lstStyle/>
          <a:p>
            <a:r>
              <a:rPr lang="es-CL" sz="47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PROYECTO DE FORTALECIMIENTO DE LA ASIGNATURA DE MATEMÁTICA</a:t>
            </a:r>
            <a:br>
              <a:rPr lang="es-CL" sz="47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CL" sz="47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E5723E9-8068-45EF-8EF8-6C6E8916ED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31397" y="3428999"/>
            <a:ext cx="9144000" cy="1098395"/>
          </a:xfrm>
        </p:spPr>
        <p:txBody>
          <a:bodyPr>
            <a:normAutofit fontScale="92500" lnSpcReduction="20000"/>
          </a:bodyPr>
          <a:lstStyle/>
          <a:p>
            <a:endParaRPr lang="es-CL" dirty="0">
              <a:solidFill>
                <a:srgbClr val="FFFFFF"/>
              </a:solidFill>
            </a:endParaRPr>
          </a:p>
          <a:p>
            <a:r>
              <a:rPr lang="es-CL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MEJORANDO LOS APRENDIZAJES DE MATEMÁTICA</a:t>
            </a:r>
          </a:p>
          <a:p>
            <a:r>
              <a:rPr lang="es-CL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LA ESCUELA ISABEL LE BRUN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93C47FA3-A2B9-4CB1-B566-51B05A1EDA9C}"/>
              </a:ext>
            </a:extLst>
          </p:cNvPr>
          <p:cNvSpPr txBox="1"/>
          <p:nvPr/>
        </p:nvSpPr>
        <p:spPr>
          <a:xfrm>
            <a:off x="4332304" y="5550972"/>
            <a:ext cx="35421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DEPARTAMENTO DE MATEMÁTICA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1F947BDE-CEDF-4A8E-92B2-DF54D2ECFA9F}"/>
              </a:ext>
            </a:extLst>
          </p:cNvPr>
          <p:cNvSpPr txBox="1"/>
          <p:nvPr/>
        </p:nvSpPr>
        <p:spPr>
          <a:xfrm>
            <a:off x="4332305" y="6019819"/>
            <a:ext cx="3542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PROFESOR: CARLOS CASTRO DÍAZ</a:t>
            </a:r>
          </a:p>
        </p:txBody>
      </p:sp>
    </p:spTree>
    <p:extLst>
      <p:ext uri="{BB962C8B-B14F-4D97-AF65-F5344CB8AC3E}">
        <p14:creationId xmlns:p14="http://schemas.microsoft.com/office/powerpoint/2010/main" val="11825971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769677" y="522693"/>
            <a:ext cx="93736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Enseñanza de la adición y sustracción con los bloques multibase</a:t>
            </a:r>
          </a:p>
        </p:txBody>
      </p:sp>
      <p:pic>
        <p:nvPicPr>
          <p:cNvPr id="3" name="Picture 2" descr="addition-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2" t="6359" r="32614" b="6486"/>
          <a:stretch/>
        </p:blipFill>
        <p:spPr bwMode="auto">
          <a:xfrm>
            <a:off x="984938" y="3815772"/>
            <a:ext cx="1006407" cy="1006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 descr="Saint Louis School Educación Matemática. Miss Rocío Morales Vásquez 3  Básicos - PDF Descargar libr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46" t="5107"/>
          <a:stretch/>
        </p:blipFill>
        <p:spPr bwMode="auto">
          <a:xfrm>
            <a:off x="2502650" y="4373847"/>
            <a:ext cx="1306046" cy="1328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addition-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450" t="7309" r="16503" b="9609"/>
          <a:stretch/>
        </p:blipFill>
        <p:spPr bwMode="auto">
          <a:xfrm>
            <a:off x="4454224" y="5092662"/>
            <a:ext cx="196311" cy="9101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n 11" descr="https://pbs.twimg.com/media/BlCxPQeCAAAdgVV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074" r="92693" b="49593"/>
          <a:stretch>
            <a:fillRect/>
          </a:stretch>
        </p:blipFill>
        <p:spPr bwMode="auto">
          <a:xfrm>
            <a:off x="1857122" y="5555824"/>
            <a:ext cx="268445" cy="248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64D1DAD8-9AE7-4A9B-8E3A-0EE216B19513}"/>
              </a:ext>
            </a:extLst>
          </p:cNvPr>
          <p:cNvSpPr txBox="1"/>
          <p:nvPr/>
        </p:nvSpPr>
        <p:spPr>
          <a:xfrm>
            <a:off x="1263482" y="2036988"/>
            <a:ext cx="937367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Para</a:t>
            </a:r>
            <a:r>
              <a:rPr lang="es-MX" sz="24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comprender y visualizar de forma concreta el sistema de numeración decimal.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F68FACD3-9CE6-4A2E-A8BC-7BC41A97793E}"/>
              </a:ext>
            </a:extLst>
          </p:cNvPr>
          <p:cNvSpPr txBox="1"/>
          <p:nvPr/>
        </p:nvSpPr>
        <p:spPr>
          <a:xfrm>
            <a:off x="5296063" y="4253094"/>
            <a:ext cx="609452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s-MX" sz="24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ara realizar operaciones matemáticas con números </a:t>
            </a: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naturales</a:t>
            </a:r>
            <a:r>
              <a:rPr lang="es-MX" sz="24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y decimales de forma muy visual (suma, resta, multiplicación, división) 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3EC0BE11-43D3-40A0-8DFE-07A1FDC54CF5}"/>
              </a:ext>
            </a:extLst>
          </p:cNvPr>
          <p:cNvSpPr txBox="1"/>
          <p:nvPr/>
        </p:nvSpPr>
        <p:spPr>
          <a:xfrm>
            <a:off x="5031479" y="1279840"/>
            <a:ext cx="18376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¿Para qué?</a:t>
            </a:r>
          </a:p>
        </p:txBody>
      </p:sp>
    </p:spTree>
    <p:extLst>
      <p:ext uri="{BB962C8B-B14F-4D97-AF65-F5344CB8AC3E}">
        <p14:creationId xmlns:p14="http://schemas.microsoft.com/office/powerpoint/2010/main" val="1321068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790977" y="5521863"/>
            <a:ext cx="51300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b="1" i="0" u="none" strike="noStrike" baseline="0" dirty="0">
                <a:solidFill>
                  <a:srgbClr val="2928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› </a:t>
            </a:r>
            <a:r>
              <a:rPr lang="es-ES" sz="2400" i="0" u="none" strike="noStrike" baseline="0" dirty="0">
                <a:solidFill>
                  <a:srgbClr val="2928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representando el proceso en</a:t>
            </a:r>
            <a:r>
              <a:rPr lang="es-ES" sz="2400" i="0" u="none" strike="noStrike" dirty="0">
                <a:solidFill>
                  <a:srgbClr val="2928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i="0" u="none" strike="noStrike" baseline="0" dirty="0">
                <a:solidFill>
                  <a:srgbClr val="2928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 simbólica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916546" y="1442433"/>
            <a:ext cx="487894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i="0" u="none" strike="noStrike" baseline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Demostrar que comprende</a:t>
            </a:r>
          </a:p>
          <a:p>
            <a:r>
              <a:rPr lang="es-ES" sz="2400" i="0" u="none" strike="noStrike" baseline="0" dirty="0">
                <a:solidFill>
                  <a:srgbClr val="4141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adición y la sustracción</a:t>
            </a:r>
            <a:r>
              <a:rPr lang="es-ES" sz="2400" i="0" u="none" strike="noStrike" dirty="0">
                <a:solidFill>
                  <a:srgbClr val="4141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i="0" u="none" strike="noStrike" baseline="0" dirty="0">
                <a:solidFill>
                  <a:srgbClr val="4141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números del 0 a 20,</a:t>
            </a:r>
            <a:r>
              <a:rPr lang="es-ES" sz="2400" dirty="0">
                <a:solidFill>
                  <a:srgbClr val="4141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i="0" u="none" strike="noStrike" baseline="0" dirty="0">
                <a:solidFill>
                  <a:srgbClr val="4141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progresivamente de 0 a 5, de 6</a:t>
            </a:r>
            <a:r>
              <a:rPr lang="es-ES" sz="2400" i="0" u="none" strike="noStrike" dirty="0">
                <a:solidFill>
                  <a:srgbClr val="4141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i="0" u="none" strike="noStrike" baseline="0" dirty="0">
                <a:solidFill>
                  <a:srgbClr val="4141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10 y de 11 a 20:</a:t>
            </a:r>
          </a:p>
          <a:p>
            <a:endParaRPr lang="es-ES" dirty="0"/>
          </a:p>
        </p:txBody>
      </p:sp>
      <p:sp>
        <p:nvSpPr>
          <p:cNvPr id="7" name="CuadroTexto 6"/>
          <p:cNvSpPr txBox="1"/>
          <p:nvPr/>
        </p:nvSpPr>
        <p:spPr>
          <a:xfrm>
            <a:off x="858591" y="3524813"/>
            <a:ext cx="493690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i="0" u="none" strike="noStrike" baseline="0" dirty="0">
                <a:solidFill>
                  <a:srgbClr val="2928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› </a:t>
            </a:r>
            <a:r>
              <a:rPr lang="es-ES" sz="2400" i="0" u="none" strike="noStrike" baseline="0" dirty="0">
                <a:solidFill>
                  <a:srgbClr val="2928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representando adiciones y</a:t>
            </a:r>
          </a:p>
          <a:p>
            <a:r>
              <a:rPr lang="es-ES" sz="2400" i="0" u="none" strike="noStrike" baseline="0" dirty="0">
                <a:solidFill>
                  <a:srgbClr val="2928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sustracciones con materia</a:t>
            </a:r>
            <a:r>
              <a:rPr lang="es-ES" sz="2400" i="0" u="none" strike="noStrike" dirty="0">
                <a:solidFill>
                  <a:srgbClr val="2928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i="0" u="none" strike="noStrike" baseline="0" dirty="0">
                <a:solidFill>
                  <a:srgbClr val="2928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concreto y pictórico, de</a:t>
            </a:r>
            <a:r>
              <a:rPr lang="es-ES" sz="2400" i="0" u="none" strike="noStrike" dirty="0">
                <a:solidFill>
                  <a:srgbClr val="2928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i="0" u="none" strike="noStrike" baseline="0" dirty="0">
                <a:solidFill>
                  <a:srgbClr val="2928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manera manual y/o usando</a:t>
            </a:r>
            <a:r>
              <a:rPr lang="es-ES" sz="2400" i="0" u="none" strike="noStrike" dirty="0">
                <a:solidFill>
                  <a:srgbClr val="2928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i="0" u="none" strike="noStrike" baseline="0" dirty="0">
                <a:solidFill>
                  <a:srgbClr val="2928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software</a:t>
            </a:r>
            <a:r>
              <a:rPr lang="es-ES" sz="2400" i="0" u="none" strike="noStrike" dirty="0">
                <a:solidFill>
                  <a:srgbClr val="2928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i="0" u="none" strike="noStrike" baseline="0" dirty="0">
                <a:solidFill>
                  <a:srgbClr val="2928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educativo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6478073" y="1468190"/>
            <a:ext cx="517730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i="0" u="none" strike="noStrike" baseline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Demostrar que comprende </a:t>
            </a:r>
            <a:r>
              <a:rPr lang="es-ES" sz="2400" i="0" u="none" strike="noStrike" baseline="0" dirty="0">
                <a:solidFill>
                  <a:srgbClr val="4141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</a:t>
            </a:r>
          </a:p>
          <a:p>
            <a:r>
              <a:rPr lang="es-ES" sz="2400" i="0" u="none" strike="noStrike" baseline="0" dirty="0">
                <a:solidFill>
                  <a:srgbClr val="4141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adición y la sustracción en el</a:t>
            </a:r>
            <a:r>
              <a:rPr lang="es-ES" sz="2400" i="0" u="none" strike="noStrike" dirty="0">
                <a:solidFill>
                  <a:srgbClr val="4141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i="0" u="none" strike="noStrike" baseline="0" dirty="0">
                <a:solidFill>
                  <a:srgbClr val="4141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ámbito del 0 al 100: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6529588" y="2681168"/>
            <a:ext cx="494548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i="0" u="none" strike="noStrike" baseline="0" dirty="0">
                <a:solidFill>
                  <a:srgbClr val="4141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› resolviendo problemas con</a:t>
            </a:r>
          </a:p>
          <a:p>
            <a:r>
              <a:rPr lang="es-ES" sz="2400" i="0" u="none" strike="noStrike" baseline="0" dirty="0">
                <a:solidFill>
                  <a:srgbClr val="4141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 variedad de</a:t>
            </a:r>
            <a:r>
              <a:rPr lang="es-ES" sz="2400" i="0" u="none" strike="noStrike" dirty="0">
                <a:solidFill>
                  <a:srgbClr val="4141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i="0" u="none" strike="noStrike" baseline="0" dirty="0">
                <a:solidFill>
                  <a:srgbClr val="4141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representaciones</a:t>
            </a:r>
            <a:r>
              <a:rPr lang="es-ES" sz="2400" dirty="0">
                <a:solidFill>
                  <a:srgbClr val="4141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i="0" u="none" strike="noStrike" baseline="0" dirty="0">
                <a:solidFill>
                  <a:srgbClr val="4141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concretas y pictóricas,</a:t>
            </a:r>
            <a:r>
              <a:rPr lang="es-ES" sz="2400" i="0" u="none" strike="noStrike" dirty="0">
                <a:solidFill>
                  <a:srgbClr val="4141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i="0" u="none" strike="noStrike" baseline="0" dirty="0">
                <a:solidFill>
                  <a:srgbClr val="4141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incluyendo software educativo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6478073" y="4632808"/>
            <a:ext cx="499700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i="0" u="none" strike="noStrike" baseline="0" dirty="0">
                <a:solidFill>
                  <a:srgbClr val="4141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› registrando el proceso en forma</a:t>
            </a:r>
            <a:r>
              <a:rPr lang="es-ES" sz="2400" i="0" u="none" strike="noStrike" dirty="0">
                <a:solidFill>
                  <a:srgbClr val="4141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i="0" u="none" strike="noStrike" baseline="0" dirty="0">
                <a:solidFill>
                  <a:srgbClr val="4141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simbólica</a:t>
            </a:r>
          </a:p>
        </p:txBody>
      </p:sp>
      <p:sp>
        <p:nvSpPr>
          <p:cNvPr id="11" name="Rectángulo 10"/>
          <p:cNvSpPr/>
          <p:nvPr/>
        </p:nvSpPr>
        <p:spPr>
          <a:xfrm>
            <a:off x="6478072" y="5521863"/>
            <a:ext cx="499700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i="0" u="none" strike="noStrike" baseline="0" dirty="0">
                <a:solidFill>
                  <a:srgbClr val="4141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› aplicando el algoritmo de la</a:t>
            </a:r>
            <a:r>
              <a:rPr lang="es-ES" sz="2400" i="0" u="none" strike="noStrike" dirty="0">
                <a:solidFill>
                  <a:srgbClr val="4141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i="0" u="none" strike="noStrike" baseline="0" dirty="0">
                <a:solidFill>
                  <a:srgbClr val="4141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adición sin considerar reserva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2009105" y="830377"/>
            <a:ext cx="18159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Primer año</a:t>
            </a:r>
          </a:p>
        </p:txBody>
      </p:sp>
      <p:sp>
        <p:nvSpPr>
          <p:cNvPr id="13" name="CuadroTexto 12"/>
          <p:cNvSpPr txBox="1"/>
          <p:nvPr/>
        </p:nvSpPr>
        <p:spPr>
          <a:xfrm>
            <a:off x="7428964" y="830377"/>
            <a:ext cx="2307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Segundo  año</a:t>
            </a:r>
          </a:p>
        </p:txBody>
      </p:sp>
      <p:sp>
        <p:nvSpPr>
          <p:cNvPr id="14" name="CuadroTexto 13"/>
          <p:cNvSpPr txBox="1"/>
          <p:nvPr/>
        </p:nvSpPr>
        <p:spPr>
          <a:xfrm>
            <a:off x="1599125" y="275622"/>
            <a:ext cx="93736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Enseñanza de la adición y sustracción con los bloques multibase</a:t>
            </a:r>
          </a:p>
        </p:txBody>
      </p:sp>
    </p:spTree>
    <p:extLst>
      <p:ext uri="{BB962C8B-B14F-4D97-AF65-F5344CB8AC3E}">
        <p14:creationId xmlns:p14="http://schemas.microsoft.com/office/powerpoint/2010/main" val="2696788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742681" y="1286553"/>
            <a:ext cx="493690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i="0" u="none" strike="noStrike" baseline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Demostrar que comprenden</a:t>
            </a:r>
          </a:p>
          <a:p>
            <a:r>
              <a:rPr lang="es-ES" sz="2400" i="0" u="none" strike="noStrike" baseline="0" dirty="0">
                <a:solidFill>
                  <a:srgbClr val="4141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adición y la sustracción de</a:t>
            </a:r>
          </a:p>
          <a:p>
            <a:r>
              <a:rPr lang="es-ES" sz="2400" i="0" u="none" strike="noStrike" baseline="0" dirty="0">
                <a:solidFill>
                  <a:srgbClr val="4141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números del 0 al 1 000:</a:t>
            </a:r>
          </a:p>
        </p:txBody>
      </p:sp>
      <p:sp>
        <p:nvSpPr>
          <p:cNvPr id="4" name="Rectángulo 3"/>
          <p:cNvSpPr/>
          <p:nvPr/>
        </p:nvSpPr>
        <p:spPr>
          <a:xfrm>
            <a:off x="742680" y="2486882"/>
            <a:ext cx="515584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i="0" u="none" strike="noStrike" baseline="0" dirty="0">
                <a:solidFill>
                  <a:srgbClr val="4141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› usando estrategias personales</a:t>
            </a:r>
          </a:p>
          <a:p>
            <a:r>
              <a:rPr lang="es-ES" sz="2400" i="0" u="none" strike="noStrike" baseline="0" dirty="0">
                <a:solidFill>
                  <a:srgbClr val="4141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 y sin material concreto</a:t>
            </a:r>
          </a:p>
        </p:txBody>
      </p:sp>
      <p:sp>
        <p:nvSpPr>
          <p:cNvPr id="5" name="Rectángulo 4"/>
          <p:cNvSpPr/>
          <p:nvPr/>
        </p:nvSpPr>
        <p:spPr>
          <a:xfrm>
            <a:off x="742681" y="3482298"/>
            <a:ext cx="515584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i="0" u="none" strike="noStrike" baseline="0" dirty="0">
                <a:solidFill>
                  <a:srgbClr val="4141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› aplicando los algoritmos con</a:t>
            </a:r>
          </a:p>
          <a:p>
            <a:r>
              <a:rPr lang="es-ES" sz="2400" i="0" u="none" strike="noStrike" baseline="0" dirty="0">
                <a:solidFill>
                  <a:srgbClr val="4141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sin reserva, progresivamente,</a:t>
            </a:r>
            <a:r>
              <a:rPr lang="es-ES" sz="2400" i="0" u="none" strike="noStrike" dirty="0">
                <a:solidFill>
                  <a:srgbClr val="4141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i="0" u="none" strike="noStrike" baseline="0" dirty="0">
                <a:solidFill>
                  <a:srgbClr val="4141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la adición de hasta 4</a:t>
            </a:r>
            <a:r>
              <a:rPr lang="es-ES" sz="2400" i="0" u="none" strike="noStrike" dirty="0">
                <a:solidFill>
                  <a:srgbClr val="4141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i="0" u="none" strike="noStrike" baseline="0" dirty="0">
                <a:solidFill>
                  <a:srgbClr val="4141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sumandos y en la sustracción</a:t>
            </a:r>
            <a:r>
              <a:rPr lang="es-ES" sz="2400" i="0" u="none" strike="noStrike" dirty="0">
                <a:solidFill>
                  <a:srgbClr val="4141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i="0" u="none" strike="noStrike" baseline="0" dirty="0">
                <a:solidFill>
                  <a:srgbClr val="4141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hasta un sustraendo</a:t>
            </a:r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6190445" y="1278868"/>
            <a:ext cx="54520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i="0" u="none" strike="noStrike" baseline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Demostrar que comprenden</a:t>
            </a:r>
          </a:p>
          <a:p>
            <a:r>
              <a:rPr lang="es-ES" sz="2400" i="0" u="none" strike="noStrike" baseline="0" dirty="0">
                <a:solidFill>
                  <a:srgbClr val="4141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adición y la sustracción</a:t>
            </a:r>
          </a:p>
          <a:p>
            <a:r>
              <a:rPr lang="es-ES" sz="2400" i="0" u="none" strike="noStrike" baseline="0" dirty="0">
                <a:solidFill>
                  <a:srgbClr val="4141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números hasta</a:t>
            </a:r>
            <a:r>
              <a:rPr lang="es-ES" sz="2400" i="0" u="none" strike="noStrike" dirty="0">
                <a:solidFill>
                  <a:srgbClr val="4141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i="0" u="none" strike="noStrike" baseline="0" dirty="0">
                <a:solidFill>
                  <a:srgbClr val="4141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1 000:</a:t>
            </a:r>
          </a:p>
        </p:txBody>
      </p:sp>
      <p:sp>
        <p:nvSpPr>
          <p:cNvPr id="7" name="Rectángulo 6"/>
          <p:cNvSpPr/>
          <p:nvPr/>
        </p:nvSpPr>
        <p:spPr>
          <a:xfrm>
            <a:off x="6190445" y="2663862"/>
            <a:ext cx="534902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i="0" u="none" strike="noStrike" baseline="0" dirty="0">
                <a:solidFill>
                  <a:srgbClr val="4141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› usando estrategias</a:t>
            </a:r>
            <a:r>
              <a:rPr lang="es-ES" sz="2400" i="0" u="none" strike="noStrike" dirty="0">
                <a:solidFill>
                  <a:srgbClr val="4141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i="0" u="none" strike="noStrike" baseline="0" dirty="0">
                <a:solidFill>
                  <a:srgbClr val="4141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personales para realizar</a:t>
            </a:r>
            <a:r>
              <a:rPr lang="es-ES" sz="2400" i="0" u="none" strike="noStrike" dirty="0">
                <a:solidFill>
                  <a:srgbClr val="4141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i="0" u="none" strike="noStrike" baseline="0" dirty="0">
                <a:solidFill>
                  <a:srgbClr val="4141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estas operaciones</a:t>
            </a:r>
          </a:p>
        </p:txBody>
      </p:sp>
      <p:sp>
        <p:nvSpPr>
          <p:cNvPr id="8" name="Rectángulo 7"/>
          <p:cNvSpPr/>
          <p:nvPr/>
        </p:nvSpPr>
        <p:spPr>
          <a:xfrm>
            <a:off x="6190444" y="3679524"/>
            <a:ext cx="534902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i="0" u="none" strike="noStrike" baseline="0" dirty="0">
                <a:solidFill>
                  <a:srgbClr val="4141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› descomponiendo los</a:t>
            </a:r>
            <a:r>
              <a:rPr lang="es-ES" sz="2400" i="0" u="none" strike="noStrike" dirty="0">
                <a:solidFill>
                  <a:srgbClr val="4141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i="0" u="none" strike="noStrike" baseline="0" dirty="0">
                <a:solidFill>
                  <a:srgbClr val="4141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números involucrados</a:t>
            </a:r>
          </a:p>
        </p:txBody>
      </p:sp>
      <p:sp>
        <p:nvSpPr>
          <p:cNvPr id="9" name="Rectángulo 8"/>
          <p:cNvSpPr/>
          <p:nvPr/>
        </p:nvSpPr>
        <p:spPr>
          <a:xfrm>
            <a:off x="6145369" y="4636460"/>
            <a:ext cx="55422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i="0" u="none" strike="noStrike" baseline="0" dirty="0">
                <a:solidFill>
                  <a:srgbClr val="4141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› aplicando los algoritmos,</a:t>
            </a:r>
            <a:r>
              <a:rPr lang="es-ES" sz="2400" i="0" u="none" strike="noStrike" dirty="0">
                <a:solidFill>
                  <a:srgbClr val="4141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i="0" u="none" strike="noStrike" baseline="0" dirty="0">
                <a:solidFill>
                  <a:srgbClr val="4141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progresivamente,</a:t>
            </a:r>
            <a:r>
              <a:rPr lang="es-ES" sz="2400" i="0" u="none" strike="noStrike" dirty="0">
                <a:solidFill>
                  <a:srgbClr val="4141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i="0" u="none" strike="noStrike" baseline="0" dirty="0">
                <a:solidFill>
                  <a:srgbClr val="4141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la adición de</a:t>
            </a:r>
            <a:r>
              <a:rPr lang="es-ES" sz="2400" i="0" u="none" strike="noStrike" dirty="0">
                <a:solidFill>
                  <a:srgbClr val="4141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i="0" u="none" strike="noStrike" baseline="0" dirty="0">
                <a:solidFill>
                  <a:srgbClr val="4141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hasta</a:t>
            </a:r>
            <a:r>
              <a:rPr lang="es-ES" sz="2400" i="0" u="none" strike="noStrike" dirty="0">
                <a:solidFill>
                  <a:srgbClr val="4141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i="0" u="none" strike="noStrike" baseline="0" dirty="0">
                <a:solidFill>
                  <a:srgbClr val="4141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cuatro sumandos y en la</a:t>
            </a:r>
            <a:r>
              <a:rPr lang="es-ES" sz="2400" dirty="0">
                <a:solidFill>
                  <a:srgbClr val="4141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i="0" u="none" strike="noStrike" baseline="0" dirty="0">
                <a:solidFill>
                  <a:srgbClr val="4141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sustracción de hasta un</a:t>
            </a:r>
            <a:r>
              <a:rPr lang="es-ES" sz="2400" i="0" u="none" strike="noStrike" dirty="0">
                <a:solidFill>
                  <a:srgbClr val="4141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>
                <a:solidFill>
                  <a:srgbClr val="4141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s-ES" sz="2400" i="0" u="none" strike="noStrike" baseline="0" dirty="0">
                <a:solidFill>
                  <a:srgbClr val="4141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ustraendo </a:t>
            </a:r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1584102" y="824888"/>
            <a:ext cx="18159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Tercer  año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6900930" y="824888"/>
            <a:ext cx="18159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Cuarto  año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1599125" y="275622"/>
            <a:ext cx="93736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Enseñanza de la adición y sustracción con los bloques multibase</a:t>
            </a:r>
          </a:p>
        </p:txBody>
      </p:sp>
    </p:spTree>
    <p:extLst>
      <p:ext uri="{BB962C8B-B14F-4D97-AF65-F5344CB8AC3E}">
        <p14:creationId xmlns:p14="http://schemas.microsoft.com/office/powerpoint/2010/main" val="556113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1048556" y="1859340"/>
            <a:ext cx="1034173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i="0" u="none" strike="noStrike" baseline="0" dirty="0">
                <a:solidFill>
                  <a:srgbClr val="4141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Realizar cálculos que involucren</a:t>
            </a:r>
            <a:r>
              <a:rPr lang="es-ES" sz="2400" i="0" u="none" strike="noStrike" dirty="0">
                <a:solidFill>
                  <a:srgbClr val="4141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i="0" u="none" strike="noStrike" baseline="0" dirty="0">
                <a:solidFill>
                  <a:srgbClr val="4141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 cuatro operaciones con expresiones</a:t>
            </a:r>
          </a:p>
          <a:p>
            <a:r>
              <a:rPr lang="es-ES" sz="2400" i="0" u="none" strike="noStrike" baseline="0" dirty="0">
                <a:solidFill>
                  <a:srgbClr val="4141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numéricas, aplicando</a:t>
            </a:r>
            <a:r>
              <a:rPr lang="es-ES" sz="2400" i="0" u="none" strike="noStrike" dirty="0">
                <a:solidFill>
                  <a:srgbClr val="4141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i="0" u="none" strike="noStrike" baseline="0" dirty="0">
                <a:solidFill>
                  <a:srgbClr val="4141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 reglas relativas a paréntesis</a:t>
            </a:r>
            <a:r>
              <a:rPr lang="es-ES" sz="2400" i="0" u="none" strike="noStrike" dirty="0">
                <a:solidFill>
                  <a:srgbClr val="4141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i="0" u="none" strike="noStrike" baseline="0" dirty="0">
                <a:solidFill>
                  <a:srgbClr val="4141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la prevalencia de la multiplicación</a:t>
            </a:r>
            <a:r>
              <a:rPr lang="es-ES" sz="2400" i="0" u="none" strike="noStrike" dirty="0">
                <a:solidFill>
                  <a:srgbClr val="4141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i="0" u="none" strike="noStrike" baseline="0" dirty="0">
                <a:solidFill>
                  <a:srgbClr val="4141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la división por sobre la</a:t>
            </a:r>
            <a:r>
              <a:rPr lang="es-ES" sz="2400" i="0" u="none" strike="noStrike" dirty="0">
                <a:solidFill>
                  <a:srgbClr val="4141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i="0" u="none" strike="noStrike" baseline="0" dirty="0">
                <a:solidFill>
                  <a:srgbClr val="4141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adición y la sustracción cuando</a:t>
            </a:r>
          </a:p>
          <a:p>
            <a:r>
              <a:rPr lang="es-ES" sz="2400" i="0" u="none" strike="noStrike" baseline="0" dirty="0">
                <a:solidFill>
                  <a:srgbClr val="4141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corresponda.</a:t>
            </a:r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1532586" y="1069586"/>
            <a:ext cx="18159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Quinto  año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1532586" y="467667"/>
            <a:ext cx="93736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Enseñanza de la adición y sustracción con los bloques multibase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327EBC02-2184-4006-8689-58C1BCE1F2DC}"/>
              </a:ext>
            </a:extLst>
          </p:cNvPr>
          <p:cNvSpPr txBox="1"/>
          <p:nvPr/>
        </p:nvSpPr>
        <p:spPr>
          <a:xfrm>
            <a:off x="1048556" y="3757089"/>
            <a:ext cx="96056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En todos los objetivos de primero a cuarto año el énfasis está centrado en  </a:t>
            </a:r>
            <a:r>
              <a:rPr lang="es-MX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demostrar que comprenden </a:t>
            </a: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la adición y sustracción. 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F227C27F-C174-4361-AA3A-5BF2E63EF3A4}"/>
              </a:ext>
            </a:extLst>
          </p:cNvPr>
          <p:cNvSpPr txBox="1"/>
          <p:nvPr/>
        </p:nvSpPr>
        <p:spPr>
          <a:xfrm>
            <a:off x="1048556" y="4740676"/>
            <a:ext cx="97121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¿Qué tipo de actividades logran demostrar que nuestras alumnas  comprenden  la adición y sustracción? 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2176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2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1599125" y="275622"/>
            <a:ext cx="93736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Enseñanza de la adición y sustracción con los bloques multibase</a:t>
            </a:r>
          </a:p>
        </p:txBody>
      </p:sp>
      <p:pic>
        <p:nvPicPr>
          <p:cNvPr id="4" name="Picture 2" descr="addition-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450" t="7309" r="16503" b="9609"/>
          <a:stretch/>
        </p:blipFill>
        <p:spPr bwMode="auto">
          <a:xfrm>
            <a:off x="2601531" y="1264070"/>
            <a:ext cx="476519" cy="2209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515156" y="2137893"/>
            <a:ext cx="16227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37 + 12 =</a:t>
            </a:r>
          </a:p>
        </p:txBody>
      </p:sp>
      <p:pic>
        <p:nvPicPr>
          <p:cNvPr id="6" name="Picture 2" descr="addition-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450" t="7309" r="16503" b="9609"/>
          <a:stretch/>
        </p:blipFill>
        <p:spPr bwMode="auto">
          <a:xfrm>
            <a:off x="3078050" y="1264070"/>
            <a:ext cx="476519" cy="2209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addition-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450" t="7309" r="16503" b="9609"/>
          <a:stretch/>
        </p:blipFill>
        <p:spPr bwMode="auto">
          <a:xfrm>
            <a:off x="3554569" y="1264069"/>
            <a:ext cx="476519" cy="2209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n 11" descr="https://pbs.twimg.com/media/BlCxPQeCAAAdgVV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074" r="92693" b="49593"/>
          <a:stretch>
            <a:fillRect/>
          </a:stretch>
        </p:blipFill>
        <p:spPr bwMode="auto">
          <a:xfrm>
            <a:off x="4388343" y="2599558"/>
            <a:ext cx="356495" cy="33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n 11" descr="https://pbs.twimg.com/media/BlCxPQeCAAAdgVV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074" r="92693" b="49593"/>
          <a:stretch>
            <a:fillRect/>
          </a:stretch>
        </p:blipFill>
        <p:spPr bwMode="auto">
          <a:xfrm>
            <a:off x="4805118" y="2599558"/>
            <a:ext cx="356495" cy="33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n 11" descr="https://pbs.twimg.com/media/BlCxPQeCAAAdgVV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074" r="92693" b="49593"/>
          <a:stretch>
            <a:fillRect/>
          </a:stretch>
        </p:blipFill>
        <p:spPr bwMode="auto">
          <a:xfrm>
            <a:off x="4031088" y="2599558"/>
            <a:ext cx="356495" cy="33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Imagen 11" descr="https://pbs.twimg.com/media/BlCxPQeCAAAdgVV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074" r="92693" b="49593"/>
          <a:stretch>
            <a:fillRect/>
          </a:stretch>
        </p:blipFill>
        <p:spPr bwMode="auto">
          <a:xfrm>
            <a:off x="4060580" y="3118990"/>
            <a:ext cx="356495" cy="33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Imagen 11" descr="https://pbs.twimg.com/media/BlCxPQeCAAAdgVV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074" r="92693" b="49593"/>
          <a:stretch>
            <a:fillRect/>
          </a:stretch>
        </p:blipFill>
        <p:spPr bwMode="auto">
          <a:xfrm>
            <a:off x="4507607" y="3118990"/>
            <a:ext cx="356495" cy="33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Imagen 11" descr="https://pbs.twimg.com/media/BlCxPQeCAAAdgVV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074" r="92693" b="49593"/>
          <a:stretch>
            <a:fillRect/>
          </a:stretch>
        </p:blipFill>
        <p:spPr bwMode="auto">
          <a:xfrm>
            <a:off x="4867456" y="3118990"/>
            <a:ext cx="356495" cy="33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Imagen 11" descr="https://pbs.twimg.com/media/BlCxPQeCAAAdgVV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074" r="92693" b="49593"/>
          <a:stretch>
            <a:fillRect/>
          </a:stretch>
        </p:blipFill>
        <p:spPr bwMode="auto">
          <a:xfrm>
            <a:off x="4000947" y="2137893"/>
            <a:ext cx="356495" cy="33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" descr="addition-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450" t="7309" r="16503" b="9609"/>
          <a:stretch/>
        </p:blipFill>
        <p:spPr bwMode="auto">
          <a:xfrm>
            <a:off x="5893156" y="1264068"/>
            <a:ext cx="476519" cy="2209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2" descr="addition-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450" t="7309" r="16503" b="9609"/>
          <a:stretch/>
        </p:blipFill>
        <p:spPr bwMode="auto">
          <a:xfrm>
            <a:off x="6373030" y="1264068"/>
            <a:ext cx="476519" cy="2209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Imagen 11" descr="https://pbs.twimg.com/media/BlCxPQeCAAAdgVV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074" r="92693" b="49593"/>
          <a:stretch>
            <a:fillRect/>
          </a:stretch>
        </p:blipFill>
        <p:spPr bwMode="auto">
          <a:xfrm>
            <a:off x="6846194" y="3118990"/>
            <a:ext cx="356495" cy="33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Imagen 11" descr="https://pbs.twimg.com/media/BlCxPQeCAAAdgVV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074" r="92693" b="49593"/>
          <a:stretch>
            <a:fillRect/>
          </a:stretch>
        </p:blipFill>
        <p:spPr bwMode="auto">
          <a:xfrm>
            <a:off x="7339745" y="3118990"/>
            <a:ext cx="356495" cy="33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CuadroTexto 18"/>
          <p:cNvSpPr txBox="1"/>
          <p:nvPr/>
        </p:nvSpPr>
        <p:spPr>
          <a:xfrm>
            <a:off x="5279711" y="2137893"/>
            <a:ext cx="4709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/>
              <a:t>+</a:t>
            </a:r>
          </a:p>
        </p:txBody>
      </p:sp>
      <p:sp>
        <p:nvSpPr>
          <p:cNvPr id="20" name="CuadroTexto 19"/>
          <p:cNvSpPr txBox="1"/>
          <p:nvPr/>
        </p:nvSpPr>
        <p:spPr>
          <a:xfrm>
            <a:off x="7855323" y="2137893"/>
            <a:ext cx="3764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/>
              <a:t>=</a:t>
            </a:r>
          </a:p>
        </p:txBody>
      </p:sp>
      <p:pic>
        <p:nvPicPr>
          <p:cNvPr id="21" name="Picture 2" descr="addition-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450" t="7309" r="16503" b="9609"/>
          <a:stretch/>
        </p:blipFill>
        <p:spPr bwMode="auto">
          <a:xfrm>
            <a:off x="8327458" y="1239769"/>
            <a:ext cx="476519" cy="2209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2" descr="addition-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450" t="7309" r="16503" b="9609"/>
          <a:stretch/>
        </p:blipFill>
        <p:spPr bwMode="auto">
          <a:xfrm>
            <a:off x="8744860" y="1239768"/>
            <a:ext cx="476519" cy="2209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2" descr="addition-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450" t="7309" r="16503" b="9609"/>
          <a:stretch/>
        </p:blipFill>
        <p:spPr bwMode="auto">
          <a:xfrm>
            <a:off x="9130331" y="1239767"/>
            <a:ext cx="476519" cy="2209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2" descr="addition-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450" t="7309" r="16503" b="9609"/>
          <a:stretch/>
        </p:blipFill>
        <p:spPr bwMode="auto">
          <a:xfrm>
            <a:off x="9504170" y="1239766"/>
            <a:ext cx="476519" cy="2209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2" descr="addition-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450" t="7309" r="16503" b="9609"/>
          <a:stretch/>
        </p:blipFill>
        <p:spPr bwMode="auto">
          <a:xfrm>
            <a:off x="9921809" y="1239765"/>
            <a:ext cx="476519" cy="2209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Imagen 11" descr="https://pbs.twimg.com/media/BlCxPQeCAAAdgVV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074" r="92693" b="49593"/>
          <a:stretch>
            <a:fillRect/>
          </a:stretch>
        </p:blipFill>
        <p:spPr bwMode="auto">
          <a:xfrm>
            <a:off x="10743869" y="2599558"/>
            <a:ext cx="356495" cy="33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Imagen 11" descr="https://pbs.twimg.com/media/BlCxPQeCAAAdgVV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074" r="92693" b="49593"/>
          <a:stretch>
            <a:fillRect/>
          </a:stretch>
        </p:blipFill>
        <p:spPr bwMode="auto">
          <a:xfrm>
            <a:off x="11160644" y="2599558"/>
            <a:ext cx="356495" cy="33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Imagen 11" descr="https://pbs.twimg.com/media/BlCxPQeCAAAdgVV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074" r="92693" b="49593"/>
          <a:stretch>
            <a:fillRect/>
          </a:stretch>
        </p:blipFill>
        <p:spPr bwMode="auto">
          <a:xfrm>
            <a:off x="10386614" y="2599558"/>
            <a:ext cx="356495" cy="33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Imagen 11" descr="https://pbs.twimg.com/media/BlCxPQeCAAAdgVV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074" r="92693" b="49593"/>
          <a:stretch>
            <a:fillRect/>
          </a:stretch>
        </p:blipFill>
        <p:spPr bwMode="auto">
          <a:xfrm>
            <a:off x="10416106" y="3118990"/>
            <a:ext cx="356495" cy="33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Imagen 30" descr="https://pbs.twimg.com/media/BlCxPQeCAAAdgVV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074" r="92693" b="49593"/>
          <a:stretch>
            <a:fillRect/>
          </a:stretch>
        </p:blipFill>
        <p:spPr bwMode="auto">
          <a:xfrm>
            <a:off x="10863133" y="3118990"/>
            <a:ext cx="356495" cy="33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Imagen 11" descr="https://pbs.twimg.com/media/BlCxPQeCAAAdgVV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074" r="92693" b="49593"/>
          <a:stretch>
            <a:fillRect/>
          </a:stretch>
        </p:blipFill>
        <p:spPr bwMode="auto">
          <a:xfrm>
            <a:off x="11222982" y="3118990"/>
            <a:ext cx="356495" cy="33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Imagen 11" descr="https://pbs.twimg.com/media/BlCxPQeCAAAdgVV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074" r="92693" b="49593"/>
          <a:stretch>
            <a:fillRect/>
          </a:stretch>
        </p:blipFill>
        <p:spPr bwMode="auto">
          <a:xfrm>
            <a:off x="10357122" y="2183796"/>
            <a:ext cx="356495" cy="33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Imagen 36" descr="https://pbs.twimg.com/media/BlCxPQeCAAAdgVV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074" r="92693" b="49593"/>
          <a:stretch>
            <a:fillRect/>
          </a:stretch>
        </p:blipFill>
        <p:spPr bwMode="auto">
          <a:xfrm>
            <a:off x="10804149" y="2183796"/>
            <a:ext cx="356495" cy="33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Imagen 11" descr="https://pbs.twimg.com/media/BlCxPQeCAAAdgVV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074" r="92693" b="49593"/>
          <a:stretch>
            <a:fillRect/>
          </a:stretch>
        </p:blipFill>
        <p:spPr bwMode="auto">
          <a:xfrm>
            <a:off x="11163998" y="2183796"/>
            <a:ext cx="356495" cy="33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CuadroTexto 38"/>
          <p:cNvSpPr txBox="1"/>
          <p:nvPr/>
        </p:nvSpPr>
        <p:spPr>
          <a:xfrm>
            <a:off x="502278" y="4428186"/>
            <a:ext cx="16227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37 + 12 =</a:t>
            </a:r>
          </a:p>
        </p:txBody>
      </p:sp>
      <p:sp>
        <p:nvSpPr>
          <p:cNvPr id="40" name="CuadroTexto 39"/>
          <p:cNvSpPr txBox="1"/>
          <p:nvPr/>
        </p:nvSpPr>
        <p:spPr>
          <a:xfrm>
            <a:off x="2838989" y="4370578"/>
            <a:ext cx="2763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30 + 7  + 10 + 2 =</a:t>
            </a:r>
          </a:p>
        </p:txBody>
      </p:sp>
      <p:sp>
        <p:nvSpPr>
          <p:cNvPr id="41" name="Cerrar llave 40"/>
          <p:cNvSpPr/>
          <p:nvPr/>
        </p:nvSpPr>
        <p:spPr>
          <a:xfrm rot="5400000">
            <a:off x="3721970" y="4128677"/>
            <a:ext cx="122395" cy="1448875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Cerrar llave 41"/>
          <p:cNvSpPr/>
          <p:nvPr/>
        </p:nvSpPr>
        <p:spPr>
          <a:xfrm rot="5400000">
            <a:off x="4338665" y="4103320"/>
            <a:ext cx="45719" cy="1337777"/>
          </a:xfrm>
          <a:prstGeom prst="rightBrac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accent1"/>
              </a:solidFill>
            </a:endParaRPr>
          </a:p>
        </p:txBody>
      </p:sp>
      <p:sp>
        <p:nvSpPr>
          <p:cNvPr id="43" name="CuadroTexto 42"/>
          <p:cNvSpPr txBox="1"/>
          <p:nvPr/>
        </p:nvSpPr>
        <p:spPr>
          <a:xfrm>
            <a:off x="3508467" y="4952010"/>
            <a:ext cx="548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40</a:t>
            </a:r>
          </a:p>
        </p:txBody>
      </p:sp>
      <p:sp>
        <p:nvSpPr>
          <p:cNvPr id="44" name="CuadroTexto 43"/>
          <p:cNvSpPr txBox="1"/>
          <p:nvPr/>
        </p:nvSpPr>
        <p:spPr>
          <a:xfrm>
            <a:off x="4417075" y="4981655"/>
            <a:ext cx="548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45" name="CuadroTexto 44"/>
          <p:cNvSpPr txBox="1"/>
          <p:nvPr/>
        </p:nvSpPr>
        <p:spPr>
          <a:xfrm>
            <a:off x="4058794" y="4952010"/>
            <a:ext cx="4709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/>
              <a:t>+</a:t>
            </a:r>
          </a:p>
        </p:txBody>
      </p:sp>
      <p:sp>
        <p:nvSpPr>
          <p:cNvPr id="46" name="Cerrar llave 45"/>
          <p:cNvSpPr/>
          <p:nvPr/>
        </p:nvSpPr>
        <p:spPr>
          <a:xfrm rot="5400000">
            <a:off x="4130618" y="4916847"/>
            <a:ext cx="176237" cy="1052201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7" name="CuadroTexto 46"/>
          <p:cNvSpPr txBox="1"/>
          <p:nvPr/>
        </p:nvSpPr>
        <p:spPr>
          <a:xfrm>
            <a:off x="3933469" y="5637184"/>
            <a:ext cx="548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49</a:t>
            </a:r>
          </a:p>
        </p:txBody>
      </p:sp>
      <p:sp>
        <p:nvSpPr>
          <p:cNvPr id="48" name="CuadroTexto 47"/>
          <p:cNvSpPr txBox="1"/>
          <p:nvPr/>
        </p:nvSpPr>
        <p:spPr>
          <a:xfrm>
            <a:off x="5890829" y="4384553"/>
            <a:ext cx="544806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El trabajo con los bloques multibase proporciona mayores niveles de comprensión, se trabaja sobre el número. Usa la estructura de nuestro sistema de numeración. Propicia el cálculo el cálculo mental.</a:t>
            </a:r>
          </a:p>
        </p:txBody>
      </p:sp>
    </p:spTree>
    <p:extLst>
      <p:ext uri="{BB962C8B-B14F-4D97-AF65-F5344CB8AC3E}">
        <p14:creationId xmlns:p14="http://schemas.microsoft.com/office/powerpoint/2010/main" val="1813049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9" grpId="0"/>
      <p:bldP spid="20" grpId="0"/>
      <p:bldP spid="39" grpId="0"/>
      <p:bldP spid="40" grpId="0"/>
      <p:bldP spid="41" grpId="0" animBg="1"/>
      <p:bldP spid="42" grpId="0" animBg="1"/>
      <p:bldP spid="43" grpId="0"/>
      <p:bldP spid="44" grpId="0"/>
      <p:bldP spid="45" grpId="0"/>
      <p:bldP spid="46" grpId="0" animBg="1"/>
      <p:bldP spid="4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1599125" y="275622"/>
            <a:ext cx="93736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Enseñanza de la adición y sustracción con los bloques multibase</a:t>
            </a:r>
          </a:p>
        </p:txBody>
      </p:sp>
      <p:pic>
        <p:nvPicPr>
          <p:cNvPr id="4" name="Picture 2" descr="addition-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450" t="7309" r="16503" b="9609"/>
          <a:stretch/>
        </p:blipFill>
        <p:spPr bwMode="auto">
          <a:xfrm>
            <a:off x="2601531" y="1264070"/>
            <a:ext cx="476519" cy="2209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515156" y="2137893"/>
            <a:ext cx="16227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29 + 13 =</a:t>
            </a:r>
          </a:p>
        </p:txBody>
      </p:sp>
      <p:pic>
        <p:nvPicPr>
          <p:cNvPr id="6" name="Picture 2" descr="addition-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450" t="7309" r="16503" b="9609"/>
          <a:stretch/>
        </p:blipFill>
        <p:spPr bwMode="auto">
          <a:xfrm>
            <a:off x="3078050" y="1264070"/>
            <a:ext cx="476519" cy="2209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n 11" descr="https://pbs.twimg.com/media/BlCxPQeCAAAdgVV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074" r="92693" b="49593"/>
          <a:stretch>
            <a:fillRect/>
          </a:stretch>
        </p:blipFill>
        <p:spPr bwMode="auto">
          <a:xfrm>
            <a:off x="4028746" y="2626970"/>
            <a:ext cx="356495" cy="33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n 11" descr="https://pbs.twimg.com/media/BlCxPQeCAAAdgVV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074" r="92693" b="49593"/>
          <a:stretch>
            <a:fillRect/>
          </a:stretch>
        </p:blipFill>
        <p:spPr bwMode="auto">
          <a:xfrm>
            <a:off x="4445521" y="2626970"/>
            <a:ext cx="356495" cy="33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n 11" descr="https://pbs.twimg.com/media/BlCxPQeCAAAdgVV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074" r="92693" b="49593"/>
          <a:stretch>
            <a:fillRect/>
          </a:stretch>
        </p:blipFill>
        <p:spPr bwMode="auto">
          <a:xfrm>
            <a:off x="3671491" y="2626970"/>
            <a:ext cx="356495" cy="33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Imagen 11" descr="https://pbs.twimg.com/media/BlCxPQeCAAAdgVV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074" r="92693" b="49593"/>
          <a:stretch>
            <a:fillRect/>
          </a:stretch>
        </p:blipFill>
        <p:spPr bwMode="auto">
          <a:xfrm>
            <a:off x="3700983" y="3146402"/>
            <a:ext cx="356495" cy="33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Imagen 11" descr="https://pbs.twimg.com/media/BlCxPQeCAAAdgVV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074" r="92693" b="49593"/>
          <a:stretch>
            <a:fillRect/>
          </a:stretch>
        </p:blipFill>
        <p:spPr bwMode="auto">
          <a:xfrm>
            <a:off x="4148010" y="3146402"/>
            <a:ext cx="356495" cy="33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Imagen 11" descr="https://pbs.twimg.com/media/BlCxPQeCAAAdgVV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074" r="92693" b="49593"/>
          <a:stretch>
            <a:fillRect/>
          </a:stretch>
        </p:blipFill>
        <p:spPr bwMode="auto">
          <a:xfrm>
            <a:off x="4507859" y="3146402"/>
            <a:ext cx="356495" cy="33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Imagen 11" descr="https://pbs.twimg.com/media/BlCxPQeCAAAdgVV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074" r="92693" b="49593"/>
          <a:stretch>
            <a:fillRect/>
          </a:stretch>
        </p:blipFill>
        <p:spPr bwMode="auto">
          <a:xfrm>
            <a:off x="3641350" y="2165305"/>
            <a:ext cx="356495" cy="33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" descr="addition-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450" t="7309" r="16503" b="9609"/>
          <a:stretch/>
        </p:blipFill>
        <p:spPr bwMode="auto">
          <a:xfrm>
            <a:off x="5893156" y="1264068"/>
            <a:ext cx="476519" cy="2209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Imagen 11" descr="https://pbs.twimg.com/media/BlCxPQeCAAAdgVV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074" r="92693" b="49593"/>
          <a:stretch>
            <a:fillRect/>
          </a:stretch>
        </p:blipFill>
        <p:spPr bwMode="auto">
          <a:xfrm>
            <a:off x="6486597" y="3146402"/>
            <a:ext cx="356495" cy="33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Imagen 11" descr="https://pbs.twimg.com/media/BlCxPQeCAAAdgVV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074" r="92693" b="49593"/>
          <a:stretch>
            <a:fillRect/>
          </a:stretch>
        </p:blipFill>
        <p:spPr bwMode="auto">
          <a:xfrm>
            <a:off x="6914755" y="3146402"/>
            <a:ext cx="356495" cy="33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CuadroTexto 18"/>
          <p:cNvSpPr txBox="1"/>
          <p:nvPr/>
        </p:nvSpPr>
        <p:spPr>
          <a:xfrm>
            <a:off x="5143305" y="2128599"/>
            <a:ext cx="4709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/>
              <a:t>+</a:t>
            </a:r>
          </a:p>
        </p:txBody>
      </p:sp>
      <p:sp>
        <p:nvSpPr>
          <p:cNvPr id="20" name="CuadroTexto 19"/>
          <p:cNvSpPr txBox="1"/>
          <p:nvPr/>
        </p:nvSpPr>
        <p:spPr>
          <a:xfrm>
            <a:off x="7694954" y="2165305"/>
            <a:ext cx="3764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/>
              <a:t>=</a:t>
            </a:r>
          </a:p>
        </p:txBody>
      </p:sp>
      <p:pic>
        <p:nvPicPr>
          <p:cNvPr id="21" name="Picture 2" descr="addition-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450" t="7309" r="16503" b="9609"/>
          <a:stretch/>
        </p:blipFill>
        <p:spPr bwMode="auto">
          <a:xfrm>
            <a:off x="8327458" y="1239769"/>
            <a:ext cx="476519" cy="2209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2" descr="addition-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450" t="7309" r="16503" b="9609"/>
          <a:stretch/>
        </p:blipFill>
        <p:spPr bwMode="auto">
          <a:xfrm>
            <a:off x="8744860" y="1239768"/>
            <a:ext cx="476519" cy="2209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2" descr="addition-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450" t="7309" r="16503" b="9609"/>
          <a:stretch/>
        </p:blipFill>
        <p:spPr bwMode="auto">
          <a:xfrm>
            <a:off x="9130331" y="1239767"/>
            <a:ext cx="476519" cy="2209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Imagen 11" descr="https://pbs.twimg.com/media/BlCxPQeCAAAdgVV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074" r="92693" b="49593"/>
          <a:stretch>
            <a:fillRect/>
          </a:stretch>
        </p:blipFill>
        <p:spPr bwMode="auto">
          <a:xfrm>
            <a:off x="4045977" y="2165305"/>
            <a:ext cx="356495" cy="33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Imagen 32" descr="https://pbs.twimg.com/media/BlCxPQeCAAAdgVV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074" r="92693" b="49593"/>
          <a:stretch>
            <a:fillRect/>
          </a:stretch>
        </p:blipFill>
        <p:spPr bwMode="auto">
          <a:xfrm>
            <a:off x="4417136" y="2183796"/>
            <a:ext cx="356495" cy="33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Imagen 11" descr="https://pbs.twimg.com/media/BlCxPQeCAAAdgVV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074" r="92693" b="49593"/>
          <a:stretch>
            <a:fillRect/>
          </a:stretch>
        </p:blipFill>
        <p:spPr bwMode="auto">
          <a:xfrm>
            <a:off x="7338459" y="3143289"/>
            <a:ext cx="356495" cy="33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CuadroTexto 36"/>
          <p:cNvSpPr txBox="1"/>
          <p:nvPr/>
        </p:nvSpPr>
        <p:spPr>
          <a:xfrm>
            <a:off x="515156" y="4157730"/>
            <a:ext cx="16227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29 + 13 =</a:t>
            </a:r>
          </a:p>
        </p:txBody>
      </p:sp>
      <p:sp>
        <p:nvSpPr>
          <p:cNvPr id="38" name="CuadroTexto 37"/>
          <p:cNvSpPr txBox="1"/>
          <p:nvPr/>
        </p:nvSpPr>
        <p:spPr>
          <a:xfrm>
            <a:off x="2259689" y="4154223"/>
            <a:ext cx="2763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20 + 9  + 10 + 3 =</a:t>
            </a:r>
          </a:p>
        </p:txBody>
      </p:sp>
      <p:sp>
        <p:nvSpPr>
          <p:cNvPr id="39" name="Cerrar llave 38"/>
          <p:cNvSpPr/>
          <p:nvPr/>
        </p:nvSpPr>
        <p:spPr>
          <a:xfrm rot="5400000">
            <a:off x="3142670" y="3912322"/>
            <a:ext cx="122395" cy="1448875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Cerrar llave 39"/>
          <p:cNvSpPr/>
          <p:nvPr/>
        </p:nvSpPr>
        <p:spPr>
          <a:xfrm rot="5400000">
            <a:off x="3759365" y="3867228"/>
            <a:ext cx="45719" cy="1337777"/>
          </a:xfrm>
          <a:prstGeom prst="rightBrac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accent1"/>
              </a:solidFill>
            </a:endParaRPr>
          </a:p>
        </p:txBody>
      </p:sp>
      <p:sp>
        <p:nvSpPr>
          <p:cNvPr id="41" name="CuadroTexto 40"/>
          <p:cNvSpPr txBox="1"/>
          <p:nvPr/>
        </p:nvSpPr>
        <p:spPr>
          <a:xfrm>
            <a:off x="2929167" y="4735655"/>
            <a:ext cx="548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</a:p>
        </p:txBody>
      </p:sp>
      <p:sp>
        <p:nvSpPr>
          <p:cNvPr id="42" name="CuadroTexto 41"/>
          <p:cNvSpPr txBox="1"/>
          <p:nvPr/>
        </p:nvSpPr>
        <p:spPr>
          <a:xfrm>
            <a:off x="3858329" y="4741924"/>
            <a:ext cx="935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9 + 3</a:t>
            </a:r>
          </a:p>
        </p:txBody>
      </p:sp>
      <p:sp>
        <p:nvSpPr>
          <p:cNvPr id="43" name="CuadroTexto 42"/>
          <p:cNvSpPr txBox="1"/>
          <p:nvPr/>
        </p:nvSpPr>
        <p:spPr>
          <a:xfrm>
            <a:off x="3479494" y="4735655"/>
            <a:ext cx="3788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/>
              <a:t>+</a:t>
            </a:r>
          </a:p>
        </p:txBody>
      </p:sp>
      <p:sp>
        <p:nvSpPr>
          <p:cNvPr id="44" name="Cerrar llave 43"/>
          <p:cNvSpPr/>
          <p:nvPr/>
        </p:nvSpPr>
        <p:spPr>
          <a:xfrm rot="5400000">
            <a:off x="4291060" y="4913542"/>
            <a:ext cx="123555" cy="567112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5" name="CuadroTexto 44"/>
          <p:cNvSpPr txBox="1"/>
          <p:nvPr/>
        </p:nvSpPr>
        <p:spPr>
          <a:xfrm>
            <a:off x="2999140" y="5351388"/>
            <a:ext cx="548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</a:p>
        </p:txBody>
      </p:sp>
      <p:sp>
        <p:nvSpPr>
          <p:cNvPr id="54" name="CuadroTexto 53"/>
          <p:cNvSpPr txBox="1"/>
          <p:nvPr/>
        </p:nvSpPr>
        <p:spPr>
          <a:xfrm>
            <a:off x="3477546" y="5302842"/>
            <a:ext cx="3788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/>
              <a:t>+</a:t>
            </a:r>
          </a:p>
        </p:txBody>
      </p:sp>
      <p:sp>
        <p:nvSpPr>
          <p:cNvPr id="55" name="CuadroTexto 54"/>
          <p:cNvSpPr txBox="1"/>
          <p:nvPr/>
        </p:nvSpPr>
        <p:spPr>
          <a:xfrm>
            <a:off x="3849738" y="5364397"/>
            <a:ext cx="548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</a:p>
        </p:txBody>
      </p:sp>
      <p:sp>
        <p:nvSpPr>
          <p:cNvPr id="56" name="CuadroTexto 55"/>
          <p:cNvSpPr txBox="1"/>
          <p:nvPr/>
        </p:nvSpPr>
        <p:spPr>
          <a:xfrm>
            <a:off x="3449466" y="5967121"/>
            <a:ext cx="548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42</a:t>
            </a:r>
          </a:p>
        </p:txBody>
      </p:sp>
      <p:sp>
        <p:nvSpPr>
          <p:cNvPr id="57" name="Cerrar llave 56"/>
          <p:cNvSpPr/>
          <p:nvPr/>
        </p:nvSpPr>
        <p:spPr>
          <a:xfrm rot="5400000">
            <a:off x="3622654" y="5336245"/>
            <a:ext cx="61199" cy="989512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8" name="CuadroTexto 57"/>
          <p:cNvSpPr txBox="1"/>
          <p:nvPr/>
        </p:nvSpPr>
        <p:spPr>
          <a:xfrm>
            <a:off x="5703923" y="4182173"/>
            <a:ext cx="57235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De acuerdo con el nivel de las alumnas, se podrían dar las siguientes situaciones:</a:t>
            </a:r>
          </a:p>
        </p:txBody>
      </p:sp>
      <p:sp>
        <p:nvSpPr>
          <p:cNvPr id="59" name="CuadroTexto 58"/>
          <p:cNvSpPr txBox="1"/>
          <p:nvPr/>
        </p:nvSpPr>
        <p:spPr>
          <a:xfrm>
            <a:off x="5750612" y="4915268"/>
            <a:ext cx="44658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i="0" u="none" strike="noStrike" baseline="0" dirty="0">
                <a:solidFill>
                  <a:srgbClr val="4141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› 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Que realice conteo o sobre conteo de las decenas y unidades.</a:t>
            </a:r>
          </a:p>
        </p:txBody>
      </p:sp>
      <p:sp>
        <p:nvSpPr>
          <p:cNvPr id="60" name="CuadroTexto 59"/>
          <p:cNvSpPr txBox="1"/>
          <p:nvPr/>
        </p:nvSpPr>
        <p:spPr>
          <a:xfrm>
            <a:off x="5760992" y="5657660"/>
            <a:ext cx="46094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i="0" u="none" strike="noStrike" baseline="0" dirty="0">
                <a:solidFill>
                  <a:srgbClr val="4141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› 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Sobre conteo de las decenas y formar la decena con las unidades.</a:t>
            </a:r>
          </a:p>
        </p:txBody>
      </p:sp>
      <p:sp>
        <p:nvSpPr>
          <p:cNvPr id="65" name="Cubo 64"/>
          <p:cNvSpPr/>
          <p:nvPr/>
        </p:nvSpPr>
        <p:spPr>
          <a:xfrm>
            <a:off x="9559919" y="3115129"/>
            <a:ext cx="311194" cy="314529"/>
          </a:xfrm>
          <a:prstGeom prst="cube">
            <a:avLst>
              <a:gd name="adj" fmla="val 3455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6" name="Cubo 65"/>
          <p:cNvSpPr/>
          <p:nvPr/>
        </p:nvSpPr>
        <p:spPr>
          <a:xfrm>
            <a:off x="9559898" y="2908271"/>
            <a:ext cx="311194" cy="314529"/>
          </a:xfrm>
          <a:prstGeom prst="cube">
            <a:avLst>
              <a:gd name="adj" fmla="val 3455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7" name="Cubo 66"/>
          <p:cNvSpPr/>
          <p:nvPr/>
        </p:nvSpPr>
        <p:spPr>
          <a:xfrm>
            <a:off x="9559919" y="2701413"/>
            <a:ext cx="311194" cy="314529"/>
          </a:xfrm>
          <a:prstGeom prst="cube">
            <a:avLst>
              <a:gd name="adj" fmla="val 3455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8" name="Cubo 67"/>
          <p:cNvSpPr/>
          <p:nvPr/>
        </p:nvSpPr>
        <p:spPr>
          <a:xfrm>
            <a:off x="9559898" y="2494555"/>
            <a:ext cx="311194" cy="314529"/>
          </a:xfrm>
          <a:prstGeom prst="cube">
            <a:avLst>
              <a:gd name="adj" fmla="val 3455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9" name="Cubo 68"/>
          <p:cNvSpPr/>
          <p:nvPr/>
        </p:nvSpPr>
        <p:spPr>
          <a:xfrm>
            <a:off x="9559898" y="2287697"/>
            <a:ext cx="311194" cy="314529"/>
          </a:xfrm>
          <a:prstGeom prst="cube">
            <a:avLst>
              <a:gd name="adj" fmla="val 3455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0" name="Cubo 69"/>
          <p:cNvSpPr/>
          <p:nvPr/>
        </p:nvSpPr>
        <p:spPr>
          <a:xfrm>
            <a:off x="9559919" y="2095926"/>
            <a:ext cx="311194" cy="314529"/>
          </a:xfrm>
          <a:prstGeom prst="cube">
            <a:avLst>
              <a:gd name="adj" fmla="val 3455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1" name="Cubo 70"/>
          <p:cNvSpPr/>
          <p:nvPr/>
        </p:nvSpPr>
        <p:spPr>
          <a:xfrm>
            <a:off x="9559919" y="1903518"/>
            <a:ext cx="311194" cy="314529"/>
          </a:xfrm>
          <a:prstGeom prst="cube">
            <a:avLst>
              <a:gd name="adj" fmla="val 3455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2" name="Cubo 71"/>
          <p:cNvSpPr/>
          <p:nvPr/>
        </p:nvSpPr>
        <p:spPr>
          <a:xfrm>
            <a:off x="9559919" y="1696660"/>
            <a:ext cx="311194" cy="314529"/>
          </a:xfrm>
          <a:prstGeom prst="cube">
            <a:avLst>
              <a:gd name="adj" fmla="val 3455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3" name="Cubo 72"/>
          <p:cNvSpPr/>
          <p:nvPr/>
        </p:nvSpPr>
        <p:spPr>
          <a:xfrm>
            <a:off x="9559919" y="1489802"/>
            <a:ext cx="311194" cy="314529"/>
          </a:xfrm>
          <a:prstGeom prst="cube">
            <a:avLst>
              <a:gd name="adj" fmla="val 3455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4" name="Cubo 73"/>
          <p:cNvSpPr/>
          <p:nvPr/>
        </p:nvSpPr>
        <p:spPr>
          <a:xfrm>
            <a:off x="9559919" y="1284393"/>
            <a:ext cx="311194" cy="314529"/>
          </a:xfrm>
          <a:prstGeom prst="cube">
            <a:avLst>
              <a:gd name="adj" fmla="val 3455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5" name="Cubo 74"/>
          <p:cNvSpPr/>
          <p:nvPr/>
        </p:nvSpPr>
        <p:spPr>
          <a:xfrm>
            <a:off x="10036870" y="3067873"/>
            <a:ext cx="311194" cy="314529"/>
          </a:xfrm>
          <a:prstGeom prst="cube">
            <a:avLst>
              <a:gd name="adj" fmla="val 3455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6" name="Cubo 75"/>
          <p:cNvSpPr/>
          <p:nvPr/>
        </p:nvSpPr>
        <p:spPr>
          <a:xfrm>
            <a:off x="10450566" y="3067873"/>
            <a:ext cx="311194" cy="314529"/>
          </a:xfrm>
          <a:prstGeom prst="cube">
            <a:avLst>
              <a:gd name="adj" fmla="val 3455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7" name="Elipse 76"/>
          <p:cNvSpPr/>
          <p:nvPr/>
        </p:nvSpPr>
        <p:spPr>
          <a:xfrm>
            <a:off x="9436481" y="928975"/>
            <a:ext cx="571518" cy="2741503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8" name="CuadroTexto 77"/>
          <p:cNvSpPr txBox="1"/>
          <p:nvPr/>
        </p:nvSpPr>
        <p:spPr>
          <a:xfrm>
            <a:off x="9679780" y="1916909"/>
            <a:ext cx="21622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Reagrupación</a:t>
            </a:r>
          </a:p>
        </p:txBody>
      </p:sp>
    </p:spTree>
    <p:extLst>
      <p:ext uri="{BB962C8B-B14F-4D97-AF65-F5344CB8AC3E}">
        <p14:creationId xmlns:p14="http://schemas.microsoft.com/office/powerpoint/2010/main" val="1158661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9" grpId="0"/>
      <p:bldP spid="20" grpId="0"/>
      <p:bldP spid="37" grpId="0"/>
      <p:bldP spid="38" grpId="0"/>
      <p:bldP spid="39" grpId="0" animBg="1"/>
      <p:bldP spid="40" grpId="0" animBg="1"/>
      <p:bldP spid="41" grpId="0"/>
      <p:bldP spid="42" grpId="0"/>
      <p:bldP spid="43" grpId="0"/>
      <p:bldP spid="44" grpId="0" animBg="1"/>
      <p:bldP spid="45" grpId="0"/>
      <p:bldP spid="54" grpId="0"/>
      <p:bldP spid="55" grpId="0"/>
      <p:bldP spid="56" grpId="0"/>
      <p:bldP spid="57" grpId="0" animBg="1"/>
      <p:bldP spid="58" grpId="0"/>
      <p:bldP spid="59" grpId="0"/>
      <p:bldP spid="60" grpId="0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ddition-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450" t="7309" r="16503" b="9609"/>
          <a:stretch/>
        </p:blipFill>
        <p:spPr bwMode="auto">
          <a:xfrm>
            <a:off x="2601531" y="1264070"/>
            <a:ext cx="476519" cy="2209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515156" y="2137893"/>
            <a:ext cx="16227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27 </a:t>
            </a:r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15 =</a:t>
            </a:r>
          </a:p>
        </p:txBody>
      </p:sp>
      <p:pic>
        <p:nvPicPr>
          <p:cNvPr id="5" name="Picture 2" descr="addition-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450" t="7309" r="16503" b="9609"/>
          <a:stretch/>
        </p:blipFill>
        <p:spPr bwMode="auto">
          <a:xfrm>
            <a:off x="3078050" y="1264070"/>
            <a:ext cx="476519" cy="2209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n 11" descr="https://pbs.twimg.com/media/BlCxPQeCAAAdgVV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074" r="92693" b="49593"/>
          <a:stretch>
            <a:fillRect/>
          </a:stretch>
        </p:blipFill>
        <p:spPr bwMode="auto">
          <a:xfrm>
            <a:off x="4028746" y="2626970"/>
            <a:ext cx="356495" cy="33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n 11" descr="https://pbs.twimg.com/media/BlCxPQeCAAAdgVV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074" r="92693" b="49593"/>
          <a:stretch>
            <a:fillRect/>
          </a:stretch>
        </p:blipFill>
        <p:spPr bwMode="auto">
          <a:xfrm>
            <a:off x="4445521" y="2626970"/>
            <a:ext cx="356495" cy="33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n 11" descr="https://pbs.twimg.com/media/BlCxPQeCAAAdgVV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074" r="92693" b="49593"/>
          <a:stretch>
            <a:fillRect/>
          </a:stretch>
        </p:blipFill>
        <p:spPr bwMode="auto">
          <a:xfrm>
            <a:off x="3671491" y="2626970"/>
            <a:ext cx="356495" cy="33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n 11" descr="https://pbs.twimg.com/media/BlCxPQeCAAAdgVV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074" r="92693" b="49593"/>
          <a:stretch>
            <a:fillRect/>
          </a:stretch>
        </p:blipFill>
        <p:spPr bwMode="auto">
          <a:xfrm>
            <a:off x="3700983" y="3146402"/>
            <a:ext cx="356495" cy="33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n 9" descr="https://pbs.twimg.com/media/BlCxPQeCAAAdgVV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074" r="92693" b="49593"/>
          <a:stretch>
            <a:fillRect/>
          </a:stretch>
        </p:blipFill>
        <p:spPr bwMode="auto">
          <a:xfrm>
            <a:off x="4148010" y="3146402"/>
            <a:ext cx="356495" cy="33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Imagen 11" descr="https://pbs.twimg.com/media/BlCxPQeCAAAdgVV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074" r="92693" b="49593"/>
          <a:stretch>
            <a:fillRect/>
          </a:stretch>
        </p:blipFill>
        <p:spPr bwMode="auto">
          <a:xfrm>
            <a:off x="4507859" y="3146402"/>
            <a:ext cx="356495" cy="33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Imagen 11" descr="https://pbs.twimg.com/media/BlCxPQeCAAAdgVV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074" r="92693" b="49593"/>
          <a:stretch>
            <a:fillRect/>
          </a:stretch>
        </p:blipFill>
        <p:spPr bwMode="auto">
          <a:xfrm>
            <a:off x="3641350" y="2165305"/>
            <a:ext cx="356495" cy="33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 descr="addition-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450" t="7309" r="16503" b="9609"/>
          <a:stretch/>
        </p:blipFill>
        <p:spPr bwMode="auto">
          <a:xfrm>
            <a:off x="5893156" y="1264068"/>
            <a:ext cx="476519" cy="2209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Imagen 11" descr="https://pbs.twimg.com/media/BlCxPQeCAAAdgVV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074" r="92693" b="49593"/>
          <a:stretch>
            <a:fillRect/>
          </a:stretch>
        </p:blipFill>
        <p:spPr bwMode="auto">
          <a:xfrm>
            <a:off x="6486597" y="3146402"/>
            <a:ext cx="356495" cy="33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Imagen 11" descr="https://pbs.twimg.com/media/BlCxPQeCAAAdgVV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074" r="92693" b="49593"/>
          <a:stretch>
            <a:fillRect/>
          </a:stretch>
        </p:blipFill>
        <p:spPr bwMode="auto">
          <a:xfrm>
            <a:off x="6914755" y="3146402"/>
            <a:ext cx="356495" cy="33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CuadroTexto 15"/>
          <p:cNvSpPr txBox="1"/>
          <p:nvPr/>
        </p:nvSpPr>
        <p:spPr>
          <a:xfrm>
            <a:off x="5101549" y="2151085"/>
            <a:ext cx="4709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</p:txBody>
      </p:sp>
      <p:sp>
        <p:nvSpPr>
          <p:cNvPr id="17" name="CuadroTexto 16"/>
          <p:cNvSpPr txBox="1"/>
          <p:nvPr/>
        </p:nvSpPr>
        <p:spPr>
          <a:xfrm>
            <a:off x="7688461" y="2125984"/>
            <a:ext cx="3764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/>
              <a:t>=</a:t>
            </a:r>
          </a:p>
        </p:txBody>
      </p:sp>
      <p:pic>
        <p:nvPicPr>
          <p:cNvPr id="18" name="Picture 2" descr="addition-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450" t="7309" r="16503" b="9609"/>
          <a:stretch/>
        </p:blipFill>
        <p:spPr bwMode="auto">
          <a:xfrm>
            <a:off x="8327458" y="1239769"/>
            <a:ext cx="476519" cy="2209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Imagen 11" descr="https://pbs.twimg.com/media/BlCxPQeCAAAdgVV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074" r="92693" b="49593"/>
          <a:stretch>
            <a:fillRect/>
          </a:stretch>
        </p:blipFill>
        <p:spPr bwMode="auto">
          <a:xfrm>
            <a:off x="7338459" y="3143289"/>
            <a:ext cx="356495" cy="33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CuadroTexto 23"/>
          <p:cNvSpPr txBox="1"/>
          <p:nvPr/>
        </p:nvSpPr>
        <p:spPr>
          <a:xfrm>
            <a:off x="515156" y="4157730"/>
            <a:ext cx="16227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27 - 15 =</a:t>
            </a:r>
          </a:p>
        </p:txBody>
      </p:sp>
      <p:sp>
        <p:nvSpPr>
          <p:cNvPr id="25" name="CuadroTexto 24"/>
          <p:cNvSpPr txBox="1"/>
          <p:nvPr/>
        </p:nvSpPr>
        <p:spPr>
          <a:xfrm>
            <a:off x="2259689" y="4154223"/>
            <a:ext cx="2763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20 + 7  - 10 + 5 =</a:t>
            </a:r>
          </a:p>
        </p:txBody>
      </p:sp>
      <p:sp>
        <p:nvSpPr>
          <p:cNvPr id="26" name="Cerrar llave 25"/>
          <p:cNvSpPr/>
          <p:nvPr/>
        </p:nvSpPr>
        <p:spPr>
          <a:xfrm rot="5400000">
            <a:off x="3032021" y="4028995"/>
            <a:ext cx="116370" cy="1221553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Cerrar llave 26"/>
          <p:cNvSpPr/>
          <p:nvPr/>
        </p:nvSpPr>
        <p:spPr>
          <a:xfrm rot="5400000">
            <a:off x="3719558" y="3893294"/>
            <a:ext cx="59459" cy="1271905"/>
          </a:xfrm>
          <a:prstGeom prst="rightBrac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accent1"/>
              </a:solidFill>
            </a:endParaRPr>
          </a:p>
        </p:txBody>
      </p:sp>
      <p:sp>
        <p:nvSpPr>
          <p:cNvPr id="28" name="CuadroTexto 27"/>
          <p:cNvSpPr txBox="1"/>
          <p:nvPr/>
        </p:nvSpPr>
        <p:spPr>
          <a:xfrm>
            <a:off x="2414981" y="4761127"/>
            <a:ext cx="13055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20 - 10</a:t>
            </a:r>
          </a:p>
        </p:txBody>
      </p:sp>
      <p:sp>
        <p:nvSpPr>
          <p:cNvPr id="29" name="CuadroTexto 28"/>
          <p:cNvSpPr txBox="1"/>
          <p:nvPr/>
        </p:nvSpPr>
        <p:spPr>
          <a:xfrm>
            <a:off x="4024329" y="5400962"/>
            <a:ext cx="5397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30" name="CuadroTexto 29"/>
          <p:cNvSpPr txBox="1"/>
          <p:nvPr/>
        </p:nvSpPr>
        <p:spPr>
          <a:xfrm>
            <a:off x="3479494" y="4735655"/>
            <a:ext cx="3788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/>
              <a:t>+</a:t>
            </a:r>
          </a:p>
        </p:txBody>
      </p:sp>
      <p:sp>
        <p:nvSpPr>
          <p:cNvPr id="34" name="CuadroTexto 33"/>
          <p:cNvSpPr txBox="1"/>
          <p:nvPr/>
        </p:nvSpPr>
        <p:spPr>
          <a:xfrm>
            <a:off x="2745174" y="5368031"/>
            <a:ext cx="548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36" name="Cerrar llave 35"/>
          <p:cNvSpPr/>
          <p:nvPr/>
        </p:nvSpPr>
        <p:spPr>
          <a:xfrm rot="5400000">
            <a:off x="2978416" y="4735576"/>
            <a:ext cx="61199" cy="989512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CuadroTexto 51"/>
          <p:cNvSpPr txBox="1"/>
          <p:nvPr/>
        </p:nvSpPr>
        <p:spPr>
          <a:xfrm>
            <a:off x="1599125" y="275622"/>
            <a:ext cx="93736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Enseñanza de la adición y sustracción con los bloques multibase</a:t>
            </a:r>
          </a:p>
        </p:txBody>
      </p:sp>
      <p:pic>
        <p:nvPicPr>
          <p:cNvPr id="54" name="Imagen 11" descr="https://pbs.twimg.com/media/BlCxPQeCAAAdgVV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074" r="92693" b="49593"/>
          <a:stretch>
            <a:fillRect/>
          </a:stretch>
        </p:blipFill>
        <p:spPr bwMode="auto">
          <a:xfrm>
            <a:off x="6463967" y="2779498"/>
            <a:ext cx="356495" cy="33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5" name="Imagen 11" descr="https://pbs.twimg.com/media/BlCxPQeCAAAdgVV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074" r="92693" b="49593"/>
          <a:stretch>
            <a:fillRect/>
          </a:stretch>
        </p:blipFill>
        <p:spPr bwMode="auto">
          <a:xfrm>
            <a:off x="6858650" y="2781808"/>
            <a:ext cx="356495" cy="33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" name="Imagen 11" descr="https://pbs.twimg.com/media/BlCxPQeCAAAdgVV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074" r="92693" b="49593"/>
          <a:stretch>
            <a:fillRect/>
          </a:stretch>
        </p:blipFill>
        <p:spPr bwMode="auto">
          <a:xfrm>
            <a:off x="8969537" y="3118546"/>
            <a:ext cx="356495" cy="33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" name="Imagen 11" descr="https://pbs.twimg.com/media/BlCxPQeCAAAdgVV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074" r="92693" b="49593"/>
          <a:stretch>
            <a:fillRect/>
          </a:stretch>
        </p:blipFill>
        <p:spPr bwMode="auto">
          <a:xfrm>
            <a:off x="9458995" y="3118546"/>
            <a:ext cx="356495" cy="33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6" name="CuadroTexto 65"/>
          <p:cNvSpPr txBox="1"/>
          <p:nvPr/>
        </p:nvSpPr>
        <p:spPr>
          <a:xfrm>
            <a:off x="6072216" y="4147829"/>
            <a:ext cx="12662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20 + 7 </a:t>
            </a:r>
          </a:p>
        </p:txBody>
      </p:sp>
      <p:sp>
        <p:nvSpPr>
          <p:cNvPr id="67" name="CuadroTexto 66"/>
          <p:cNvSpPr txBox="1"/>
          <p:nvPr/>
        </p:nvSpPr>
        <p:spPr>
          <a:xfrm>
            <a:off x="5660514" y="4499517"/>
            <a:ext cx="4709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</p:txBody>
      </p:sp>
      <p:sp>
        <p:nvSpPr>
          <p:cNvPr id="69" name="CuadroTexto 68"/>
          <p:cNvSpPr txBox="1"/>
          <p:nvPr/>
        </p:nvSpPr>
        <p:spPr>
          <a:xfrm>
            <a:off x="6079034" y="4576634"/>
            <a:ext cx="12662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10 + 5 </a:t>
            </a:r>
          </a:p>
        </p:txBody>
      </p:sp>
      <p:cxnSp>
        <p:nvCxnSpPr>
          <p:cNvPr id="75" name="Conector recto 74"/>
          <p:cNvCxnSpPr/>
          <p:nvPr/>
        </p:nvCxnSpPr>
        <p:spPr>
          <a:xfrm>
            <a:off x="6072216" y="4997265"/>
            <a:ext cx="108373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CuadroTexto 75"/>
          <p:cNvSpPr txBox="1"/>
          <p:nvPr/>
        </p:nvSpPr>
        <p:spPr>
          <a:xfrm>
            <a:off x="6116464" y="4964405"/>
            <a:ext cx="548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77" name="CuadroTexto 76"/>
          <p:cNvSpPr txBox="1"/>
          <p:nvPr/>
        </p:nvSpPr>
        <p:spPr>
          <a:xfrm>
            <a:off x="6515919" y="4941978"/>
            <a:ext cx="3788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/>
              <a:t>+</a:t>
            </a:r>
          </a:p>
        </p:txBody>
      </p:sp>
      <p:sp>
        <p:nvSpPr>
          <p:cNvPr id="78" name="CuadroTexto 77"/>
          <p:cNvSpPr txBox="1"/>
          <p:nvPr/>
        </p:nvSpPr>
        <p:spPr>
          <a:xfrm>
            <a:off x="6817218" y="4972456"/>
            <a:ext cx="3994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79" name="CuadroTexto 78"/>
          <p:cNvSpPr txBox="1"/>
          <p:nvPr/>
        </p:nvSpPr>
        <p:spPr>
          <a:xfrm>
            <a:off x="6390654" y="5426070"/>
            <a:ext cx="548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</a:p>
        </p:txBody>
      </p:sp>
      <p:sp>
        <p:nvSpPr>
          <p:cNvPr id="80" name="Cerrar llave 79"/>
          <p:cNvSpPr/>
          <p:nvPr/>
        </p:nvSpPr>
        <p:spPr>
          <a:xfrm rot="5400000">
            <a:off x="6618200" y="4989662"/>
            <a:ext cx="48028" cy="831990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81" name="Tabla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1996950"/>
              </p:ext>
            </p:extLst>
          </p:nvPr>
        </p:nvGraphicFramePr>
        <p:xfrm>
          <a:off x="7879990" y="3783557"/>
          <a:ext cx="2025478" cy="18288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0127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27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6149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/>
                        <a:t>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6149">
                <a:tc>
                  <a:txBody>
                    <a:bodyPr/>
                    <a:lstStyle/>
                    <a:p>
                      <a:pPr algn="ctr"/>
                      <a:endParaRPr lang="es-E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6149">
                <a:tc>
                  <a:txBody>
                    <a:bodyPr/>
                    <a:lstStyle/>
                    <a:p>
                      <a:pPr algn="ctr"/>
                      <a:endParaRPr lang="es-E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6149">
                <a:tc>
                  <a:txBody>
                    <a:bodyPr/>
                    <a:lstStyle/>
                    <a:p>
                      <a:pPr algn="ctr"/>
                      <a:endParaRPr lang="es-E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2" name="CuadroTexto 81"/>
          <p:cNvSpPr txBox="1"/>
          <p:nvPr/>
        </p:nvSpPr>
        <p:spPr>
          <a:xfrm>
            <a:off x="9219925" y="5170130"/>
            <a:ext cx="548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83" name="CuadroTexto 82"/>
          <p:cNvSpPr txBox="1"/>
          <p:nvPr/>
        </p:nvSpPr>
        <p:spPr>
          <a:xfrm>
            <a:off x="8253505" y="5170130"/>
            <a:ext cx="548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84" name="CuadroTexto 83"/>
          <p:cNvSpPr txBox="1"/>
          <p:nvPr/>
        </p:nvSpPr>
        <p:spPr>
          <a:xfrm>
            <a:off x="10807787" y="4098129"/>
            <a:ext cx="7000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2 7 </a:t>
            </a:r>
          </a:p>
        </p:txBody>
      </p:sp>
      <p:sp>
        <p:nvSpPr>
          <p:cNvPr id="85" name="CuadroTexto 84"/>
          <p:cNvSpPr txBox="1"/>
          <p:nvPr/>
        </p:nvSpPr>
        <p:spPr>
          <a:xfrm>
            <a:off x="10789026" y="4474045"/>
            <a:ext cx="7000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1 5 </a:t>
            </a:r>
          </a:p>
        </p:txBody>
      </p:sp>
      <p:cxnSp>
        <p:nvCxnSpPr>
          <p:cNvPr id="86" name="Conector recto 85"/>
          <p:cNvCxnSpPr/>
          <p:nvPr/>
        </p:nvCxnSpPr>
        <p:spPr>
          <a:xfrm>
            <a:off x="10895555" y="4938469"/>
            <a:ext cx="486985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CuadroTexto 89"/>
          <p:cNvSpPr txBox="1"/>
          <p:nvPr/>
        </p:nvSpPr>
        <p:spPr>
          <a:xfrm>
            <a:off x="10381634" y="4490015"/>
            <a:ext cx="4709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</p:txBody>
      </p:sp>
      <p:sp>
        <p:nvSpPr>
          <p:cNvPr id="91" name="CuadroTexto 90"/>
          <p:cNvSpPr txBox="1"/>
          <p:nvPr/>
        </p:nvSpPr>
        <p:spPr>
          <a:xfrm>
            <a:off x="11092611" y="4954437"/>
            <a:ext cx="4721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92" name="CuadroTexto 91"/>
          <p:cNvSpPr txBox="1"/>
          <p:nvPr/>
        </p:nvSpPr>
        <p:spPr>
          <a:xfrm>
            <a:off x="10832650" y="4964140"/>
            <a:ext cx="4721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95" name="CuadroTexto 94"/>
          <p:cNvSpPr txBox="1"/>
          <p:nvPr/>
        </p:nvSpPr>
        <p:spPr>
          <a:xfrm>
            <a:off x="3856360" y="4745829"/>
            <a:ext cx="9018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7 - 5</a:t>
            </a:r>
          </a:p>
        </p:txBody>
      </p:sp>
      <p:sp>
        <p:nvSpPr>
          <p:cNvPr id="96" name="Cerrar llave 95"/>
          <p:cNvSpPr/>
          <p:nvPr/>
        </p:nvSpPr>
        <p:spPr>
          <a:xfrm rot="5400000">
            <a:off x="4231966" y="4922557"/>
            <a:ext cx="59142" cy="613496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7" name="CuadroTexto 96"/>
          <p:cNvSpPr txBox="1"/>
          <p:nvPr/>
        </p:nvSpPr>
        <p:spPr>
          <a:xfrm>
            <a:off x="3596337" y="5350747"/>
            <a:ext cx="3788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/>
              <a:t>+</a:t>
            </a:r>
          </a:p>
        </p:txBody>
      </p:sp>
      <p:sp>
        <p:nvSpPr>
          <p:cNvPr id="98" name="CuadroTexto 97"/>
          <p:cNvSpPr txBox="1"/>
          <p:nvPr/>
        </p:nvSpPr>
        <p:spPr>
          <a:xfrm>
            <a:off x="3426793" y="5935255"/>
            <a:ext cx="548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</a:p>
        </p:txBody>
      </p:sp>
      <p:sp>
        <p:nvSpPr>
          <p:cNvPr id="99" name="Cerrar llave 98"/>
          <p:cNvSpPr/>
          <p:nvPr/>
        </p:nvSpPr>
        <p:spPr>
          <a:xfrm rot="5400000">
            <a:off x="3663096" y="5166944"/>
            <a:ext cx="45719" cy="1398567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0" name="Flecha derecha 99"/>
          <p:cNvSpPr/>
          <p:nvPr/>
        </p:nvSpPr>
        <p:spPr>
          <a:xfrm>
            <a:off x="4864354" y="4938469"/>
            <a:ext cx="496245" cy="2612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1" name="Flecha derecha 100"/>
          <p:cNvSpPr/>
          <p:nvPr/>
        </p:nvSpPr>
        <p:spPr>
          <a:xfrm>
            <a:off x="7320156" y="4863699"/>
            <a:ext cx="496245" cy="2612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2" name="Flecha derecha 101"/>
          <p:cNvSpPr/>
          <p:nvPr/>
        </p:nvSpPr>
        <p:spPr>
          <a:xfrm>
            <a:off x="9948845" y="4823805"/>
            <a:ext cx="496245" cy="2612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9" name="CuadroTexto 58">
            <a:extLst>
              <a:ext uri="{FF2B5EF4-FFF2-40B4-BE49-F238E27FC236}">
                <a16:creationId xmlns:a16="http://schemas.microsoft.com/office/drawing/2014/main" id="{7E7C86EA-C810-4007-AFB8-D2733E068486}"/>
              </a:ext>
            </a:extLst>
          </p:cNvPr>
          <p:cNvSpPr txBox="1"/>
          <p:nvPr/>
        </p:nvSpPr>
        <p:spPr>
          <a:xfrm>
            <a:off x="8222017" y="4233242"/>
            <a:ext cx="3994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60" name="CuadroTexto 59">
            <a:extLst>
              <a:ext uri="{FF2B5EF4-FFF2-40B4-BE49-F238E27FC236}">
                <a16:creationId xmlns:a16="http://schemas.microsoft.com/office/drawing/2014/main" id="{A4197467-26D1-4AEA-A09A-418222F78260}"/>
              </a:ext>
            </a:extLst>
          </p:cNvPr>
          <p:cNvSpPr txBox="1"/>
          <p:nvPr/>
        </p:nvSpPr>
        <p:spPr>
          <a:xfrm>
            <a:off x="9219925" y="4226911"/>
            <a:ext cx="3994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61" name="CuadroTexto 60">
            <a:extLst>
              <a:ext uri="{FF2B5EF4-FFF2-40B4-BE49-F238E27FC236}">
                <a16:creationId xmlns:a16="http://schemas.microsoft.com/office/drawing/2014/main" id="{AE37AC55-7E91-473E-9A99-20B832FF5251}"/>
              </a:ext>
            </a:extLst>
          </p:cNvPr>
          <p:cNvSpPr txBox="1"/>
          <p:nvPr/>
        </p:nvSpPr>
        <p:spPr>
          <a:xfrm>
            <a:off x="8249190" y="4707636"/>
            <a:ext cx="3994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62" name="CuadroTexto 61">
            <a:extLst>
              <a:ext uri="{FF2B5EF4-FFF2-40B4-BE49-F238E27FC236}">
                <a16:creationId xmlns:a16="http://schemas.microsoft.com/office/drawing/2014/main" id="{D9E80E45-E921-4333-9901-3EA240347CA4}"/>
              </a:ext>
            </a:extLst>
          </p:cNvPr>
          <p:cNvSpPr txBox="1"/>
          <p:nvPr/>
        </p:nvSpPr>
        <p:spPr>
          <a:xfrm>
            <a:off x="9207427" y="4697957"/>
            <a:ext cx="3994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63" name="CuadroTexto 62">
            <a:extLst>
              <a:ext uri="{FF2B5EF4-FFF2-40B4-BE49-F238E27FC236}">
                <a16:creationId xmlns:a16="http://schemas.microsoft.com/office/drawing/2014/main" id="{1E51B75E-D8D4-4842-A674-A51C6C5638C0}"/>
              </a:ext>
            </a:extLst>
          </p:cNvPr>
          <p:cNvSpPr txBox="1"/>
          <p:nvPr/>
        </p:nvSpPr>
        <p:spPr>
          <a:xfrm>
            <a:off x="7843606" y="4642831"/>
            <a:ext cx="4709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3197085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6" grpId="0"/>
      <p:bldP spid="17" grpId="0"/>
      <p:bldP spid="24" grpId="0"/>
      <p:bldP spid="25" grpId="0"/>
      <p:bldP spid="26" grpId="0" animBg="1"/>
      <p:bldP spid="27" grpId="0" animBg="1"/>
      <p:bldP spid="28" grpId="0"/>
      <p:bldP spid="29" grpId="0"/>
      <p:bldP spid="30" grpId="0"/>
      <p:bldP spid="34" grpId="0"/>
      <p:bldP spid="36" grpId="0" animBg="1"/>
      <p:bldP spid="66" grpId="0"/>
      <p:bldP spid="67" grpId="0"/>
      <p:bldP spid="69" grpId="0"/>
      <p:bldP spid="76" grpId="0"/>
      <p:bldP spid="77" grpId="0"/>
      <p:bldP spid="78" grpId="0"/>
      <p:bldP spid="79" grpId="0"/>
      <p:bldP spid="80" grpId="0" animBg="1"/>
      <p:bldP spid="82" grpId="0"/>
      <p:bldP spid="83" grpId="0"/>
      <p:bldP spid="84" grpId="0"/>
      <p:bldP spid="85" grpId="0"/>
      <p:bldP spid="90" grpId="0"/>
      <p:bldP spid="91" grpId="0"/>
      <p:bldP spid="92" grpId="0"/>
      <p:bldP spid="95" grpId="0"/>
      <p:bldP spid="96" grpId="0" animBg="1"/>
      <p:bldP spid="97" grpId="0"/>
      <p:bldP spid="98" grpId="0"/>
      <p:bldP spid="99" grpId="0" animBg="1"/>
      <p:bldP spid="100" grpId="0" animBg="1"/>
      <p:bldP spid="101" grpId="0" animBg="1"/>
      <p:bldP spid="102" grpId="0" animBg="1"/>
      <p:bldP spid="59" grpId="0"/>
      <p:bldP spid="60" grpId="0"/>
      <p:bldP spid="61" grpId="0"/>
      <p:bldP spid="62" grpId="0"/>
      <p:bldP spid="6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uadroTexto 13"/>
          <p:cNvSpPr txBox="1"/>
          <p:nvPr/>
        </p:nvSpPr>
        <p:spPr>
          <a:xfrm>
            <a:off x="1599125" y="275622"/>
            <a:ext cx="93736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Enseñanza de la adición y sustracción con los bloques multibase</a:t>
            </a:r>
          </a:p>
        </p:txBody>
      </p:sp>
      <p:pic>
        <p:nvPicPr>
          <p:cNvPr id="15" name="Picture 2" descr="addition-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450" t="7309" r="16503" b="9609"/>
          <a:stretch/>
        </p:blipFill>
        <p:spPr bwMode="auto">
          <a:xfrm>
            <a:off x="2601531" y="1264070"/>
            <a:ext cx="476519" cy="2209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CuadroTexto 15"/>
          <p:cNvSpPr txBox="1"/>
          <p:nvPr/>
        </p:nvSpPr>
        <p:spPr>
          <a:xfrm>
            <a:off x="515156" y="2137893"/>
            <a:ext cx="16227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31 </a:t>
            </a:r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12 =</a:t>
            </a:r>
          </a:p>
        </p:txBody>
      </p:sp>
      <p:pic>
        <p:nvPicPr>
          <p:cNvPr id="17" name="Picture 2" descr="addition-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450" t="7309" r="16503" b="9609"/>
          <a:stretch/>
        </p:blipFill>
        <p:spPr bwMode="auto">
          <a:xfrm>
            <a:off x="3078050" y="1264070"/>
            <a:ext cx="476519" cy="2209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Imagen 11" descr="https://pbs.twimg.com/media/BlCxPQeCAAAdgVV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074" r="92693" b="49593"/>
          <a:stretch>
            <a:fillRect/>
          </a:stretch>
        </p:blipFill>
        <p:spPr bwMode="auto">
          <a:xfrm>
            <a:off x="3887741" y="3153698"/>
            <a:ext cx="356495" cy="33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Imagen 11" descr="https://pbs.twimg.com/media/BlCxPQeCAAAdgVV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074" r="92693" b="49593"/>
          <a:stretch>
            <a:fillRect/>
          </a:stretch>
        </p:blipFill>
        <p:spPr bwMode="auto">
          <a:xfrm>
            <a:off x="3653610" y="5510860"/>
            <a:ext cx="356495" cy="33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Imagen 11" descr="https://pbs.twimg.com/media/BlCxPQeCAAAdgVV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074" r="92693" b="49593"/>
          <a:stretch>
            <a:fillRect/>
          </a:stretch>
        </p:blipFill>
        <p:spPr bwMode="auto">
          <a:xfrm>
            <a:off x="4079939" y="5510860"/>
            <a:ext cx="356495" cy="33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CuadroTexto 27"/>
          <p:cNvSpPr txBox="1"/>
          <p:nvPr/>
        </p:nvSpPr>
        <p:spPr>
          <a:xfrm>
            <a:off x="6050511" y="4987640"/>
            <a:ext cx="4709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</p:txBody>
      </p:sp>
      <p:sp>
        <p:nvSpPr>
          <p:cNvPr id="29" name="CuadroTexto 28"/>
          <p:cNvSpPr txBox="1"/>
          <p:nvPr/>
        </p:nvSpPr>
        <p:spPr>
          <a:xfrm>
            <a:off x="5239087" y="2220548"/>
            <a:ext cx="3764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/>
              <a:t>=</a:t>
            </a:r>
          </a:p>
        </p:txBody>
      </p:sp>
      <p:pic>
        <p:nvPicPr>
          <p:cNvPr id="30" name="Picture 2" descr="addition-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450" t="7309" r="16503" b="9609"/>
          <a:stretch/>
        </p:blipFill>
        <p:spPr bwMode="auto">
          <a:xfrm>
            <a:off x="3078050" y="3631639"/>
            <a:ext cx="476519" cy="2209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" name="Picture 2" descr="addition-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450" t="7309" r="16503" b="9609"/>
          <a:stretch/>
        </p:blipFill>
        <p:spPr bwMode="auto">
          <a:xfrm>
            <a:off x="2109266" y="1264068"/>
            <a:ext cx="476519" cy="2209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" name="Picture 2" descr="addition-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450" t="7309" r="16503" b="9609"/>
          <a:stretch/>
        </p:blipFill>
        <p:spPr bwMode="auto">
          <a:xfrm>
            <a:off x="7058209" y="1274477"/>
            <a:ext cx="476519" cy="2209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" name="CuadroTexto 81"/>
          <p:cNvSpPr txBox="1"/>
          <p:nvPr/>
        </p:nvSpPr>
        <p:spPr>
          <a:xfrm>
            <a:off x="7580950" y="2257326"/>
            <a:ext cx="4709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</p:txBody>
      </p:sp>
      <p:pic>
        <p:nvPicPr>
          <p:cNvPr id="83" name="Picture 2" descr="addition-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450" t="7309" r="16503" b="9609"/>
          <a:stretch/>
        </p:blipFill>
        <p:spPr bwMode="auto">
          <a:xfrm>
            <a:off x="6448703" y="1274477"/>
            <a:ext cx="476519" cy="2209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4" name="Imagen 11" descr="https://pbs.twimg.com/media/BlCxPQeCAAAdgVV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074" r="92693" b="49593"/>
          <a:stretch>
            <a:fillRect/>
          </a:stretch>
        </p:blipFill>
        <p:spPr bwMode="auto">
          <a:xfrm>
            <a:off x="8683700" y="3049015"/>
            <a:ext cx="356495" cy="33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" name="Cerrar llave 85"/>
          <p:cNvSpPr/>
          <p:nvPr/>
        </p:nvSpPr>
        <p:spPr>
          <a:xfrm>
            <a:off x="4612531" y="1534246"/>
            <a:ext cx="141944" cy="1895825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99" name="Imagen 11" descr="https://pbs.twimg.com/media/BlCxPQeCAAAdgVV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074" r="92693" b="49593"/>
          <a:stretch>
            <a:fillRect/>
          </a:stretch>
        </p:blipFill>
        <p:spPr bwMode="auto">
          <a:xfrm>
            <a:off x="8515028" y="5510860"/>
            <a:ext cx="356495" cy="33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0" name="Imagen 11" descr="https://pbs.twimg.com/media/BlCxPQeCAAAdgVV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074" r="92693" b="49593"/>
          <a:stretch>
            <a:fillRect/>
          </a:stretch>
        </p:blipFill>
        <p:spPr bwMode="auto">
          <a:xfrm>
            <a:off x="9003049" y="5510860"/>
            <a:ext cx="356495" cy="33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1" name="Picture 2" descr="addition-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450" t="7309" r="16503" b="9609"/>
          <a:stretch/>
        </p:blipFill>
        <p:spPr bwMode="auto">
          <a:xfrm>
            <a:off x="7041340" y="3631639"/>
            <a:ext cx="476519" cy="2209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" name="Cerrar llave 101"/>
          <p:cNvSpPr/>
          <p:nvPr/>
        </p:nvSpPr>
        <p:spPr>
          <a:xfrm>
            <a:off x="9787573" y="1469477"/>
            <a:ext cx="201200" cy="4275695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03" name="Picture 2" descr="addition-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450" t="7309" r="16503" b="9609"/>
          <a:stretch/>
        </p:blipFill>
        <p:spPr bwMode="auto">
          <a:xfrm>
            <a:off x="10118801" y="2320237"/>
            <a:ext cx="476519" cy="2209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" name="Imagen 11" descr="https://pbs.twimg.com/media/BlCxPQeCAAAdgVV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074" r="92693" b="49593"/>
          <a:stretch>
            <a:fillRect/>
          </a:stretch>
        </p:blipFill>
        <p:spPr bwMode="auto">
          <a:xfrm>
            <a:off x="11206608" y="3372934"/>
            <a:ext cx="356495" cy="33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5" name="Imagen 11" descr="https://pbs.twimg.com/media/BlCxPQeCAAAdgVV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074" r="92693" b="49593"/>
          <a:stretch>
            <a:fillRect/>
          </a:stretch>
        </p:blipFill>
        <p:spPr bwMode="auto">
          <a:xfrm>
            <a:off x="11623383" y="3372934"/>
            <a:ext cx="356495" cy="33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6" name="Imagen 11" descr="https://pbs.twimg.com/media/BlCxPQeCAAAdgVV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074" r="92693" b="49593"/>
          <a:stretch>
            <a:fillRect/>
          </a:stretch>
        </p:blipFill>
        <p:spPr bwMode="auto">
          <a:xfrm>
            <a:off x="10849353" y="3372934"/>
            <a:ext cx="356495" cy="33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7" name="Imagen 11" descr="https://pbs.twimg.com/media/BlCxPQeCAAAdgVV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074" r="92693" b="49593"/>
          <a:stretch>
            <a:fillRect/>
          </a:stretch>
        </p:blipFill>
        <p:spPr bwMode="auto">
          <a:xfrm>
            <a:off x="10878845" y="3892366"/>
            <a:ext cx="356495" cy="33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8" name="Imagen 107" descr="https://pbs.twimg.com/media/BlCxPQeCAAAdgVV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074" r="92693" b="49593"/>
          <a:stretch>
            <a:fillRect/>
          </a:stretch>
        </p:blipFill>
        <p:spPr bwMode="auto">
          <a:xfrm>
            <a:off x="11325872" y="3892366"/>
            <a:ext cx="356495" cy="33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9" name="Imagen 11" descr="https://pbs.twimg.com/media/BlCxPQeCAAAdgVV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074" r="92693" b="49593"/>
          <a:stretch>
            <a:fillRect/>
          </a:stretch>
        </p:blipFill>
        <p:spPr bwMode="auto">
          <a:xfrm>
            <a:off x="11685721" y="3892366"/>
            <a:ext cx="356495" cy="33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0" name="Imagen 11" descr="https://pbs.twimg.com/media/BlCxPQeCAAAdgVV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074" r="92693" b="49593"/>
          <a:stretch>
            <a:fillRect/>
          </a:stretch>
        </p:blipFill>
        <p:spPr bwMode="auto">
          <a:xfrm>
            <a:off x="10819212" y="2911269"/>
            <a:ext cx="356495" cy="33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1" name="Imagen 11" descr="https://pbs.twimg.com/media/BlCxPQeCAAAdgVV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074" r="92693" b="49593"/>
          <a:stretch>
            <a:fillRect/>
          </a:stretch>
        </p:blipFill>
        <p:spPr bwMode="auto">
          <a:xfrm>
            <a:off x="11223839" y="2911269"/>
            <a:ext cx="356495" cy="33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" name="Imagen 111" descr="https://pbs.twimg.com/media/BlCxPQeCAAAdgVV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074" r="92693" b="49593"/>
          <a:stretch>
            <a:fillRect/>
          </a:stretch>
        </p:blipFill>
        <p:spPr bwMode="auto">
          <a:xfrm>
            <a:off x="11594998" y="2929760"/>
            <a:ext cx="356495" cy="33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4" name="Cubo 123"/>
          <p:cNvSpPr/>
          <p:nvPr/>
        </p:nvSpPr>
        <p:spPr>
          <a:xfrm>
            <a:off x="8183801" y="3084092"/>
            <a:ext cx="311194" cy="314529"/>
          </a:xfrm>
          <a:prstGeom prst="cube">
            <a:avLst>
              <a:gd name="adj" fmla="val 3455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5" name="Cubo 124"/>
          <p:cNvSpPr/>
          <p:nvPr/>
        </p:nvSpPr>
        <p:spPr>
          <a:xfrm>
            <a:off x="8183801" y="2878888"/>
            <a:ext cx="311194" cy="314529"/>
          </a:xfrm>
          <a:prstGeom prst="cube">
            <a:avLst>
              <a:gd name="adj" fmla="val 3455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0" name="Cubo 129"/>
          <p:cNvSpPr/>
          <p:nvPr/>
        </p:nvSpPr>
        <p:spPr>
          <a:xfrm>
            <a:off x="8183801" y="2684301"/>
            <a:ext cx="311194" cy="314529"/>
          </a:xfrm>
          <a:prstGeom prst="cube">
            <a:avLst>
              <a:gd name="adj" fmla="val 3455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1" name="Cubo 130"/>
          <p:cNvSpPr/>
          <p:nvPr/>
        </p:nvSpPr>
        <p:spPr>
          <a:xfrm>
            <a:off x="8183801" y="2479097"/>
            <a:ext cx="311194" cy="314529"/>
          </a:xfrm>
          <a:prstGeom prst="cube">
            <a:avLst>
              <a:gd name="adj" fmla="val 3455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3" name="Cubo 132"/>
          <p:cNvSpPr/>
          <p:nvPr/>
        </p:nvSpPr>
        <p:spPr>
          <a:xfrm>
            <a:off x="8183801" y="2273893"/>
            <a:ext cx="311194" cy="314529"/>
          </a:xfrm>
          <a:prstGeom prst="cube">
            <a:avLst>
              <a:gd name="adj" fmla="val 3455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4" name="Cubo 133"/>
          <p:cNvSpPr/>
          <p:nvPr/>
        </p:nvSpPr>
        <p:spPr>
          <a:xfrm>
            <a:off x="8183801" y="2076902"/>
            <a:ext cx="311194" cy="314529"/>
          </a:xfrm>
          <a:prstGeom prst="cube">
            <a:avLst>
              <a:gd name="adj" fmla="val 3455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5" name="Cubo 134"/>
          <p:cNvSpPr/>
          <p:nvPr/>
        </p:nvSpPr>
        <p:spPr>
          <a:xfrm>
            <a:off x="8185858" y="1878422"/>
            <a:ext cx="315998" cy="306315"/>
          </a:xfrm>
          <a:prstGeom prst="cube">
            <a:avLst>
              <a:gd name="adj" fmla="val 3455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9" name="CuadroTexto 138"/>
          <p:cNvSpPr txBox="1"/>
          <p:nvPr/>
        </p:nvSpPr>
        <p:spPr>
          <a:xfrm>
            <a:off x="8494994" y="1069367"/>
            <a:ext cx="21622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Reagrupación</a:t>
            </a:r>
          </a:p>
        </p:txBody>
      </p:sp>
      <p:sp>
        <p:nvSpPr>
          <p:cNvPr id="140" name="Elipse 139"/>
          <p:cNvSpPr/>
          <p:nvPr/>
        </p:nvSpPr>
        <p:spPr>
          <a:xfrm>
            <a:off x="8053639" y="949485"/>
            <a:ext cx="571518" cy="2741503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Cubo 45">
            <a:extLst>
              <a:ext uri="{FF2B5EF4-FFF2-40B4-BE49-F238E27FC236}">
                <a16:creationId xmlns:a16="http://schemas.microsoft.com/office/drawing/2014/main" id="{A1F1315F-CAB2-4D6A-B286-1909A3ECD7A1}"/>
              </a:ext>
            </a:extLst>
          </p:cNvPr>
          <p:cNvSpPr/>
          <p:nvPr/>
        </p:nvSpPr>
        <p:spPr>
          <a:xfrm>
            <a:off x="8187289" y="1673217"/>
            <a:ext cx="311194" cy="314529"/>
          </a:xfrm>
          <a:prstGeom prst="cube">
            <a:avLst>
              <a:gd name="adj" fmla="val 3455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7" name="Cubo 46">
            <a:extLst>
              <a:ext uri="{FF2B5EF4-FFF2-40B4-BE49-F238E27FC236}">
                <a16:creationId xmlns:a16="http://schemas.microsoft.com/office/drawing/2014/main" id="{B4A440E6-DE21-4AD1-950F-B3CB06751B7C}"/>
              </a:ext>
            </a:extLst>
          </p:cNvPr>
          <p:cNvSpPr/>
          <p:nvPr/>
        </p:nvSpPr>
        <p:spPr>
          <a:xfrm>
            <a:off x="8186609" y="1487028"/>
            <a:ext cx="311194" cy="314529"/>
          </a:xfrm>
          <a:prstGeom prst="cube">
            <a:avLst>
              <a:gd name="adj" fmla="val 3455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Cubo 47">
            <a:extLst>
              <a:ext uri="{FF2B5EF4-FFF2-40B4-BE49-F238E27FC236}">
                <a16:creationId xmlns:a16="http://schemas.microsoft.com/office/drawing/2014/main" id="{3F4007E5-FE2A-4C91-B353-38DDBA9B7E1F}"/>
              </a:ext>
            </a:extLst>
          </p:cNvPr>
          <p:cNvSpPr/>
          <p:nvPr/>
        </p:nvSpPr>
        <p:spPr>
          <a:xfrm>
            <a:off x="8183801" y="1284853"/>
            <a:ext cx="311194" cy="314529"/>
          </a:xfrm>
          <a:prstGeom prst="cube">
            <a:avLst>
              <a:gd name="adj" fmla="val 3455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69854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8" grpId="0"/>
      <p:bldP spid="29" grpId="0"/>
      <p:bldP spid="82" grpId="0"/>
      <p:bldP spid="86" grpId="0" animBg="1"/>
      <p:bldP spid="102" grpId="0" animBg="1"/>
      <p:bldP spid="124" grpId="0" animBg="1"/>
      <p:bldP spid="125" grpId="0" animBg="1"/>
      <p:bldP spid="130" grpId="0" animBg="1"/>
      <p:bldP spid="131" grpId="0" animBg="1"/>
      <p:bldP spid="133" grpId="0" animBg="1"/>
      <p:bldP spid="134" grpId="0" animBg="1"/>
      <p:bldP spid="135" grpId="0" animBg="1"/>
      <p:bldP spid="139" grpId="0"/>
      <p:bldP spid="140" grpId="0" animBg="1"/>
      <p:bldP spid="46" grpId="0" animBg="1"/>
      <p:bldP spid="47" grpId="0" animBg="1"/>
      <p:bldP spid="48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507</TotalTime>
  <Words>918</Words>
  <Application>Microsoft Office PowerPoint</Application>
  <PresentationFormat>Panorámica</PresentationFormat>
  <Paragraphs>254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15</vt:i4>
      </vt:variant>
    </vt:vector>
  </HeadingPairs>
  <TitlesOfParts>
    <vt:vector size="23" baseType="lpstr">
      <vt:lpstr>Arial</vt:lpstr>
      <vt:lpstr>Calibri</vt:lpstr>
      <vt:lpstr>Calibri Light</vt:lpstr>
      <vt:lpstr>Tw Cen MT</vt:lpstr>
      <vt:lpstr>Tw Cen MT Condensed</vt:lpstr>
      <vt:lpstr>Wingdings 3</vt:lpstr>
      <vt:lpstr>Integral</vt:lpstr>
      <vt:lpstr>Tema de Office</vt:lpstr>
      <vt:lpstr>PROYECTO DE FORTALECIMIENTO DE LA ASIGNATURA DE MATEMÁTICA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PROYECTO DE FORTALECIMIENTO DE LA ASIGNATURA DE MATEMÁTICA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Ivonne Nofal</dc:creator>
  <cp:lastModifiedBy>Carlos Elias Castro Díaz</cp:lastModifiedBy>
  <cp:revision>55</cp:revision>
  <dcterms:created xsi:type="dcterms:W3CDTF">2020-08-31T00:53:39Z</dcterms:created>
  <dcterms:modified xsi:type="dcterms:W3CDTF">2021-05-24T01:26:28Z</dcterms:modified>
</cp:coreProperties>
</file>