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EAEF9-1C39-4D29-B12C-C083F1E06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943EDA-089B-4C2F-88E5-1C068371C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343E8-289B-4D2E-B770-A1DD53D3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81738-2701-48F0-B00F-FE78FC5D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E32E21-E684-4CBD-B5BB-98DC41C3C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145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A665B-8A67-4C4B-B3BA-BFD6AE247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47C98E-2695-4A38-BBC2-88E3C94B3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10CEA0-7CBA-4DA3-98DE-C6BF6FB4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FCA50-81E7-44A3-AB1C-21D14221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AFF0FB-49B3-4016-8D39-2F103B597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48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A8FB66-97BB-443E-A4BA-2CFCB1EB6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A5BD48-D84C-4590-9C84-21DB5557B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D719A4-7C78-4718-AD44-BF9BCB4F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F4FBBD-6B44-4854-BA9B-3AA6B445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94D13-AFFA-4D56-80E6-B886C8C41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70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0C5F36-7DCD-4B34-8A22-9FA6698B3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90057B-0B47-4FE4-91C2-95CCC3BA0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796FF6-C181-4467-B171-B819FF42F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41ECA2-7F1D-400E-BCBE-2C477E338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247AD8-C474-4FC0-A3C8-FBC459AD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624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D32274-2B09-44C4-BBB5-3FAFFDC08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D31055-B8CB-4B0E-B9B9-7C12A2AFD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920B80-8BDC-4A0D-B3E0-788DA82D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9C4845-F1FD-4B61-972A-C4172CCC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D048E3-BC3D-46DB-9730-B960D4176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408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D20D3-AFD3-4E27-933B-9BB4F7FA7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628656-4D69-46C6-9856-947C18394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ABDF05-0815-4F7A-9376-3813C3519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76A333-2B60-412D-8E0A-4AB92625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39730D-68C6-4502-A4EF-3E064042E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462975-EB28-4CC1-A62A-DCBEBC49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743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BFF0FE-BF06-4669-8B7C-C3C0B9F5C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06B587-C45C-435B-B4A9-3F7E511E0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23DF4B-E506-4864-8C66-57D86F5D5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2EE708-62C3-417A-AA40-BF1B237C6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0245243-4ADE-46E3-8655-70D769695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DC53D0-F1D2-4C12-869A-E296BC0FC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C654C53-2F97-4235-9022-A1926F652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C73DEA5-D649-45AA-8063-0CBA8186E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145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24A05-1E5A-407D-920E-025488C4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078F586-0E48-4025-B01D-93929AA6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BBECE01-1CF2-438B-8E18-EC9BEEF51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48BB0F-729E-43EC-AFD4-34724E80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22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525D85-E5B2-46FE-8200-9BDFB46A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BA5EC1-4A5F-4D44-A344-C8E833A9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59D1D3-448B-42DC-B7B8-70850CAC2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890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D3FF9-F552-40B1-9105-1CDBE97CE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F853F6-7DC9-404A-BCC9-7813CEE02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2810BB-7A53-4D22-839E-754930256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D35DD6-562E-4E0B-8D63-5F1D9846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D71D38-818C-462E-8AA6-5C729B64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F48CF0-43A3-4EBB-BD01-01DF8A23C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160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F0042-C5C1-4CD9-A0E5-95F463FDC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4B277DE-D7F0-4F85-9BDB-A771C7261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D75724-FFDC-4672-84DE-E63FC4362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3459A3-C440-4703-ABA3-B3D91D54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E6EE16-877F-4890-BEE6-DA553B1D0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9DA338-CA9F-402B-88FE-47E1A304E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15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0E94190-88E2-4A21-B400-2B891D0AF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6B7C60-3BBC-43F0-B7D1-3716E3AAB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E0D2F8-30A2-41B7-80E5-8B53315D1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789B4-B90A-4AD2-A6B5-923F09845CA3}" type="datetimeFigureOut">
              <a:rPr lang="es-CL" smtClean="0"/>
              <a:t>28-05-2021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08F042-2228-4715-BB1A-7B1F46B13F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D37FD5-FD9E-4781-9566-02C637743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54CF8-4B6D-4E05-911E-DB62EA2CCD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36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Arc 80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91B744-FD56-4E3B-A88C-FD75011ED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817" y="1370171"/>
            <a:ext cx="4425551" cy="2387600"/>
          </a:xfrm>
        </p:spPr>
        <p:txBody>
          <a:bodyPr>
            <a:normAutofit/>
          </a:bodyPr>
          <a:lstStyle/>
          <a:p>
            <a:pPr algn="l"/>
            <a:br>
              <a:rPr lang="es-MX" sz="2400">
                <a:solidFill>
                  <a:srgbClr val="FFFFFF"/>
                </a:solidFill>
              </a:rPr>
            </a:br>
            <a:br>
              <a:rPr lang="es-MX" sz="2400">
                <a:solidFill>
                  <a:srgbClr val="FFFFFF"/>
                </a:solidFill>
              </a:rPr>
            </a:br>
            <a:br>
              <a:rPr lang="es-MX" sz="2400">
                <a:solidFill>
                  <a:srgbClr val="FFFFFF"/>
                </a:solidFill>
              </a:rPr>
            </a:br>
            <a:r>
              <a:rPr lang="es-MX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COMPRENDIENDO LAS RAZONES</a:t>
            </a:r>
            <a:br>
              <a:rPr lang="es-MX" sz="2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sz="2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B3722E-4F88-48B7-A8C5-8403C2EADB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17" y="3849845"/>
            <a:ext cx="4425551" cy="1881751"/>
          </a:xfrm>
        </p:spPr>
        <p:txBody>
          <a:bodyPr>
            <a:normAutofit/>
          </a:bodyPr>
          <a:lstStyle/>
          <a:p>
            <a:pPr algn="l"/>
            <a:endParaRPr lang="es-MX">
              <a:solidFill>
                <a:srgbClr val="FFFFFF"/>
              </a:solidFill>
            </a:endParaRPr>
          </a:p>
          <a:p>
            <a:pPr algn="l"/>
            <a:r>
              <a:rPr lang="es-MX">
                <a:solidFill>
                  <a:srgbClr val="FFFFFF"/>
                </a:solidFill>
              </a:rPr>
              <a:t>¿PARA QUÉ?</a:t>
            </a:r>
            <a:endParaRPr lang="es-CL">
              <a:solidFill>
                <a:srgbClr val="FFFFFF"/>
              </a:solidFill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5976" y="2130090"/>
            <a:ext cx="457824" cy="4454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11156773-3FB3-46D9-9F87-821287404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3872" y="3116072"/>
            <a:ext cx="4378128" cy="3741928"/>
          </a:xfrm>
          <a:custGeom>
            <a:avLst/>
            <a:gdLst>
              <a:gd name="connsiteX0" fmla="*/ 2605183 w 4378128"/>
              <a:gd name="connsiteY0" fmla="*/ 0 h 3741928"/>
              <a:gd name="connsiteX1" fmla="*/ 4262321 w 4378128"/>
              <a:gd name="connsiteY1" fmla="*/ 594897 h 3741928"/>
              <a:gd name="connsiteX2" fmla="*/ 4378128 w 4378128"/>
              <a:gd name="connsiteY2" fmla="*/ 700149 h 3741928"/>
              <a:gd name="connsiteX3" fmla="*/ 4378128 w 4378128"/>
              <a:gd name="connsiteY3" fmla="*/ 3741928 h 3741928"/>
              <a:gd name="connsiteX4" fmla="*/ 263831 w 4378128"/>
              <a:gd name="connsiteY4" fmla="*/ 3741928 h 3741928"/>
              <a:gd name="connsiteX5" fmla="*/ 204729 w 4378128"/>
              <a:gd name="connsiteY5" fmla="*/ 3619238 h 3741928"/>
              <a:gd name="connsiteX6" fmla="*/ 0 w 4378128"/>
              <a:gd name="connsiteY6" fmla="*/ 2605183 h 3741928"/>
              <a:gd name="connsiteX7" fmla="*/ 2605183 w 4378128"/>
              <a:gd name="connsiteY7" fmla="*/ 0 h 374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8128" h="3741928">
                <a:moveTo>
                  <a:pt x="2605183" y="0"/>
                </a:moveTo>
                <a:cubicBezTo>
                  <a:pt x="3234659" y="0"/>
                  <a:pt x="3811992" y="223253"/>
                  <a:pt x="4262321" y="594897"/>
                </a:cubicBezTo>
                <a:lnTo>
                  <a:pt x="4378128" y="700149"/>
                </a:lnTo>
                <a:lnTo>
                  <a:pt x="4378128" y="3741928"/>
                </a:lnTo>
                <a:lnTo>
                  <a:pt x="263831" y="3741928"/>
                </a:lnTo>
                <a:lnTo>
                  <a:pt x="204729" y="3619238"/>
                </a:lnTo>
                <a:cubicBezTo>
                  <a:pt x="72899" y="3307558"/>
                  <a:pt x="0" y="2964884"/>
                  <a:pt x="0" y="2605183"/>
                </a:cubicBezTo>
                <a:cubicBezTo>
                  <a:pt x="0" y="1166380"/>
                  <a:pt x="1166380" y="0"/>
                  <a:pt x="2605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E8EA24D0-C854-4AA8-B8FD-D252660D8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99731" y="1"/>
            <a:ext cx="4208478" cy="3678281"/>
          </a:xfrm>
          <a:custGeom>
            <a:avLst/>
            <a:gdLst>
              <a:gd name="connsiteX0" fmla="*/ 711074 w 4208478"/>
              <a:gd name="connsiteY0" fmla="*/ 0 h 3678281"/>
              <a:gd name="connsiteX1" fmla="*/ 3497404 w 4208478"/>
              <a:gd name="connsiteY1" fmla="*/ 0 h 3678281"/>
              <a:gd name="connsiteX2" fmla="*/ 3592161 w 4208478"/>
              <a:gd name="connsiteY2" fmla="*/ 86120 h 3678281"/>
              <a:gd name="connsiteX3" fmla="*/ 4208478 w 4208478"/>
              <a:gd name="connsiteY3" fmla="*/ 1574042 h 3678281"/>
              <a:gd name="connsiteX4" fmla="*/ 2104239 w 4208478"/>
              <a:gd name="connsiteY4" fmla="*/ 3678281 h 3678281"/>
              <a:gd name="connsiteX5" fmla="*/ 0 w 4208478"/>
              <a:gd name="connsiteY5" fmla="*/ 1574042 h 3678281"/>
              <a:gd name="connsiteX6" fmla="*/ 616318 w 4208478"/>
              <a:gd name="connsiteY6" fmla="*/ 86120 h 367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08478" h="3678281">
                <a:moveTo>
                  <a:pt x="711074" y="0"/>
                </a:moveTo>
                <a:lnTo>
                  <a:pt x="3497404" y="0"/>
                </a:lnTo>
                <a:lnTo>
                  <a:pt x="3592161" y="86120"/>
                </a:lnTo>
                <a:cubicBezTo>
                  <a:pt x="3972953" y="466913"/>
                  <a:pt x="4208478" y="992973"/>
                  <a:pt x="4208478" y="1574042"/>
                </a:cubicBezTo>
                <a:cubicBezTo>
                  <a:pt x="4208478" y="2736181"/>
                  <a:pt x="3266378" y="3678281"/>
                  <a:pt x="2104239" y="3678281"/>
                </a:cubicBezTo>
                <a:cubicBezTo>
                  <a:pt x="942100" y="3678281"/>
                  <a:pt x="0" y="2736181"/>
                  <a:pt x="0" y="1574042"/>
                </a:cubicBezTo>
                <a:cubicBezTo>
                  <a:pt x="0" y="992973"/>
                  <a:pt x="235525" y="466913"/>
                  <a:pt x="616318" y="86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82" name="Picture 10" descr="Razones - Spanish GED 365">
            <a:extLst>
              <a:ext uri="{FF2B5EF4-FFF2-40B4-BE49-F238E27FC236}">
                <a16:creationId xmlns:a16="http://schemas.microsoft.com/office/drawing/2014/main" id="{73DA1BBA-ECC4-4945-BBEE-04C1B558E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0029" y="535069"/>
            <a:ext cx="2867881" cy="2179589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azones - Recursos didácticos">
            <a:extLst>
              <a:ext uri="{FF2B5EF4-FFF2-40B4-BE49-F238E27FC236}">
                <a16:creationId xmlns:a16="http://schemas.microsoft.com/office/drawing/2014/main" id="{CAC1EF34-2D0C-4F21-A61B-1DE24A4B8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82279" y="4080465"/>
            <a:ext cx="2899242" cy="2174431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64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B7D00A3-95F3-43E6-B17F-BA2691C5BF37}"/>
              </a:ext>
            </a:extLst>
          </p:cNvPr>
          <p:cNvSpPr txBox="1"/>
          <p:nvPr/>
        </p:nvSpPr>
        <p:spPr>
          <a:xfrm>
            <a:off x="1080111" y="851788"/>
            <a:ext cx="10093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Una familia tiene una microempresa de mermeladas caseras, para prepararlas usa dos kilos de azúcar por tres kilos de frutas.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18FC2F6-CB94-4C70-A958-46A8371858B4}"/>
              </a:ext>
            </a:extLst>
          </p:cNvPr>
          <p:cNvSpPr txBox="1"/>
          <p:nvPr/>
        </p:nvSpPr>
        <p:spPr>
          <a:xfrm>
            <a:off x="843378" y="4578667"/>
            <a:ext cx="7501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¿Cuál es la representación pictórica de la razón?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3F84CA-0140-49AE-BF9E-3D1D8CE13C62}"/>
              </a:ext>
            </a:extLst>
          </p:cNvPr>
          <p:cNvSpPr txBox="1"/>
          <p:nvPr/>
        </p:nvSpPr>
        <p:spPr>
          <a:xfrm>
            <a:off x="941033" y="1933387"/>
            <a:ext cx="291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¿Cuál es la razón?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75CC723-AC11-49A0-9D0E-6E6404F8E2BE}"/>
              </a:ext>
            </a:extLst>
          </p:cNvPr>
          <p:cNvSpPr txBox="1"/>
          <p:nvPr/>
        </p:nvSpPr>
        <p:spPr>
          <a:xfrm>
            <a:off x="915723" y="2967335"/>
            <a:ext cx="480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¿Qué significado tiene la razón?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5E4DB48B-77BD-4627-9C05-CCC5F3C02BB6}"/>
              </a:ext>
            </a:extLst>
          </p:cNvPr>
          <p:cNvSpPr/>
          <p:nvPr/>
        </p:nvSpPr>
        <p:spPr>
          <a:xfrm>
            <a:off x="3852908" y="2019154"/>
            <a:ext cx="1133383" cy="290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1908A96-325A-4034-BAD2-78D90FEF6010}"/>
              </a:ext>
            </a:extLst>
          </p:cNvPr>
          <p:cNvSpPr txBox="1"/>
          <p:nvPr/>
        </p:nvSpPr>
        <p:spPr>
          <a:xfrm>
            <a:off x="5453843" y="1928728"/>
            <a:ext cx="1346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es a 3</a:t>
            </a:r>
            <a:endParaRPr lang="es-C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1EEEAAE-B8B4-44D9-B36B-93DCBDD669ED}"/>
              </a:ext>
            </a:extLst>
          </p:cNvPr>
          <p:cNvSpPr txBox="1"/>
          <p:nvPr/>
        </p:nvSpPr>
        <p:spPr>
          <a:xfrm>
            <a:off x="7522320" y="1928727"/>
            <a:ext cx="929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:  3 </a:t>
            </a:r>
            <a:endParaRPr lang="es-C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ED1EB8BC-DE5C-45E3-8EC9-0D92326A43BB}"/>
              </a:ext>
            </a:extLst>
          </p:cNvPr>
          <p:cNvSpPr/>
          <p:nvPr/>
        </p:nvSpPr>
        <p:spPr>
          <a:xfrm>
            <a:off x="6791441" y="2019154"/>
            <a:ext cx="569628" cy="290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8F11087-2545-414C-A40F-C29C27AF8204}"/>
                  </a:ext>
                </a:extLst>
              </p:cNvPr>
              <p:cNvSpPr txBox="1"/>
              <p:nvPr/>
            </p:nvSpPr>
            <p:spPr>
              <a:xfrm>
                <a:off x="9303798" y="1869993"/>
                <a:ext cx="25487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CL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CL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8F11087-2545-414C-A40F-C29C27AF8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798" y="1869993"/>
                <a:ext cx="254878" cy="693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9D688670-E02A-4F97-BBD3-616D24E4CB02}"/>
              </a:ext>
            </a:extLst>
          </p:cNvPr>
          <p:cNvSpPr/>
          <p:nvPr/>
        </p:nvSpPr>
        <p:spPr>
          <a:xfrm>
            <a:off x="8451532" y="2019154"/>
            <a:ext cx="569628" cy="290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DB3BC2D-0F84-4891-A9E6-8254F6E66CBB}"/>
              </a:ext>
            </a:extLst>
          </p:cNvPr>
          <p:cNvSpPr txBox="1"/>
          <p:nvPr/>
        </p:nvSpPr>
        <p:spPr>
          <a:xfrm>
            <a:off x="6386988" y="2776392"/>
            <a:ext cx="4129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cada 2 kilos de azúcar se deben colocar 3 de frutas.</a:t>
            </a:r>
            <a:endParaRPr lang="es-CL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A2F9E77-8414-40A6-9D69-F72827456F5E}"/>
              </a:ext>
            </a:extLst>
          </p:cNvPr>
          <p:cNvSpPr/>
          <p:nvPr/>
        </p:nvSpPr>
        <p:spPr>
          <a:xfrm>
            <a:off x="3174513" y="5277018"/>
            <a:ext cx="1034234" cy="4733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818752B-5F7D-4412-820B-8FCA2BDC28BF}"/>
              </a:ext>
            </a:extLst>
          </p:cNvPr>
          <p:cNvSpPr/>
          <p:nvPr/>
        </p:nvSpPr>
        <p:spPr>
          <a:xfrm>
            <a:off x="4208747" y="5277018"/>
            <a:ext cx="1034234" cy="4733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F264396-ED8C-481C-B346-25F859E095F5}"/>
              </a:ext>
            </a:extLst>
          </p:cNvPr>
          <p:cNvSpPr/>
          <p:nvPr/>
        </p:nvSpPr>
        <p:spPr>
          <a:xfrm>
            <a:off x="5242981" y="5277018"/>
            <a:ext cx="1034234" cy="4733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34F9AEE-7867-45F5-A294-17A3827B57C0}"/>
              </a:ext>
            </a:extLst>
          </p:cNvPr>
          <p:cNvSpPr/>
          <p:nvPr/>
        </p:nvSpPr>
        <p:spPr>
          <a:xfrm>
            <a:off x="6274324" y="5277018"/>
            <a:ext cx="1034234" cy="4733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9D89095-F5A9-41AA-BA05-56A48FEAB1B2}"/>
              </a:ext>
            </a:extLst>
          </p:cNvPr>
          <p:cNvSpPr/>
          <p:nvPr/>
        </p:nvSpPr>
        <p:spPr>
          <a:xfrm>
            <a:off x="7273047" y="5277018"/>
            <a:ext cx="1034234" cy="4733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FF0000"/>
              </a:solidFill>
            </a:endParaRPr>
          </a:p>
        </p:txBody>
      </p:sp>
      <p:sp>
        <p:nvSpPr>
          <p:cNvPr id="19" name="Cerrar llave 18">
            <a:extLst>
              <a:ext uri="{FF2B5EF4-FFF2-40B4-BE49-F238E27FC236}">
                <a16:creationId xmlns:a16="http://schemas.microsoft.com/office/drawing/2014/main" id="{B31F6989-BBF2-43F2-9772-F2CAB0FCC37F}"/>
              </a:ext>
            </a:extLst>
          </p:cNvPr>
          <p:cNvSpPr/>
          <p:nvPr/>
        </p:nvSpPr>
        <p:spPr>
          <a:xfrm rot="5400000">
            <a:off x="4142663" y="4990010"/>
            <a:ext cx="132167" cy="1783226"/>
          </a:xfrm>
          <a:prstGeom prst="righ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Cerrar llave 19">
            <a:extLst>
              <a:ext uri="{FF2B5EF4-FFF2-40B4-BE49-F238E27FC236}">
                <a16:creationId xmlns:a16="http://schemas.microsoft.com/office/drawing/2014/main" id="{54513FAC-F54A-4E6F-81AA-FF09DBE01F0B}"/>
              </a:ext>
            </a:extLst>
          </p:cNvPr>
          <p:cNvSpPr/>
          <p:nvPr/>
        </p:nvSpPr>
        <p:spPr>
          <a:xfrm rot="5400000">
            <a:off x="6726810" y="4542573"/>
            <a:ext cx="132168" cy="2678103"/>
          </a:xfrm>
          <a:prstGeom prst="righ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9235963-3978-482C-90CC-4971F2B459BD}"/>
              </a:ext>
            </a:extLst>
          </p:cNvPr>
          <p:cNvSpPr txBox="1"/>
          <p:nvPr/>
        </p:nvSpPr>
        <p:spPr>
          <a:xfrm>
            <a:off x="3832194" y="6058077"/>
            <a:ext cx="1154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Azúcar</a:t>
            </a:r>
            <a:r>
              <a:rPr lang="es-CL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D8EECA8-9C14-4934-A5DB-96DE213ABECB}"/>
              </a:ext>
            </a:extLst>
          </p:cNvPr>
          <p:cNvSpPr txBox="1"/>
          <p:nvPr/>
        </p:nvSpPr>
        <p:spPr>
          <a:xfrm>
            <a:off x="6387516" y="6058077"/>
            <a:ext cx="921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Fruta</a:t>
            </a:r>
            <a:r>
              <a:rPr lang="es-CL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E4FF936-4AE6-428A-94D6-81D07E9532CB}"/>
              </a:ext>
            </a:extLst>
          </p:cNvPr>
          <p:cNvSpPr txBox="1"/>
          <p:nvPr/>
        </p:nvSpPr>
        <p:spPr>
          <a:xfrm>
            <a:off x="892205" y="3692485"/>
            <a:ext cx="56062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</a:rPr>
              <a:t>¿C</a:t>
            </a:r>
            <a:r>
              <a:rPr lang="es-MX" sz="2400" b="0" i="0" u="none" strike="noStrike" baseline="0" dirty="0">
                <a:latin typeface="Arial" panose="020B0604020202020204" pitchFamily="34" charset="0"/>
              </a:rPr>
              <a:t>uántas veces mayor o menor es la cantidad de </a:t>
            </a:r>
            <a:r>
              <a:rPr lang="es-MX" sz="2400" dirty="0">
                <a:latin typeface="Arial" panose="020B0604020202020204" pitchFamily="34" charset="0"/>
              </a:rPr>
              <a:t>frutas que de azúcar?</a:t>
            </a:r>
            <a:endParaRPr lang="es-CL" sz="2400" dirty="0"/>
          </a:p>
        </p:txBody>
      </p:sp>
      <p:sp>
        <p:nvSpPr>
          <p:cNvPr id="25" name="Flecha: a la derecha 24">
            <a:extLst>
              <a:ext uri="{FF2B5EF4-FFF2-40B4-BE49-F238E27FC236}">
                <a16:creationId xmlns:a16="http://schemas.microsoft.com/office/drawing/2014/main" id="{C4B22253-6C2D-46C7-881A-7DD309D647F8}"/>
              </a:ext>
            </a:extLst>
          </p:cNvPr>
          <p:cNvSpPr/>
          <p:nvPr/>
        </p:nvSpPr>
        <p:spPr>
          <a:xfrm>
            <a:off x="5523404" y="3048991"/>
            <a:ext cx="569628" cy="290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A2567C58-9ACA-4F8B-B4BE-1555C35F9218}"/>
              </a:ext>
            </a:extLst>
          </p:cNvPr>
          <p:cNvSpPr/>
          <p:nvPr/>
        </p:nvSpPr>
        <p:spPr>
          <a:xfrm>
            <a:off x="5989510" y="3993388"/>
            <a:ext cx="569628" cy="290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4C7D0BD-7445-493D-BCFB-0400C4AFE943}"/>
              </a:ext>
            </a:extLst>
          </p:cNvPr>
          <p:cNvSpPr txBox="1"/>
          <p:nvPr/>
        </p:nvSpPr>
        <p:spPr>
          <a:xfrm>
            <a:off x="6848037" y="3834572"/>
            <a:ext cx="1660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: 2 = 1,5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A324264-35BC-40AD-ABF5-F0B54567BCC2}"/>
              </a:ext>
            </a:extLst>
          </p:cNvPr>
          <p:cNvSpPr txBox="1"/>
          <p:nvPr/>
        </p:nvSpPr>
        <p:spPr>
          <a:xfrm>
            <a:off x="3515137" y="315880"/>
            <a:ext cx="4007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Comprendiendo las razones</a:t>
            </a:r>
          </a:p>
        </p:txBody>
      </p:sp>
    </p:spTree>
    <p:extLst>
      <p:ext uri="{BB962C8B-B14F-4D97-AF65-F5344CB8AC3E}">
        <p14:creationId xmlns:p14="http://schemas.microsoft.com/office/powerpoint/2010/main" val="308850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4" grpId="0"/>
      <p:bldP spid="25" grpId="0" animBg="1"/>
      <p:bldP spid="26" grpId="0" animBg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602A1ED-6191-49CC-8D79-5ECA1069316F}"/>
              </a:ext>
            </a:extLst>
          </p:cNvPr>
          <p:cNvSpPr/>
          <p:nvPr/>
        </p:nvSpPr>
        <p:spPr>
          <a:xfrm>
            <a:off x="3325433" y="1748534"/>
            <a:ext cx="1034234" cy="4733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37E61D6-5782-40D2-918B-989A3A023DB8}"/>
              </a:ext>
            </a:extLst>
          </p:cNvPr>
          <p:cNvSpPr/>
          <p:nvPr/>
        </p:nvSpPr>
        <p:spPr>
          <a:xfrm>
            <a:off x="4359667" y="1748534"/>
            <a:ext cx="1034234" cy="4733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50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873BCC0-FDA7-4616-82CA-DA2573909C59}"/>
              </a:ext>
            </a:extLst>
          </p:cNvPr>
          <p:cNvSpPr/>
          <p:nvPr/>
        </p:nvSpPr>
        <p:spPr>
          <a:xfrm>
            <a:off x="5393901" y="1748534"/>
            <a:ext cx="1034234" cy="4733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50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D85B973-9902-45EF-BEF0-FDC0973BA02C}"/>
              </a:ext>
            </a:extLst>
          </p:cNvPr>
          <p:cNvSpPr/>
          <p:nvPr/>
        </p:nvSpPr>
        <p:spPr>
          <a:xfrm>
            <a:off x="6428135" y="1748534"/>
            <a:ext cx="1034234" cy="4733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5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5355E1E-70EE-417C-A207-E2BF1C21C1CB}"/>
              </a:ext>
            </a:extLst>
          </p:cNvPr>
          <p:cNvSpPr txBox="1"/>
          <p:nvPr/>
        </p:nvSpPr>
        <p:spPr>
          <a:xfrm>
            <a:off x="2672178" y="363984"/>
            <a:ext cx="5344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Representación grafica de razones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D8EE778-602C-4CDD-92D1-52C44B68D9FE}"/>
              </a:ext>
            </a:extLst>
          </p:cNvPr>
          <p:cNvSpPr txBox="1"/>
          <p:nvPr/>
        </p:nvSpPr>
        <p:spPr>
          <a:xfrm>
            <a:off x="1313895" y="905522"/>
            <a:ext cx="7421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Rutina del pensamiento: Veo - Pienso - Me pregunto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8465817-CEDC-42EC-8D79-78042DEAF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548030"/>
              </p:ext>
            </p:extLst>
          </p:nvPr>
        </p:nvGraphicFramePr>
        <p:xfrm>
          <a:off x="1717693" y="2423357"/>
          <a:ext cx="7932335" cy="3681581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842953">
                  <a:extLst>
                    <a:ext uri="{9D8B030D-6E8A-4147-A177-3AD203B41FA5}">
                      <a16:colId xmlns:a16="http://schemas.microsoft.com/office/drawing/2014/main" val="2893219744"/>
                    </a:ext>
                  </a:extLst>
                </a:gridCol>
                <a:gridCol w="2937185">
                  <a:extLst>
                    <a:ext uri="{9D8B030D-6E8A-4147-A177-3AD203B41FA5}">
                      <a16:colId xmlns:a16="http://schemas.microsoft.com/office/drawing/2014/main" val="1264119158"/>
                    </a:ext>
                  </a:extLst>
                </a:gridCol>
                <a:gridCol w="2152197">
                  <a:extLst>
                    <a:ext uri="{9D8B030D-6E8A-4147-A177-3AD203B41FA5}">
                      <a16:colId xmlns:a16="http://schemas.microsoft.com/office/drawing/2014/main" val="3789437270"/>
                    </a:ext>
                  </a:extLst>
                </a:gridCol>
              </a:tblGrid>
              <a:tr h="201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>
                          <a:effectLst/>
                        </a:rPr>
                        <a:t>Veo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>
                          <a:effectLst/>
                        </a:rPr>
                        <a:t>Pienso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>
                          <a:effectLst/>
                        </a:rPr>
                        <a:t>Me pregunto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1019401"/>
                  </a:ext>
                </a:extLst>
              </a:tr>
              <a:tr h="6425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ves?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Descríbelo</a:t>
                      </a:r>
                      <a:r>
                        <a:rPr lang="es-CL" sz="1100" dirty="0">
                          <a:effectLst/>
                        </a:rPr>
                        <a:t>.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representa el esquema de barras?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quiere decir la representación?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preguntas te surgen a partir de la representación?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3109506"/>
                  </a:ext>
                </a:extLst>
              </a:tr>
              <a:tr h="28379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Anota aquí tu respuesta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Anota aquí tu respuesta.</a:t>
                      </a:r>
                      <a:endParaRPr lang="es-C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Anota aquí tu respuesta</a:t>
                      </a:r>
                      <a:endParaRPr lang="es-C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266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12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602A1ED-6191-49CC-8D79-5ECA1069316F}"/>
              </a:ext>
            </a:extLst>
          </p:cNvPr>
          <p:cNvSpPr/>
          <p:nvPr/>
        </p:nvSpPr>
        <p:spPr>
          <a:xfrm>
            <a:off x="3325433" y="1748534"/>
            <a:ext cx="1034234" cy="4733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5355E1E-70EE-417C-A207-E2BF1C21C1CB}"/>
              </a:ext>
            </a:extLst>
          </p:cNvPr>
          <p:cNvSpPr txBox="1"/>
          <p:nvPr/>
        </p:nvSpPr>
        <p:spPr>
          <a:xfrm>
            <a:off x="2672178" y="363984"/>
            <a:ext cx="5344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Representación grafica de razones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D8EE778-602C-4CDD-92D1-52C44B68D9FE}"/>
              </a:ext>
            </a:extLst>
          </p:cNvPr>
          <p:cNvSpPr txBox="1"/>
          <p:nvPr/>
        </p:nvSpPr>
        <p:spPr>
          <a:xfrm>
            <a:off x="1313895" y="905522"/>
            <a:ext cx="7421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Rutina del pensamiento: Veo - Pienso - Me pregunto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8465817-CEDC-42EC-8D79-78042DEAF1D7}"/>
              </a:ext>
            </a:extLst>
          </p:cNvPr>
          <p:cNvGraphicFramePr>
            <a:graphicFrameLocks noGrp="1"/>
          </p:cNvGraphicFramePr>
          <p:nvPr/>
        </p:nvGraphicFramePr>
        <p:xfrm>
          <a:off x="1717693" y="2423357"/>
          <a:ext cx="7932335" cy="3681581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842953">
                  <a:extLst>
                    <a:ext uri="{9D8B030D-6E8A-4147-A177-3AD203B41FA5}">
                      <a16:colId xmlns:a16="http://schemas.microsoft.com/office/drawing/2014/main" val="2893219744"/>
                    </a:ext>
                  </a:extLst>
                </a:gridCol>
                <a:gridCol w="2937185">
                  <a:extLst>
                    <a:ext uri="{9D8B030D-6E8A-4147-A177-3AD203B41FA5}">
                      <a16:colId xmlns:a16="http://schemas.microsoft.com/office/drawing/2014/main" val="1264119158"/>
                    </a:ext>
                  </a:extLst>
                </a:gridCol>
                <a:gridCol w="2152197">
                  <a:extLst>
                    <a:ext uri="{9D8B030D-6E8A-4147-A177-3AD203B41FA5}">
                      <a16:colId xmlns:a16="http://schemas.microsoft.com/office/drawing/2014/main" val="3789437270"/>
                    </a:ext>
                  </a:extLst>
                </a:gridCol>
              </a:tblGrid>
              <a:tr h="201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>
                          <a:effectLst/>
                        </a:rPr>
                        <a:t>Veo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>
                          <a:effectLst/>
                        </a:rPr>
                        <a:t>Pienso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>
                          <a:effectLst/>
                        </a:rPr>
                        <a:t>Me pregunto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1019401"/>
                  </a:ext>
                </a:extLst>
              </a:tr>
              <a:tr h="6425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ves?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Descríbelo</a:t>
                      </a:r>
                      <a:r>
                        <a:rPr lang="es-CL" sz="1100" dirty="0">
                          <a:effectLst/>
                        </a:rPr>
                        <a:t>.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representa el esquema de barras?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quiere decir la representación?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preguntas te surgen a partir de la representación?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3109506"/>
                  </a:ext>
                </a:extLst>
              </a:tr>
              <a:tr h="28379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Anota aquí tu respuesta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Anota aquí tu respuesta.</a:t>
                      </a:r>
                      <a:endParaRPr lang="es-CL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Anota aquí tu respuesta</a:t>
                      </a:r>
                      <a:endParaRPr lang="es-C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266055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47E7A9AF-27A4-473C-9CB6-9FB7A5B37213}"/>
              </a:ext>
            </a:extLst>
          </p:cNvPr>
          <p:cNvSpPr/>
          <p:nvPr/>
        </p:nvSpPr>
        <p:spPr>
          <a:xfrm>
            <a:off x="2291199" y="1748534"/>
            <a:ext cx="1034234" cy="4733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F862A86-11AB-4F21-A4E4-A93F932FF712}"/>
              </a:ext>
            </a:extLst>
          </p:cNvPr>
          <p:cNvSpPr/>
          <p:nvPr/>
        </p:nvSpPr>
        <p:spPr>
          <a:xfrm>
            <a:off x="4359667" y="1748534"/>
            <a:ext cx="1034234" cy="4733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A4F26EB-5B30-47D1-8AC1-736385197044}"/>
              </a:ext>
            </a:extLst>
          </p:cNvPr>
          <p:cNvSpPr/>
          <p:nvPr/>
        </p:nvSpPr>
        <p:spPr>
          <a:xfrm>
            <a:off x="5393901" y="1748534"/>
            <a:ext cx="1034234" cy="4733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E3FED73-B1C1-4A5E-A2EF-C4EAC808567A}"/>
              </a:ext>
            </a:extLst>
          </p:cNvPr>
          <p:cNvSpPr/>
          <p:nvPr/>
        </p:nvSpPr>
        <p:spPr>
          <a:xfrm>
            <a:off x="6428135" y="1748534"/>
            <a:ext cx="1034234" cy="4733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81F44F88-C32C-4704-8FEA-AF5838834BDE}"/>
              </a:ext>
            </a:extLst>
          </p:cNvPr>
          <p:cNvSpPr/>
          <p:nvPr/>
        </p:nvSpPr>
        <p:spPr>
          <a:xfrm>
            <a:off x="7462369" y="1748534"/>
            <a:ext cx="1034234" cy="4733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337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9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 descr="Una imagen de una piña&#10;&#10;Descripción generada automáticamente">
            <a:extLst>
              <a:ext uri="{FF2B5EF4-FFF2-40B4-BE49-F238E27FC236}">
                <a16:creationId xmlns:a16="http://schemas.microsoft.com/office/drawing/2014/main" id="{5AB645A0-B2F0-44ED-ACBC-FDBBE10C6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757" y="2060989"/>
            <a:ext cx="1967080" cy="1961492"/>
          </a:xfrm>
          <a:prstGeom prst="rect">
            <a:avLst/>
          </a:prstGeom>
        </p:spPr>
      </p:pic>
      <p:pic>
        <p:nvPicPr>
          <p:cNvPr id="2050" name="Picture 2" descr="Frutas por unidad - GuadaProducts">
            <a:extLst>
              <a:ext uri="{FF2B5EF4-FFF2-40B4-BE49-F238E27FC236}">
                <a16:creationId xmlns:a16="http://schemas.microsoft.com/office/drawing/2014/main" id="{DC91B96F-6520-4042-9A3B-9D5877F8E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35" y="1453766"/>
            <a:ext cx="1160523" cy="1160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ienda | Yapa">
            <a:extLst>
              <a:ext uri="{FF2B5EF4-FFF2-40B4-BE49-F238E27FC236}">
                <a16:creationId xmlns:a16="http://schemas.microsoft.com/office/drawing/2014/main" id="{682C7720-22A8-4D39-98C7-70BEB28C2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452" y="3499966"/>
            <a:ext cx="1002481" cy="100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Melón Calameño por unidad – CampoFresh">
            <a:extLst>
              <a:ext uri="{FF2B5EF4-FFF2-40B4-BE49-F238E27FC236}">
                <a16:creationId xmlns:a16="http://schemas.microsoft.com/office/drawing/2014/main" id="{5337FFCA-502C-4FB5-BC15-416F0DBD9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68" y="3262833"/>
            <a:ext cx="1423987" cy="142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Naranja: imágenes, fotos de stock libres de derechos | Depositphotos">
            <a:extLst>
              <a:ext uri="{FF2B5EF4-FFF2-40B4-BE49-F238E27FC236}">
                <a16:creationId xmlns:a16="http://schemas.microsoft.com/office/drawing/2014/main" id="{DA4C5559-0249-40FF-A017-7C66D0C68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200" y="2587767"/>
            <a:ext cx="1100137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rutas por unidad - GuadaProducts">
            <a:extLst>
              <a:ext uri="{FF2B5EF4-FFF2-40B4-BE49-F238E27FC236}">
                <a16:creationId xmlns:a16="http://schemas.microsoft.com/office/drawing/2014/main" id="{DA0ACB0C-32C6-48DF-9E96-67E09435B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441" y="1366095"/>
            <a:ext cx="1160523" cy="1160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Frutas por unidad - GuadaProducts">
            <a:extLst>
              <a:ext uri="{FF2B5EF4-FFF2-40B4-BE49-F238E27FC236}">
                <a16:creationId xmlns:a16="http://schemas.microsoft.com/office/drawing/2014/main" id="{276C95C4-0A8E-4144-B1CC-70553FDDE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411" y="1076891"/>
            <a:ext cx="1160523" cy="1160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Tienda | Yapa">
            <a:extLst>
              <a:ext uri="{FF2B5EF4-FFF2-40B4-BE49-F238E27FC236}">
                <a16:creationId xmlns:a16="http://schemas.microsoft.com/office/drawing/2014/main" id="{E469156D-8914-469A-8FB1-6B22DC23A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01" y="1048977"/>
            <a:ext cx="1002481" cy="100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Cinco Plátanos Aislados En Blanco Fotos - Libres de Derechos y Gratuitas de  Dreamstime">
            <a:extLst>
              <a:ext uri="{FF2B5EF4-FFF2-40B4-BE49-F238E27FC236}">
                <a16:creationId xmlns:a16="http://schemas.microsoft.com/office/drawing/2014/main" id="{0D2F3A16-B250-4CC7-9EFF-ABB6DBCDB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106" y="358695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Los beneficios de consumir frutillas para tu piel">
            <a:extLst>
              <a:ext uri="{FF2B5EF4-FFF2-40B4-BE49-F238E27FC236}">
                <a16:creationId xmlns:a16="http://schemas.microsoft.com/office/drawing/2014/main" id="{C92C519E-5A1E-4BB9-A3CE-A88F020C6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58" y="2404829"/>
            <a:ext cx="1776412" cy="1182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2" descr="Los beneficios de consumir frutillas para tu piel">
            <a:extLst>
              <a:ext uri="{FF2B5EF4-FFF2-40B4-BE49-F238E27FC236}">
                <a16:creationId xmlns:a16="http://schemas.microsoft.com/office/drawing/2014/main" id="{55166CEA-9CF5-490B-A71A-369677D6C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256" y="5147610"/>
            <a:ext cx="1776412" cy="1182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Una imagen de una piña&#10;&#10;Descripción generada automáticamente">
            <a:extLst>
              <a:ext uri="{FF2B5EF4-FFF2-40B4-BE49-F238E27FC236}">
                <a16:creationId xmlns:a16="http://schemas.microsoft.com/office/drawing/2014/main" id="{D99D5F34-AF21-4CA4-B308-501A19EBE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626" y="2653867"/>
            <a:ext cx="1967080" cy="1961492"/>
          </a:xfrm>
          <a:prstGeom prst="rect">
            <a:avLst/>
          </a:prstGeom>
        </p:spPr>
      </p:pic>
      <p:pic>
        <p:nvPicPr>
          <p:cNvPr id="22" name="Imagen 21" descr="Una imagen de una piña&#10;&#10;Descripción generada automáticamente">
            <a:extLst>
              <a:ext uri="{FF2B5EF4-FFF2-40B4-BE49-F238E27FC236}">
                <a16:creationId xmlns:a16="http://schemas.microsoft.com/office/drawing/2014/main" id="{DF02CD50-8BA5-422D-A31E-D08354582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329" y="2313191"/>
            <a:ext cx="1967080" cy="1961492"/>
          </a:xfrm>
          <a:prstGeom prst="rect">
            <a:avLst/>
          </a:prstGeom>
        </p:spPr>
      </p:pic>
      <p:pic>
        <p:nvPicPr>
          <p:cNvPr id="23" name="Imagen 22" descr="Una imagen de una piña&#10;&#10;Descripción generada automáticamente">
            <a:extLst>
              <a:ext uri="{FF2B5EF4-FFF2-40B4-BE49-F238E27FC236}">
                <a16:creationId xmlns:a16="http://schemas.microsoft.com/office/drawing/2014/main" id="{29C9D31F-AC85-487B-9FE4-3F2EDE8A9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499" y="2283346"/>
            <a:ext cx="2214759" cy="1961492"/>
          </a:xfrm>
          <a:prstGeom prst="rect">
            <a:avLst/>
          </a:prstGeom>
        </p:spPr>
      </p:pic>
      <p:pic>
        <p:nvPicPr>
          <p:cNvPr id="5" name="Imagen 4" descr="Imagen en blanco y negro de una flor&#10;&#10;Descripción generada automáticamente con confianza baja">
            <a:extLst>
              <a:ext uri="{FF2B5EF4-FFF2-40B4-BE49-F238E27FC236}">
                <a16:creationId xmlns:a16="http://schemas.microsoft.com/office/drawing/2014/main" id="{4B322967-2336-44E4-888E-F66217B5A30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8" y="4158749"/>
            <a:ext cx="2505425" cy="1933845"/>
          </a:xfrm>
          <a:prstGeom prst="rect">
            <a:avLst/>
          </a:prstGeom>
        </p:spPr>
      </p:pic>
      <p:pic>
        <p:nvPicPr>
          <p:cNvPr id="7" name="Imagen 6" descr="Imagen en blanco y negro de una flor&#10;&#10;Descripción generada automáticamente con confianza baja">
            <a:extLst>
              <a:ext uri="{FF2B5EF4-FFF2-40B4-BE49-F238E27FC236}">
                <a16:creationId xmlns:a16="http://schemas.microsoft.com/office/drawing/2014/main" id="{81AB5543-2753-4472-9D8D-20ECF1EBC0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4" y="4909177"/>
            <a:ext cx="2505425" cy="1933845"/>
          </a:xfrm>
          <a:prstGeom prst="rect">
            <a:avLst/>
          </a:prstGeom>
        </p:spPr>
      </p:pic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71DDA60E-44FB-4957-B641-E64153801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992438"/>
              </p:ext>
            </p:extLst>
          </p:nvPr>
        </p:nvGraphicFramePr>
        <p:xfrm>
          <a:off x="5499880" y="1477332"/>
          <a:ext cx="6274252" cy="44299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68563">
                  <a:extLst>
                    <a:ext uri="{9D8B030D-6E8A-4147-A177-3AD203B41FA5}">
                      <a16:colId xmlns:a16="http://schemas.microsoft.com/office/drawing/2014/main" val="3545097841"/>
                    </a:ext>
                  </a:extLst>
                </a:gridCol>
                <a:gridCol w="1568563">
                  <a:extLst>
                    <a:ext uri="{9D8B030D-6E8A-4147-A177-3AD203B41FA5}">
                      <a16:colId xmlns:a16="http://schemas.microsoft.com/office/drawing/2014/main" val="2344343123"/>
                    </a:ext>
                  </a:extLst>
                </a:gridCol>
                <a:gridCol w="3137126">
                  <a:extLst>
                    <a:ext uri="{9D8B030D-6E8A-4147-A177-3AD203B41FA5}">
                      <a16:colId xmlns:a16="http://schemas.microsoft.com/office/drawing/2014/main" val="3562479740"/>
                    </a:ext>
                  </a:extLst>
                </a:gridCol>
              </a:tblGrid>
              <a:tr h="553745">
                <a:tc gridSpan="2">
                  <a:txBody>
                    <a:bodyPr/>
                    <a:lstStyle/>
                    <a:p>
                      <a:r>
                        <a:rPr lang="es-CL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la razón entre</a:t>
                      </a:r>
                      <a:r>
                        <a:rPr lang="es-CL" b="0" dirty="0"/>
                        <a:t>:</a:t>
                      </a:r>
                    </a:p>
                  </a:txBody>
                  <a:tcPr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992411"/>
                  </a:ext>
                </a:extLst>
              </a:tr>
              <a:tr h="553745">
                <a:tc>
                  <a:txBody>
                    <a:bodyPr/>
                    <a:lstStyle/>
                    <a:p>
                      <a:endParaRPr lang="es-CL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38872"/>
                  </a:ext>
                </a:extLst>
              </a:tr>
              <a:tr h="5537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605090"/>
                  </a:ext>
                </a:extLst>
              </a:tr>
              <a:tr h="5537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622909"/>
                  </a:ext>
                </a:extLst>
              </a:tr>
              <a:tr h="5537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767446"/>
                  </a:ext>
                </a:extLst>
              </a:tr>
              <a:tr h="5537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687714"/>
                  </a:ext>
                </a:extLst>
              </a:tr>
              <a:tr h="5537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511320"/>
                  </a:ext>
                </a:extLst>
              </a:tr>
              <a:tr h="5537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132664"/>
                  </a:ext>
                </a:extLst>
              </a:tr>
            </a:tbl>
          </a:graphicData>
        </a:graphic>
      </p:graphicFrame>
      <p:sp>
        <p:nvSpPr>
          <p:cNvPr id="30" name="CuadroTexto 29">
            <a:extLst>
              <a:ext uri="{FF2B5EF4-FFF2-40B4-BE49-F238E27FC236}">
                <a16:creationId xmlns:a16="http://schemas.microsoft.com/office/drawing/2014/main" id="{218F6B30-D165-482A-BD39-FDA5F7155F47}"/>
              </a:ext>
            </a:extLst>
          </p:cNvPr>
          <p:cNvSpPr txBox="1"/>
          <p:nvPr/>
        </p:nvSpPr>
        <p:spPr>
          <a:xfrm>
            <a:off x="3515137" y="315880"/>
            <a:ext cx="4007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Comprendiendo las razones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5C1E1C1-6F56-4B1F-AEB4-A39990A425F4}"/>
              </a:ext>
            </a:extLst>
          </p:cNvPr>
          <p:cNvSpPr txBox="1"/>
          <p:nvPr/>
        </p:nvSpPr>
        <p:spPr>
          <a:xfrm>
            <a:off x="5376446" y="2234994"/>
            <a:ext cx="1863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dirty="0">
                <a:latin typeface="+mn-lt"/>
                <a:cs typeface="Arial" panose="020B0604020202020204" pitchFamily="34" charset="0"/>
              </a:rPr>
              <a:t>Peras y manzanas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232C9B6-17C9-4719-BA2E-911A3B0BC436}"/>
              </a:ext>
            </a:extLst>
          </p:cNvPr>
          <p:cNvSpPr txBox="1"/>
          <p:nvPr/>
        </p:nvSpPr>
        <p:spPr>
          <a:xfrm>
            <a:off x="5450976" y="2794223"/>
            <a:ext cx="145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Piñas y frutas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5780FD0-F24E-402D-AEE4-46C4E6E3ABB5}"/>
              </a:ext>
            </a:extLst>
          </p:cNvPr>
          <p:cNvSpPr txBox="1"/>
          <p:nvPr/>
        </p:nvSpPr>
        <p:spPr>
          <a:xfrm>
            <a:off x="5376524" y="3332159"/>
            <a:ext cx="1874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Plátanos y cerezas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1A25F0-A6F9-4647-9146-25E4BBF7CC9B}"/>
              </a:ext>
            </a:extLst>
          </p:cNvPr>
          <p:cNvSpPr txBox="1"/>
          <p:nvPr/>
        </p:nvSpPr>
        <p:spPr>
          <a:xfrm>
            <a:off x="5422566" y="3847414"/>
            <a:ext cx="1704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Frutillas y frutas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EB34EC-4F51-4412-BC3D-C416D5AD85AB}"/>
              </a:ext>
            </a:extLst>
          </p:cNvPr>
          <p:cNvSpPr txBox="1"/>
          <p:nvPr/>
        </p:nvSpPr>
        <p:spPr>
          <a:xfrm>
            <a:off x="5474429" y="4391950"/>
            <a:ext cx="1459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Peras y frutas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83B93C7-0459-4F7D-9F8D-CBCA0C539E4F}"/>
              </a:ext>
            </a:extLst>
          </p:cNvPr>
          <p:cNvSpPr txBox="1"/>
          <p:nvPr/>
        </p:nvSpPr>
        <p:spPr>
          <a:xfrm>
            <a:off x="5490287" y="4986654"/>
            <a:ext cx="1635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Melón y frutas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E2080339-2814-4CB7-89C9-457E32FCEA29}"/>
              </a:ext>
            </a:extLst>
          </p:cNvPr>
          <p:cNvSpPr txBox="1"/>
          <p:nvPr/>
        </p:nvSpPr>
        <p:spPr>
          <a:xfrm>
            <a:off x="5388004" y="5530313"/>
            <a:ext cx="184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Melón y naranjas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44B1184-8EDB-498F-B868-706A1501A855}"/>
              </a:ext>
            </a:extLst>
          </p:cNvPr>
          <p:cNvSpPr txBox="1"/>
          <p:nvPr/>
        </p:nvSpPr>
        <p:spPr>
          <a:xfrm>
            <a:off x="7423469" y="2152921"/>
            <a:ext cx="66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 : 3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F08DD20-9B1B-4505-A60B-E1B4A8D3D335}"/>
              </a:ext>
            </a:extLst>
          </p:cNvPr>
          <p:cNvSpPr txBox="1"/>
          <p:nvPr/>
        </p:nvSpPr>
        <p:spPr>
          <a:xfrm>
            <a:off x="7418056" y="2774344"/>
            <a:ext cx="1006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 : 32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A82DA9DA-2108-405E-B55C-ECF15C067228}"/>
              </a:ext>
            </a:extLst>
          </p:cNvPr>
          <p:cNvSpPr txBox="1"/>
          <p:nvPr/>
        </p:nvSpPr>
        <p:spPr>
          <a:xfrm>
            <a:off x="7423641" y="3314424"/>
            <a:ext cx="77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 : 10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50FB2B52-36DF-4466-9262-355F80C409D8}"/>
              </a:ext>
            </a:extLst>
          </p:cNvPr>
          <p:cNvSpPr txBox="1"/>
          <p:nvPr/>
        </p:nvSpPr>
        <p:spPr>
          <a:xfrm>
            <a:off x="7423641" y="3878296"/>
            <a:ext cx="77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6 : 32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5E84517-DB77-424C-A747-384FC079378F}"/>
              </a:ext>
            </a:extLst>
          </p:cNvPr>
          <p:cNvSpPr txBox="1"/>
          <p:nvPr/>
        </p:nvSpPr>
        <p:spPr>
          <a:xfrm>
            <a:off x="7425242" y="4410598"/>
            <a:ext cx="776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 : 32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2D6C04C8-9FF3-4D47-AE5A-4FE24B20CA37}"/>
              </a:ext>
            </a:extLst>
          </p:cNvPr>
          <p:cNvSpPr txBox="1"/>
          <p:nvPr/>
        </p:nvSpPr>
        <p:spPr>
          <a:xfrm>
            <a:off x="7425242" y="4962944"/>
            <a:ext cx="1006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: 32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F8A9BB5F-3CAF-4A67-9853-8D302AFEF4E4}"/>
              </a:ext>
            </a:extLst>
          </p:cNvPr>
          <p:cNvSpPr txBox="1"/>
          <p:nvPr/>
        </p:nvSpPr>
        <p:spPr>
          <a:xfrm>
            <a:off x="7453114" y="5495246"/>
            <a:ext cx="1006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 : 1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D7A5486-C0D9-46ED-9768-1060DF72B25D}"/>
              </a:ext>
            </a:extLst>
          </p:cNvPr>
          <p:cNvSpPr txBox="1"/>
          <p:nvPr/>
        </p:nvSpPr>
        <p:spPr>
          <a:xfrm>
            <a:off x="8719127" y="1405127"/>
            <a:ext cx="2863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0" dirty="0">
                <a:latin typeface="Arial" panose="020B0604020202020204" pitchFamily="34" charset="0"/>
                <a:cs typeface="Arial" panose="020B0604020202020204" pitchFamily="34" charset="0"/>
              </a:rPr>
              <a:t>¿Qué ves que te hacer decir que esa es la razón?</a:t>
            </a:r>
          </a:p>
        </p:txBody>
      </p:sp>
    </p:spTree>
    <p:extLst>
      <p:ext uri="{BB962C8B-B14F-4D97-AF65-F5344CB8AC3E}">
        <p14:creationId xmlns:p14="http://schemas.microsoft.com/office/powerpoint/2010/main" val="374990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1" grpId="0"/>
      <p:bldP spid="25" grpId="0"/>
      <p:bldP spid="26" grpId="0"/>
      <p:bldP spid="27" grpId="0"/>
      <p:bldP spid="28" grpId="0"/>
      <p:bldP spid="41" grpId="0"/>
      <p:bldP spid="42" grpId="0"/>
      <p:bldP spid="43" grpId="0"/>
      <p:bldP spid="44" grpId="0"/>
      <p:bldP spid="45" grpId="0"/>
      <p:bldP spid="46" grpId="0"/>
      <p:bldP spid="2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307</Words>
  <Application>Microsoft Office PowerPoint</Application>
  <PresentationFormat>Panorámica</PresentationFormat>
  <Paragraphs>75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de Office</vt:lpstr>
      <vt:lpstr>   COMPRENDIENDO LAS RAZONES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RAZONES</dc:title>
  <dc:creator>Carlos Elias Castro Díaz</dc:creator>
  <cp:lastModifiedBy>Carlos Elias Castro Díaz</cp:lastModifiedBy>
  <cp:revision>18</cp:revision>
  <dcterms:created xsi:type="dcterms:W3CDTF">2021-05-10T17:04:02Z</dcterms:created>
  <dcterms:modified xsi:type="dcterms:W3CDTF">2021-05-29T01:02:58Z</dcterms:modified>
</cp:coreProperties>
</file>