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6B8BA-6C93-4417-AE0D-1267BA323C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CB5A01-C57E-4F48-A703-9015B7D67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6943D4-7877-482E-93B9-83CC95D5A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D2BA87-7534-48AB-B365-AB98BFB4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A841C9-F78E-4F77-AD11-8A72E031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98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52974-B744-4832-AE4D-01000969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B35E77-C12D-4BCE-9495-5F9A6B550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EC0716-DDC8-4C2E-8568-CAFE50A40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0E35F8-AE92-4457-9851-352667D9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7E3F8A-57F5-47D9-A361-D78BAFC1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006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66EE06F-6A15-4BCD-9CDD-2FA4100FAC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394BAA-24C6-4775-84A5-0B77815B5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7470A3-E233-415B-94A8-ADD6815C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6D2D31-EC04-4EBB-B2AD-F6B16DF0F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DBE2B8-5337-48DA-B743-1109992E9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767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3B9AB-917F-4118-9103-301C199D2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3D9FB5-3CC2-4321-BA3E-D6404D708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24B171-9173-4208-975C-7BF724A5E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002507-B909-4E95-9ED6-2337B76A7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7478B5-B946-4C7B-9C95-2A9FD040A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046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18C0B-CB6D-4113-9B63-53A439B15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8E198A-8D9D-48D9-B28A-570CB47D0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7E461D-27EF-4EE7-BA91-BD0BF1F73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AC3364-94F9-4CA9-8CC4-ECD6D9A3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517E3A-861C-4C02-8197-5ADB9F388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378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322A34-9621-48B9-A97B-312C8D25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D27F6C-F480-4D66-AF8D-59EE1593A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7D7A43-A27F-4F1A-9DAE-843B6F3FC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118580-3047-49A3-BFCD-B94C0FBF8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D0315B-AF81-45F5-BE63-8D75075A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6815D8-071D-4248-AB6E-305A6FD1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291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2AEED-96D6-4C49-85FA-4DBE299B4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A814-5CAA-4B75-95A9-A3D8C82F5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109379-3FEC-42BC-BD6B-64BE5BF7C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C3527C-5D49-4CC1-869B-7DDCF334A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6663FC-4A4F-4728-84C1-4F764574A7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E0DFAF0-82CB-4EA7-A9A9-3BBF68712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8374CF5-A9A1-4B7C-A65C-CB1E99AC8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92657E-BAB6-4484-91C6-3FD08F36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032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5F35C2-0E2E-4DC5-B32B-4E57362F4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82A4E2E-A3CE-468D-90A6-220AD61AA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5DB34A-07E4-4AC2-810F-1D641C04B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17A644-CA7D-4312-AA22-E10E68135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06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F09E5C-7917-4642-85DC-4CE813D6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EB80671-911D-4448-B7BF-F05F2FCFA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2A4E7-74D6-4299-9AA8-D0F30DF3E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624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75378B-B937-415B-82FB-BE6546AEB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97DDFF-1027-4389-81CE-261649CE4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7F9D90-DF98-415C-9ADF-6F713E3A5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A58A12-BE2E-4E5F-A4F7-D3F08B3E2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637700-FCC2-4206-8DAD-484D43F1F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A070BE-CEA0-43F3-BE54-CC5B4E463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536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ED3D2A-FF9A-471D-AEC4-D2A5D7D76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99A7E59-30E1-49CF-8860-F08D06EC2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D7B16B-7488-49A9-AA38-9923BFC93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1DD786-6CE0-43C0-9530-B876E31F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CBB7EB-51F9-4760-B813-BA836343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57CD18-083C-4A55-96A8-4D36468A5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310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D8F7716-FDCD-4618-8297-71C64F34F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8662D2-C416-41A3-AE2A-8D1573825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17A43E-0DF5-4C08-925A-4887AFBF7E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952C5-7D7F-42E0-BDCA-3EF8E497B894}" type="datetimeFigureOut">
              <a:rPr lang="es-CL" smtClean="0"/>
              <a:t>18-01-2020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8FC573-9518-4833-BE9C-8ADCF0600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B1A846-77C7-4F7D-BFD3-7C41D0D01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746DD-0490-4FE7-B522-8F8567E15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542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7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83D7E4-C73E-4597-AEF3-4847F0193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s-CL" sz="5600" dirty="0">
                <a:solidFill>
                  <a:schemeClr val="bg1"/>
                </a:solidFill>
              </a:rPr>
              <a:t>CURIOSIDADES MATEMÁTICAS</a:t>
            </a:r>
            <a:br>
              <a:rPr lang="es-CL" sz="5600" dirty="0">
                <a:solidFill>
                  <a:schemeClr val="bg1"/>
                </a:solidFill>
              </a:rPr>
            </a:br>
            <a:endParaRPr lang="es-CL" sz="56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2A794A-909C-46BA-B532-55DF67FC1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es-CL" sz="2000" dirty="0">
              <a:solidFill>
                <a:schemeClr val="bg1"/>
              </a:solidFill>
            </a:endParaRPr>
          </a:p>
          <a:p>
            <a:pPr algn="l"/>
            <a:r>
              <a:rPr lang="es-C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DESCUBRIENDO REGULARIDADES EN LA SECUENCIA DEL NUEVE</a:t>
            </a:r>
          </a:p>
        </p:txBody>
      </p:sp>
      <p:sp>
        <p:nvSpPr>
          <p:cNvPr id="205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4" name="Freeform: Shape 7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Resultado de imagen para 9">
            <a:extLst>
              <a:ext uri="{FF2B5EF4-FFF2-40B4-BE49-F238E27FC236}">
                <a16:creationId xmlns:a16="http://schemas.microsoft.com/office/drawing/2014/main" id="{C68164A9-FFF7-4485-B253-F0B014027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2231" y="489204"/>
            <a:ext cx="3002145" cy="4511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A9A2B7E-3C77-4F6C-ADB8-E98248BE325D}"/>
              </a:ext>
            </a:extLst>
          </p:cNvPr>
          <p:cNvSpPr txBox="1"/>
          <p:nvPr/>
        </p:nvSpPr>
        <p:spPr>
          <a:xfrm>
            <a:off x="4545367" y="6342912"/>
            <a:ext cx="424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PROFESOR: CARLOS CASTRO DÍAZ</a:t>
            </a:r>
          </a:p>
        </p:txBody>
      </p:sp>
    </p:spTree>
    <p:extLst>
      <p:ext uri="{BB962C8B-B14F-4D97-AF65-F5344CB8AC3E}">
        <p14:creationId xmlns:p14="http://schemas.microsoft.com/office/powerpoint/2010/main" val="3605547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uadroTexto 25">
            <a:extLst>
              <a:ext uri="{FF2B5EF4-FFF2-40B4-BE49-F238E27FC236}">
                <a16:creationId xmlns:a16="http://schemas.microsoft.com/office/drawing/2014/main" id="{472DAFF7-2630-41C1-A1AF-86DB1848A193}"/>
              </a:ext>
            </a:extLst>
          </p:cNvPr>
          <p:cNvSpPr txBox="1"/>
          <p:nvPr/>
        </p:nvSpPr>
        <p:spPr>
          <a:xfrm>
            <a:off x="1992850" y="5834186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9 0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98EB3CA-DF30-4D21-9411-8038FB2B5801}"/>
              </a:ext>
            </a:extLst>
          </p:cNvPr>
          <p:cNvSpPr txBox="1"/>
          <p:nvPr/>
        </p:nvSpPr>
        <p:spPr>
          <a:xfrm>
            <a:off x="1992850" y="5342661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8 1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B21D6D3-CB15-4A75-8192-41A9EE032E65}"/>
              </a:ext>
            </a:extLst>
          </p:cNvPr>
          <p:cNvSpPr txBox="1"/>
          <p:nvPr/>
        </p:nvSpPr>
        <p:spPr>
          <a:xfrm>
            <a:off x="1982672" y="4829352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7 2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DAE462F-B788-4ADF-BA44-9424BFC5928B}"/>
              </a:ext>
            </a:extLst>
          </p:cNvPr>
          <p:cNvSpPr txBox="1"/>
          <p:nvPr/>
        </p:nvSpPr>
        <p:spPr>
          <a:xfrm>
            <a:off x="1982673" y="4302830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6 3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CB233D5-CEDA-4B8F-BCE0-92D0AF119C4F}"/>
              </a:ext>
            </a:extLst>
          </p:cNvPr>
          <p:cNvSpPr txBox="1"/>
          <p:nvPr/>
        </p:nvSpPr>
        <p:spPr>
          <a:xfrm>
            <a:off x="1982674" y="3799418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5 4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74E4C97-387C-4F65-BB1E-E6B16AD49E5F}"/>
              </a:ext>
            </a:extLst>
          </p:cNvPr>
          <p:cNvSpPr txBox="1"/>
          <p:nvPr/>
        </p:nvSpPr>
        <p:spPr>
          <a:xfrm>
            <a:off x="1982675" y="3273651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4 5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A0270A6-5A5F-4894-9E8F-D59E7EFA6F29}"/>
              </a:ext>
            </a:extLst>
          </p:cNvPr>
          <p:cNvSpPr txBox="1"/>
          <p:nvPr/>
        </p:nvSpPr>
        <p:spPr>
          <a:xfrm>
            <a:off x="1992850" y="2766026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3 6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6A5BBF0-4D95-4D79-B351-36F95CAC1AF7}"/>
              </a:ext>
            </a:extLst>
          </p:cNvPr>
          <p:cNvSpPr txBox="1"/>
          <p:nvPr/>
        </p:nvSpPr>
        <p:spPr>
          <a:xfrm>
            <a:off x="1984154" y="2275207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2 7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FC6FBA-08FD-4D45-A12E-B9A183D1462E}"/>
              </a:ext>
            </a:extLst>
          </p:cNvPr>
          <p:cNvSpPr txBox="1"/>
          <p:nvPr/>
        </p:nvSpPr>
        <p:spPr>
          <a:xfrm>
            <a:off x="1964923" y="1734659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1 8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6031113-30CA-4E98-B55A-9C79F60B3212}"/>
              </a:ext>
            </a:extLst>
          </p:cNvPr>
          <p:cNvSpPr txBox="1"/>
          <p:nvPr/>
        </p:nvSpPr>
        <p:spPr>
          <a:xfrm>
            <a:off x="1982676" y="1237334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0 9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099AF9B-C15A-4E7D-ABD8-7866C8C32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436267"/>
              </p:ext>
            </p:extLst>
          </p:nvPr>
        </p:nvGraphicFramePr>
        <p:xfrm>
          <a:off x="781234" y="1260629"/>
          <a:ext cx="1997476" cy="5131440"/>
        </p:xfrm>
        <a:graphic>
          <a:graphicData uri="http://schemas.openxmlformats.org/drawingml/2006/table">
            <a:tbl>
              <a:tblPr firstRow="1" firstCol="1" bandRow="1"/>
              <a:tblGrid>
                <a:gridCol w="1177018">
                  <a:extLst>
                    <a:ext uri="{9D8B030D-6E8A-4147-A177-3AD203B41FA5}">
                      <a16:colId xmlns:a16="http://schemas.microsoft.com/office/drawing/2014/main" val="4223174324"/>
                    </a:ext>
                  </a:extLst>
                </a:gridCol>
                <a:gridCol w="820458">
                  <a:extLst>
                    <a:ext uri="{9D8B030D-6E8A-4147-A177-3AD203B41FA5}">
                      <a16:colId xmlns:a16="http://schemas.microsoft.com/office/drawing/2014/main" val="3655642871"/>
                    </a:ext>
                  </a:extLst>
                </a:gridCol>
              </a:tblGrid>
              <a:tr h="257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068218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123190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9·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420996"/>
                  </a:ext>
                </a:extLst>
              </a:tr>
              <a:tr h="291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9· 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496106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064583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400550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963742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499064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053432"/>
                  </a:ext>
                </a:extLst>
              </a:tr>
              <a:tr h="257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259449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C8CB26CA-E5A4-4ADF-BD14-9B5BD6296264}"/>
              </a:ext>
            </a:extLst>
          </p:cNvPr>
          <p:cNvSpPr/>
          <p:nvPr/>
        </p:nvSpPr>
        <p:spPr>
          <a:xfrm>
            <a:off x="1059138" y="319519"/>
            <a:ext cx="10291600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 la secuencia del nueve y descubre las regularidades. </a:t>
            </a:r>
            <a:endParaRPr lang="es-C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F06F2A6-0158-43E8-87D6-23CB08B7776D}"/>
              </a:ext>
            </a:extLst>
          </p:cNvPr>
          <p:cNvSpPr/>
          <p:nvPr/>
        </p:nvSpPr>
        <p:spPr>
          <a:xfrm>
            <a:off x="3054454" y="2226085"/>
            <a:ext cx="8751114" cy="480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s-C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</a:t>
            </a: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Qué regularidad se cumple en la columna de las decenas?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9A58603-B613-49DE-8BEA-7B742ADE078E}"/>
              </a:ext>
            </a:extLst>
          </p:cNvPr>
          <p:cNvSpPr/>
          <p:nvPr/>
        </p:nvSpPr>
        <p:spPr>
          <a:xfrm>
            <a:off x="1961777" y="1811020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CF4A347E-9E6E-4470-BF48-AD922F5F99F7}"/>
              </a:ext>
            </a:extLst>
          </p:cNvPr>
          <p:cNvSpPr/>
          <p:nvPr/>
        </p:nvSpPr>
        <p:spPr>
          <a:xfrm>
            <a:off x="1954560" y="2335465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992A0F32-BE6D-4AEE-9793-A554BFA895D6}"/>
              </a:ext>
            </a:extLst>
          </p:cNvPr>
          <p:cNvSpPr/>
          <p:nvPr/>
        </p:nvSpPr>
        <p:spPr>
          <a:xfrm>
            <a:off x="1982672" y="2814698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614D891B-3374-45C6-A14D-9BC716A569C0}"/>
              </a:ext>
            </a:extLst>
          </p:cNvPr>
          <p:cNvSpPr/>
          <p:nvPr/>
        </p:nvSpPr>
        <p:spPr>
          <a:xfrm>
            <a:off x="1982671" y="3883210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F6D62BC-2F72-4E50-9194-700D6D34DFCF}"/>
              </a:ext>
            </a:extLst>
          </p:cNvPr>
          <p:cNvSpPr/>
          <p:nvPr/>
        </p:nvSpPr>
        <p:spPr>
          <a:xfrm>
            <a:off x="1982671" y="1314193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1B03E93-2BED-485C-80E1-A8A171D065BB}"/>
              </a:ext>
            </a:extLst>
          </p:cNvPr>
          <p:cNvSpPr/>
          <p:nvPr/>
        </p:nvSpPr>
        <p:spPr>
          <a:xfrm>
            <a:off x="1992850" y="3351231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D59F10C3-4F8E-40E4-AA7F-73E1400E622F}"/>
              </a:ext>
            </a:extLst>
          </p:cNvPr>
          <p:cNvSpPr/>
          <p:nvPr/>
        </p:nvSpPr>
        <p:spPr>
          <a:xfrm>
            <a:off x="1992848" y="4910562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E70ABD4-11F9-4A32-812C-3861047A79BE}"/>
              </a:ext>
            </a:extLst>
          </p:cNvPr>
          <p:cNvSpPr/>
          <p:nvPr/>
        </p:nvSpPr>
        <p:spPr>
          <a:xfrm>
            <a:off x="1992849" y="4398127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2172C950-9990-4D2B-B8F5-7608C51BFFBC}"/>
              </a:ext>
            </a:extLst>
          </p:cNvPr>
          <p:cNvSpPr/>
          <p:nvPr/>
        </p:nvSpPr>
        <p:spPr>
          <a:xfrm>
            <a:off x="1973424" y="5427515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765FAD35-A788-434D-90A6-B0A454F93C26}"/>
              </a:ext>
            </a:extLst>
          </p:cNvPr>
          <p:cNvSpPr/>
          <p:nvPr/>
        </p:nvSpPr>
        <p:spPr>
          <a:xfrm>
            <a:off x="1982671" y="5905652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2E4E7FEA-7D9B-4553-B007-98919CBE2B92}"/>
              </a:ext>
            </a:extLst>
          </p:cNvPr>
          <p:cNvSpPr/>
          <p:nvPr/>
        </p:nvSpPr>
        <p:spPr>
          <a:xfrm>
            <a:off x="3505835" y="3691625"/>
            <a:ext cx="7227268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la columna de las decenas se avanza de 1 en 1 hasta el 9 (1, 2, 3, 4, 5, 6, 7, 8 y 9)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8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3" grpId="0"/>
      <p:bldP spid="24" grpId="0"/>
      <p:bldP spid="21" grpId="0"/>
      <p:bldP spid="22" grpId="0"/>
      <p:bldP spid="20" grpId="0"/>
      <p:bldP spid="18" grpId="0"/>
      <p:bldP spid="19" grpId="0"/>
      <p:bldP spid="16" grpId="0"/>
      <p:bldP spid="17" grpId="0"/>
      <p:bldP spid="4" grpId="0"/>
      <p:bldP spid="5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4140977-4D6E-47D0-A80B-C40F8C8F9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49507"/>
              </p:ext>
            </p:extLst>
          </p:nvPr>
        </p:nvGraphicFramePr>
        <p:xfrm>
          <a:off x="790111" y="1246566"/>
          <a:ext cx="1997476" cy="5131440"/>
        </p:xfrm>
        <a:graphic>
          <a:graphicData uri="http://schemas.openxmlformats.org/drawingml/2006/table">
            <a:tbl>
              <a:tblPr firstRow="1" firstCol="1" bandRow="1"/>
              <a:tblGrid>
                <a:gridCol w="1177018">
                  <a:extLst>
                    <a:ext uri="{9D8B030D-6E8A-4147-A177-3AD203B41FA5}">
                      <a16:colId xmlns:a16="http://schemas.microsoft.com/office/drawing/2014/main" val="4223174324"/>
                    </a:ext>
                  </a:extLst>
                </a:gridCol>
                <a:gridCol w="820458">
                  <a:extLst>
                    <a:ext uri="{9D8B030D-6E8A-4147-A177-3AD203B41FA5}">
                      <a16:colId xmlns:a16="http://schemas.microsoft.com/office/drawing/2014/main" val="3655642871"/>
                    </a:ext>
                  </a:extLst>
                </a:gridCol>
              </a:tblGrid>
              <a:tr h="257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068218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123190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9·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420996"/>
                  </a:ext>
                </a:extLst>
              </a:tr>
              <a:tr h="291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9· 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496106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064583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400550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963742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499064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053432"/>
                  </a:ext>
                </a:extLst>
              </a:tr>
              <a:tr h="257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259449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2DA54408-DE8C-4853-93D9-983ABCF8C50F}"/>
              </a:ext>
            </a:extLst>
          </p:cNvPr>
          <p:cNvSpPr/>
          <p:nvPr/>
        </p:nvSpPr>
        <p:spPr>
          <a:xfrm>
            <a:off x="2970051" y="2321736"/>
            <a:ext cx="8850500" cy="480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¿Qué regularidad se cumple en la columna de las unidades?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89ED68B-EE8D-45F8-BF2C-9C5BC9240360}"/>
              </a:ext>
            </a:extLst>
          </p:cNvPr>
          <p:cNvSpPr/>
          <p:nvPr/>
        </p:nvSpPr>
        <p:spPr>
          <a:xfrm>
            <a:off x="2319526" y="5891511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ADF92847-D390-4B2C-913C-B7B1B9DC6646}"/>
              </a:ext>
            </a:extLst>
          </p:cNvPr>
          <p:cNvSpPr/>
          <p:nvPr/>
        </p:nvSpPr>
        <p:spPr>
          <a:xfrm>
            <a:off x="2317070" y="1793596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033B9EEC-A6DE-4286-AB48-34148FE29999}"/>
              </a:ext>
            </a:extLst>
          </p:cNvPr>
          <p:cNvSpPr/>
          <p:nvPr/>
        </p:nvSpPr>
        <p:spPr>
          <a:xfrm>
            <a:off x="2325947" y="1290658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77F51C86-D7B8-4CFF-ADF2-026442E44C7E}"/>
              </a:ext>
            </a:extLst>
          </p:cNvPr>
          <p:cNvSpPr/>
          <p:nvPr/>
        </p:nvSpPr>
        <p:spPr>
          <a:xfrm>
            <a:off x="2314110" y="2320995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6421CFCF-FEF8-4ADC-885F-CEBD549FE0A2}"/>
              </a:ext>
            </a:extLst>
          </p:cNvPr>
          <p:cNvSpPr/>
          <p:nvPr/>
        </p:nvSpPr>
        <p:spPr>
          <a:xfrm>
            <a:off x="2314111" y="2846135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D8668309-D475-48F8-B436-87A470FEADA8}"/>
              </a:ext>
            </a:extLst>
          </p:cNvPr>
          <p:cNvSpPr/>
          <p:nvPr/>
        </p:nvSpPr>
        <p:spPr>
          <a:xfrm>
            <a:off x="2314112" y="3360901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C246F9F5-87ED-4CAB-9CA9-FB069573C4E3}"/>
              </a:ext>
            </a:extLst>
          </p:cNvPr>
          <p:cNvSpPr/>
          <p:nvPr/>
        </p:nvSpPr>
        <p:spPr>
          <a:xfrm>
            <a:off x="2319524" y="3854270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86AF895C-B569-4AB0-8755-4BC2B668B31C}"/>
              </a:ext>
            </a:extLst>
          </p:cNvPr>
          <p:cNvSpPr/>
          <p:nvPr/>
        </p:nvSpPr>
        <p:spPr>
          <a:xfrm>
            <a:off x="2319524" y="4366603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23BE0EB-6607-4953-ABE0-EDBA8A48E09B}"/>
              </a:ext>
            </a:extLst>
          </p:cNvPr>
          <p:cNvSpPr/>
          <p:nvPr/>
        </p:nvSpPr>
        <p:spPr>
          <a:xfrm>
            <a:off x="2319525" y="4892683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2F730E88-C7D9-4BE0-B972-7811EB32CCEA}"/>
              </a:ext>
            </a:extLst>
          </p:cNvPr>
          <p:cNvSpPr/>
          <p:nvPr/>
        </p:nvSpPr>
        <p:spPr>
          <a:xfrm>
            <a:off x="2330390" y="5405016"/>
            <a:ext cx="435005" cy="4150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AEDC178-F5D6-4525-9C12-3D6B8544F4C5}"/>
              </a:ext>
            </a:extLst>
          </p:cNvPr>
          <p:cNvSpPr/>
          <p:nvPr/>
        </p:nvSpPr>
        <p:spPr>
          <a:xfrm>
            <a:off x="3674511" y="3915469"/>
            <a:ext cx="7227268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la columna de las unidades se retrocede del 9 al 0 (9, 8, 7, 6, 5 ,4 3, 2, 1, 0)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9949B24-A82B-4594-B7CC-3786C6A925B5}"/>
              </a:ext>
            </a:extLst>
          </p:cNvPr>
          <p:cNvSpPr/>
          <p:nvPr/>
        </p:nvSpPr>
        <p:spPr>
          <a:xfrm>
            <a:off x="950200" y="157731"/>
            <a:ext cx="10291600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 la secuencia del nueve y descubre las regularidades. </a:t>
            </a:r>
            <a:endParaRPr lang="es-C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05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73C320-C797-44FE-A900-4D8C712653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430393"/>
              </p:ext>
            </p:extLst>
          </p:nvPr>
        </p:nvGraphicFramePr>
        <p:xfrm>
          <a:off x="790109" y="1200631"/>
          <a:ext cx="4003833" cy="5131440"/>
        </p:xfrm>
        <a:graphic>
          <a:graphicData uri="http://schemas.openxmlformats.org/drawingml/2006/table">
            <a:tbl>
              <a:tblPr firstRow="1" firstCol="1" bandRow="1"/>
              <a:tblGrid>
                <a:gridCol w="1295238">
                  <a:extLst>
                    <a:ext uri="{9D8B030D-6E8A-4147-A177-3AD203B41FA5}">
                      <a16:colId xmlns:a16="http://schemas.microsoft.com/office/drawing/2014/main" val="4223174324"/>
                    </a:ext>
                  </a:extLst>
                </a:gridCol>
                <a:gridCol w="902865">
                  <a:extLst>
                    <a:ext uri="{9D8B030D-6E8A-4147-A177-3AD203B41FA5}">
                      <a16:colId xmlns:a16="http://schemas.microsoft.com/office/drawing/2014/main" val="3655642871"/>
                    </a:ext>
                  </a:extLst>
                </a:gridCol>
                <a:gridCol w="902865">
                  <a:extLst>
                    <a:ext uri="{9D8B030D-6E8A-4147-A177-3AD203B41FA5}">
                      <a16:colId xmlns:a16="http://schemas.microsoft.com/office/drawing/2014/main" val="1710157900"/>
                    </a:ext>
                  </a:extLst>
                </a:gridCol>
                <a:gridCol w="902865">
                  <a:extLst>
                    <a:ext uri="{9D8B030D-6E8A-4147-A177-3AD203B41FA5}">
                      <a16:colId xmlns:a16="http://schemas.microsoft.com/office/drawing/2014/main" val="4185054567"/>
                    </a:ext>
                  </a:extLst>
                </a:gridCol>
              </a:tblGrid>
              <a:tr h="257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068218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123190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420996"/>
                  </a:ext>
                </a:extLst>
              </a:tr>
              <a:tr h="291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496106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064583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400550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963742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499064"/>
                  </a:ext>
                </a:extLst>
              </a:tr>
              <a:tr h="28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053432"/>
                  </a:ext>
                </a:extLst>
              </a:tr>
              <a:tr h="257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259449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9EAE71AB-FDA7-43A9-84C3-FD0628793419}"/>
              </a:ext>
            </a:extLst>
          </p:cNvPr>
          <p:cNvSpPr/>
          <p:nvPr/>
        </p:nvSpPr>
        <p:spPr>
          <a:xfrm>
            <a:off x="4931541" y="1688711"/>
            <a:ext cx="6853561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¿Qué regularidad se cumple al sumar las cifras en forma horizontal?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5E7C95B-E5A2-41AB-A4CD-0B65DD40ECA6}"/>
              </a:ext>
            </a:extLst>
          </p:cNvPr>
          <p:cNvSpPr txBox="1"/>
          <p:nvPr/>
        </p:nvSpPr>
        <p:spPr>
          <a:xfrm>
            <a:off x="905523" y="1200631"/>
            <a:ext cx="100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· 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200B02A-3144-4D33-9B74-0E8A7D21D6CF}"/>
              </a:ext>
            </a:extLst>
          </p:cNvPr>
          <p:cNvSpPr txBox="1"/>
          <p:nvPr/>
        </p:nvSpPr>
        <p:spPr>
          <a:xfrm>
            <a:off x="4113319" y="1167564"/>
            <a:ext cx="48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E7AC03B-B3DC-4825-91F5-7F8D5D95CDFB}"/>
              </a:ext>
            </a:extLst>
          </p:cNvPr>
          <p:cNvSpPr txBox="1"/>
          <p:nvPr/>
        </p:nvSpPr>
        <p:spPr>
          <a:xfrm>
            <a:off x="766433" y="5775112"/>
            <a:ext cx="1236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· 10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1C03E74-ED7D-4A22-AD2D-0600C7C4F9C3}"/>
              </a:ext>
            </a:extLst>
          </p:cNvPr>
          <p:cNvSpPr txBox="1"/>
          <p:nvPr/>
        </p:nvSpPr>
        <p:spPr>
          <a:xfrm>
            <a:off x="883325" y="5277526"/>
            <a:ext cx="100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· 9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4115684-D119-4B26-80E1-CB8745447086}"/>
              </a:ext>
            </a:extLst>
          </p:cNvPr>
          <p:cNvSpPr txBox="1"/>
          <p:nvPr/>
        </p:nvSpPr>
        <p:spPr>
          <a:xfrm>
            <a:off x="890724" y="4791953"/>
            <a:ext cx="100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· 8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B12B3AA-A88F-4BE1-8FE9-057205CB64EF}"/>
              </a:ext>
            </a:extLst>
          </p:cNvPr>
          <p:cNvSpPr txBox="1"/>
          <p:nvPr/>
        </p:nvSpPr>
        <p:spPr>
          <a:xfrm>
            <a:off x="898123" y="4247051"/>
            <a:ext cx="100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· 7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302AA4B-74D8-4BA9-8097-BD3E60BB1CB2}"/>
              </a:ext>
            </a:extLst>
          </p:cNvPr>
          <p:cNvSpPr txBox="1"/>
          <p:nvPr/>
        </p:nvSpPr>
        <p:spPr>
          <a:xfrm>
            <a:off x="890725" y="3728506"/>
            <a:ext cx="100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· 6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B4CFE08-D3AE-48B5-960A-5BD583163479}"/>
              </a:ext>
            </a:extLst>
          </p:cNvPr>
          <p:cNvSpPr txBox="1"/>
          <p:nvPr/>
        </p:nvSpPr>
        <p:spPr>
          <a:xfrm>
            <a:off x="905522" y="3235129"/>
            <a:ext cx="100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· 5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A1E3E5D-DE2C-4154-8C44-AC9C8D2DB061}"/>
              </a:ext>
            </a:extLst>
          </p:cNvPr>
          <p:cNvSpPr txBox="1"/>
          <p:nvPr/>
        </p:nvSpPr>
        <p:spPr>
          <a:xfrm>
            <a:off x="905523" y="2726530"/>
            <a:ext cx="100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· 4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3AFC2AF-D341-4992-8CEF-FB7480A80BEF}"/>
              </a:ext>
            </a:extLst>
          </p:cNvPr>
          <p:cNvSpPr txBox="1"/>
          <p:nvPr/>
        </p:nvSpPr>
        <p:spPr>
          <a:xfrm>
            <a:off x="905523" y="2200193"/>
            <a:ext cx="100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· 3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E3A2D25-F17E-48A9-9EBC-41A3C9FA691E}"/>
              </a:ext>
            </a:extLst>
          </p:cNvPr>
          <p:cNvSpPr txBox="1"/>
          <p:nvPr/>
        </p:nvSpPr>
        <p:spPr>
          <a:xfrm>
            <a:off x="905523" y="1700412"/>
            <a:ext cx="100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· 2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C39E567-DDCC-4DFF-99C5-D743BBAF090F}"/>
              </a:ext>
            </a:extLst>
          </p:cNvPr>
          <p:cNvSpPr txBox="1"/>
          <p:nvPr/>
        </p:nvSpPr>
        <p:spPr>
          <a:xfrm>
            <a:off x="2104738" y="1691608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1 8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661B8F3-29D7-46ED-ACDA-704366B192E7}"/>
              </a:ext>
            </a:extLst>
          </p:cNvPr>
          <p:cNvSpPr txBox="1"/>
          <p:nvPr/>
        </p:nvSpPr>
        <p:spPr>
          <a:xfrm>
            <a:off x="2091395" y="5812369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9 0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8B828380-1090-412D-9F03-5E48A68AA07B}"/>
              </a:ext>
            </a:extLst>
          </p:cNvPr>
          <p:cNvSpPr txBox="1"/>
          <p:nvPr/>
        </p:nvSpPr>
        <p:spPr>
          <a:xfrm>
            <a:off x="2110461" y="5253141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8 1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64785F44-0C29-42FB-8FFF-FFD5ED50FB65}"/>
              </a:ext>
            </a:extLst>
          </p:cNvPr>
          <p:cNvSpPr txBox="1"/>
          <p:nvPr/>
        </p:nvSpPr>
        <p:spPr>
          <a:xfrm>
            <a:off x="2096484" y="4766126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7 2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F80D6AB-3875-4FB5-80BC-1C96D4B8E3DA}"/>
              </a:ext>
            </a:extLst>
          </p:cNvPr>
          <p:cNvSpPr txBox="1"/>
          <p:nvPr/>
        </p:nvSpPr>
        <p:spPr>
          <a:xfrm>
            <a:off x="2088736" y="4242552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6 3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C350215-B56D-43B3-A6AD-B9191ED6E1C7}"/>
              </a:ext>
            </a:extLst>
          </p:cNvPr>
          <p:cNvSpPr txBox="1"/>
          <p:nvPr/>
        </p:nvSpPr>
        <p:spPr>
          <a:xfrm>
            <a:off x="2088737" y="3743306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5 4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59B2B3F-DB4E-4329-AB2C-292EBF08FFCB}"/>
              </a:ext>
            </a:extLst>
          </p:cNvPr>
          <p:cNvSpPr txBox="1"/>
          <p:nvPr/>
        </p:nvSpPr>
        <p:spPr>
          <a:xfrm>
            <a:off x="2075893" y="3226561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4 5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0536C9F-7A72-47C8-85BF-FD658A521A33}"/>
              </a:ext>
            </a:extLst>
          </p:cNvPr>
          <p:cNvSpPr txBox="1"/>
          <p:nvPr/>
        </p:nvSpPr>
        <p:spPr>
          <a:xfrm>
            <a:off x="2110461" y="2720829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3 6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8CB096E4-7BF6-418D-9DC9-001DFBE1F051}"/>
              </a:ext>
            </a:extLst>
          </p:cNvPr>
          <p:cNvSpPr txBox="1"/>
          <p:nvPr/>
        </p:nvSpPr>
        <p:spPr>
          <a:xfrm>
            <a:off x="2120830" y="2201451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2 7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9B6695E-E27F-45AF-904E-A6B176A27D71}"/>
              </a:ext>
            </a:extLst>
          </p:cNvPr>
          <p:cNvSpPr txBox="1"/>
          <p:nvPr/>
        </p:nvSpPr>
        <p:spPr>
          <a:xfrm>
            <a:off x="2880800" y="1156710"/>
            <a:ext cx="1111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0 + 9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913040AF-3670-4C9B-83F2-50A851101D19}"/>
              </a:ext>
            </a:extLst>
          </p:cNvPr>
          <p:cNvSpPr txBox="1"/>
          <p:nvPr/>
        </p:nvSpPr>
        <p:spPr>
          <a:xfrm>
            <a:off x="2880800" y="1688711"/>
            <a:ext cx="1111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 + 8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98C9BD76-6038-4C14-852D-CA5F17AE2D21}"/>
              </a:ext>
            </a:extLst>
          </p:cNvPr>
          <p:cNvSpPr txBox="1"/>
          <p:nvPr/>
        </p:nvSpPr>
        <p:spPr>
          <a:xfrm>
            <a:off x="2138758" y="1156709"/>
            <a:ext cx="813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0 9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643CEC6D-C2CA-4B0C-B8BC-302612ECDA0B}"/>
              </a:ext>
            </a:extLst>
          </p:cNvPr>
          <p:cNvSpPr txBox="1"/>
          <p:nvPr/>
        </p:nvSpPr>
        <p:spPr>
          <a:xfrm>
            <a:off x="2871184" y="2180130"/>
            <a:ext cx="1111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2 + 7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26C32DF1-06CD-4625-8151-1D7A61EB407D}"/>
              </a:ext>
            </a:extLst>
          </p:cNvPr>
          <p:cNvSpPr txBox="1"/>
          <p:nvPr/>
        </p:nvSpPr>
        <p:spPr>
          <a:xfrm>
            <a:off x="2871184" y="2700208"/>
            <a:ext cx="1111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3 + 6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5F564694-7A77-4E90-86AF-C0EDB6B71915}"/>
              </a:ext>
            </a:extLst>
          </p:cNvPr>
          <p:cNvSpPr txBox="1"/>
          <p:nvPr/>
        </p:nvSpPr>
        <p:spPr>
          <a:xfrm>
            <a:off x="2880800" y="3201664"/>
            <a:ext cx="1111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4 + 5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EFC2CB4B-13B4-41EE-8D39-E96EEB9A85D3}"/>
              </a:ext>
            </a:extLst>
          </p:cNvPr>
          <p:cNvSpPr txBox="1"/>
          <p:nvPr/>
        </p:nvSpPr>
        <p:spPr>
          <a:xfrm>
            <a:off x="2889681" y="3735333"/>
            <a:ext cx="1111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5 + 4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02CCB6A-0CCB-40BC-8BF7-F25C1A4026AE}"/>
              </a:ext>
            </a:extLst>
          </p:cNvPr>
          <p:cNvSpPr txBox="1"/>
          <p:nvPr/>
        </p:nvSpPr>
        <p:spPr>
          <a:xfrm>
            <a:off x="2889680" y="4255918"/>
            <a:ext cx="1111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6 + 3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006AF43A-A0E7-43D7-AD59-3880403783DA}"/>
              </a:ext>
            </a:extLst>
          </p:cNvPr>
          <p:cNvSpPr txBox="1"/>
          <p:nvPr/>
        </p:nvSpPr>
        <p:spPr>
          <a:xfrm>
            <a:off x="2880800" y="4757902"/>
            <a:ext cx="1111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7 + 2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D92558C4-4CF0-4E0A-8D0D-7BA792876B29}"/>
              </a:ext>
            </a:extLst>
          </p:cNvPr>
          <p:cNvSpPr txBox="1"/>
          <p:nvPr/>
        </p:nvSpPr>
        <p:spPr>
          <a:xfrm>
            <a:off x="2980667" y="5240734"/>
            <a:ext cx="1111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 +1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0D098C77-F74C-4A6B-8927-9105521E07B3}"/>
              </a:ext>
            </a:extLst>
          </p:cNvPr>
          <p:cNvSpPr txBox="1"/>
          <p:nvPr/>
        </p:nvSpPr>
        <p:spPr>
          <a:xfrm>
            <a:off x="2871184" y="5775111"/>
            <a:ext cx="1111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 + 0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B4559DA4-00CE-44C6-979A-649C26CD82A0}"/>
              </a:ext>
            </a:extLst>
          </p:cNvPr>
          <p:cNvSpPr txBox="1"/>
          <p:nvPr/>
        </p:nvSpPr>
        <p:spPr>
          <a:xfrm>
            <a:off x="4150311" y="3197238"/>
            <a:ext cx="48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BDF23806-6F0E-4EB5-8E9E-F017984B2B3B}"/>
              </a:ext>
            </a:extLst>
          </p:cNvPr>
          <p:cNvSpPr txBox="1"/>
          <p:nvPr/>
        </p:nvSpPr>
        <p:spPr>
          <a:xfrm>
            <a:off x="4124044" y="2711355"/>
            <a:ext cx="48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97117E7B-4199-45D4-86FA-511E16DB77BB}"/>
              </a:ext>
            </a:extLst>
          </p:cNvPr>
          <p:cNvSpPr txBox="1"/>
          <p:nvPr/>
        </p:nvSpPr>
        <p:spPr>
          <a:xfrm>
            <a:off x="4117759" y="2185797"/>
            <a:ext cx="48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5EC9123-60E7-45B3-94DA-0FAB2D8982AA}"/>
              </a:ext>
            </a:extLst>
          </p:cNvPr>
          <p:cNvSpPr txBox="1"/>
          <p:nvPr/>
        </p:nvSpPr>
        <p:spPr>
          <a:xfrm>
            <a:off x="4116278" y="1653447"/>
            <a:ext cx="48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8248623D-EC16-4227-B700-BADD867F3CF2}"/>
              </a:ext>
            </a:extLst>
          </p:cNvPr>
          <p:cNvSpPr txBox="1"/>
          <p:nvPr/>
        </p:nvSpPr>
        <p:spPr>
          <a:xfrm>
            <a:off x="4149662" y="4229325"/>
            <a:ext cx="48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3BFB584B-90E2-4697-9C42-4A01D5E138BF}"/>
              </a:ext>
            </a:extLst>
          </p:cNvPr>
          <p:cNvSpPr txBox="1"/>
          <p:nvPr/>
        </p:nvSpPr>
        <p:spPr>
          <a:xfrm>
            <a:off x="4163390" y="3733923"/>
            <a:ext cx="48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06923EB8-149E-48B6-9BBD-BE525B010F88}"/>
              </a:ext>
            </a:extLst>
          </p:cNvPr>
          <p:cNvSpPr txBox="1"/>
          <p:nvPr/>
        </p:nvSpPr>
        <p:spPr>
          <a:xfrm>
            <a:off x="4173986" y="5255126"/>
            <a:ext cx="48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E7CFD82A-9990-4D1C-84E4-536A97DC2475}"/>
              </a:ext>
            </a:extLst>
          </p:cNvPr>
          <p:cNvSpPr txBox="1"/>
          <p:nvPr/>
        </p:nvSpPr>
        <p:spPr>
          <a:xfrm>
            <a:off x="4159689" y="4749569"/>
            <a:ext cx="48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36FAFD09-D0E3-4782-A152-D615A9121EEF}"/>
              </a:ext>
            </a:extLst>
          </p:cNvPr>
          <p:cNvSpPr txBox="1"/>
          <p:nvPr/>
        </p:nvSpPr>
        <p:spPr>
          <a:xfrm>
            <a:off x="4145501" y="5761203"/>
            <a:ext cx="48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D20FC8BF-8D3F-43EF-B076-F73E5018AFF2}"/>
              </a:ext>
            </a:extLst>
          </p:cNvPr>
          <p:cNvSpPr/>
          <p:nvPr/>
        </p:nvSpPr>
        <p:spPr>
          <a:xfrm>
            <a:off x="5132777" y="3907474"/>
            <a:ext cx="6179793" cy="1458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se suman las cifras en forma horizontal la suma es 9.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(0 + 9 = 9)            (1 + 8 = 9)         (2 + 7 = 9)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C46ADEC9-4612-466F-999E-D8F5B045AB00}"/>
              </a:ext>
            </a:extLst>
          </p:cNvPr>
          <p:cNvSpPr/>
          <p:nvPr/>
        </p:nvSpPr>
        <p:spPr>
          <a:xfrm>
            <a:off x="650765" y="177657"/>
            <a:ext cx="10291600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 la secuencia del nueve y descubre las regularidades. </a:t>
            </a:r>
            <a:endParaRPr lang="es-C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82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9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9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3061EF9-A255-41E2-872A-DFE4313567F7}"/>
              </a:ext>
            </a:extLst>
          </p:cNvPr>
          <p:cNvSpPr/>
          <p:nvPr/>
        </p:nvSpPr>
        <p:spPr>
          <a:xfrm>
            <a:off x="4124618" y="2440795"/>
            <a:ext cx="7912744" cy="480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regularidad se cumple al sumar las diagonales?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CFF6A91-2CF8-4F29-B0B1-C9AB116BD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839606"/>
              </p:ext>
            </p:extLst>
          </p:nvPr>
        </p:nvGraphicFramePr>
        <p:xfrm>
          <a:off x="758834" y="1109709"/>
          <a:ext cx="3249228" cy="5393541"/>
        </p:xfrm>
        <a:graphic>
          <a:graphicData uri="http://schemas.openxmlformats.org/drawingml/2006/table">
            <a:tbl>
              <a:tblPr firstRow="1" firstCol="1" bandRow="1"/>
              <a:tblGrid>
                <a:gridCol w="1357164">
                  <a:extLst>
                    <a:ext uri="{9D8B030D-6E8A-4147-A177-3AD203B41FA5}">
                      <a16:colId xmlns:a16="http://schemas.microsoft.com/office/drawing/2014/main" val="4223174324"/>
                    </a:ext>
                  </a:extLst>
                </a:gridCol>
                <a:gridCol w="946032">
                  <a:extLst>
                    <a:ext uri="{9D8B030D-6E8A-4147-A177-3AD203B41FA5}">
                      <a16:colId xmlns:a16="http://schemas.microsoft.com/office/drawing/2014/main" val="3655642871"/>
                    </a:ext>
                  </a:extLst>
                </a:gridCol>
                <a:gridCol w="946032">
                  <a:extLst>
                    <a:ext uri="{9D8B030D-6E8A-4147-A177-3AD203B41FA5}">
                      <a16:colId xmlns:a16="http://schemas.microsoft.com/office/drawing/2014/main" val="1907129590"/>
                    </a:ext>
                  </a:extLst>
                </a:gridCol>
              </a:tblGrid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068218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123190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9·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420996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9· 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496106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064583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400550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963742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499064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053432"/>
                  </a:ext>
                </a:extLst>
              </a:tr>
              <a:tr h="775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259449"/>
                  </a:ext>
                </a:extLst>
              </a:tr>
            </a:tbl>
          </a:graphicData>
        </a:graphic>
      </p:graphicFrame>
      <p:sp>
        <p:nvSpPr>
          <p:cNvPr id="4" name="Elipse 3">
            <a:extLst>
              <a:ext uri="{FF2B5EF4-FFF2-40B4-BE49-F238E27FC236}">
                <a16:creationId xmlns:a16="http://schemas.microsoft.com/office/drawing/2014/main" id="{0F43EB29-4422-42B8-A882-42378E23D94A}"/>
              </a:ext>
            </a:extLst>
          </p:cNvPr>
          <p:cNvSpPr/>
          <p:nvPr/>
        </p:nvSpPr>
        <p:spPr>
          <a:xfrm rot="17970238">
            <a:off x="2049572" y="1497437"/>
            <a:ext cx="1068433" cy="3042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09CE025B-4486-4351-A241-20B17CC74673}"/>
              </a:ext>
            </a:extLst>
          </p:cNvPr>
          <p:cNvSpPr/>
          <p:nvPr/>
        </p:nvSpPr>
        <p:spPr>
          <a:xfrm rot="17970238">
            <a:off x="2044521" y="2498408"/>
            <a:ext cx="1068433" cy="30427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36B806E4-C987-4C56-9BED-2B0E0F71F5E2}"/>
              </a:ext>
            </a:extLst>
          </p:cNvPr>
          <p:cNvSpPr/>
          <p:nvPr/>
        </p:nvSpPr>
        <p:spPr>
          <a:xfrm rot="17970238">
            <a:off x="2049570" y="2037303"/>
            <a:ext cx="1068433" cy="304276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6900D2A4-8A46-4312-9A1E-A7366D51E88C}"/>
              </a:ext>
            </a:extLst>
          </p:cNvPr>
          <p:cNvSpPr/>
          <p:nvPr/>
        </p:nvSpPr>
        <p:spPr>
          <a:xfrm rot="17970238">
            <a:off x="2054618" y="3038274"/>
            <a:ext cx="1068433" cy="304276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0AF7D7A3-D0B6-41FE-9170-B8434CD71EF7}"/>
              </a:ext>
            </a:extLst>
          </p:cNvPr>
          <p:cNvSpPr/>
          <p:nvPr/>
        </p:nvSpPr>
        <p:spPr>
          <a:xfrm rot="17970238">
            <a:off x="2054618" y="5613539"/>
            <a:ext cx="1068433" cy="3042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BB3253F6-99B9-4874-9D96-328C44F6136E}"/>
              </a:ext>
            </a:extLst>
          </p:cNvPr>
          <p:cNvSpPr/>
          <p:nvPr/>
        </p:nvSpPr>
        <p:spPr>
          <a:xfrm rot="17970238">
            <a:off x="2064716" y="5079767"/>
            <a:ext cx="1068433" cy="30427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8734C5F-9DD7-40CA-9DB3-550258D05619}"/>
              </a:ext>
            </a:extLst>
          </p:cNvPr>
          <p:cNvSpPr/>
          <p:nvPr/>
        </p:nvSpPr>
        <p:spPr>
          <a:xfrm rot="17970238">
            <a:off x="2044520" y="4576329"/>
            <a:ext cx="1068433" cy="304276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8BDB7A1D-7561-4CB5-AA4B-5B2D23AAFCB4}"/>
              </a:ext>
            </a:extLst>
          </p:cNvPr>
          <p:cNvSpPr/>
          <p:nvPr/>
        </p:nvSpPr>
        <p:spPr>
          <a:xfrm rot="17970238">
            <a:off x="2054618" y="4048111"/>
            <a:ext cx="1068433" cy="304276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2D4F7F9F-3A7B-49AE-8FE5-9FE9F836A877}"/>
              </a:ext>
            </a:extLst>
          </p:cNvPr>
          <p:cNvSpPr/>
          <p:nvPr/>
        </p:nvSpPr>
        <p:spPr>
          <a:xfrm rot="17970238">
            <a:off x="2064716" y="3543191"/>
            <a:ext cx="1068433" cy="304276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A689AEC-2FD0-44A8-BCE7-221CED2FB963}"/>
              </a:ext>
            </a:extLst>
          </p:cNvPr>
          <p:cNvSpPr txBox="1"/>
          <p:nvPr/>
        </p:nvSpPr>
        <p:spPr>
          <a:xfrm>
            <a:off x="3186759" y="1064800"/>
            <a:ext cx="716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A5AA2BF-9856-4DF1-961C-C50F34F1D904}"/>
              </a:ext>
            </a:extLst>
          </p:cNvPr>
          <p:cNvSpPr txBox="1"/>
          <p:nvPr/>
        </p:nvSpPr>
        <p:spPr>
          <a:xfrm>
            <a:off x="3201459" y="2629309"/>
            <a:ext cx="716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F804110-16BC-4C43-BF2B-879C6A4033BF}"/>
              </a:ext>
            </a:extLst>
          </p:cNvPr>
          <p:cNvSpPr txBox="1"/>
          <p:nvPr/>
        </p:nvSpPr>
        <p:spPr>
          <a:xfrm>
            <a:off x="3205803" y="2089443"/>
            <a:ext cx="716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5AD9947-CFDB-43F8-B464-78444C248F36}"/>
              </a:ext>
            </a:extLst>
          </p:cNvPr>
          <p:cNvSpPr txBox="1"/>
          <p:nvPr/>
        </p:nvSpPr>
        <p:spPr>
          <a:xfrm>
            <a:off x="3196281" y="1604666"/>
            <a:ext cx="716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DA70573-1718-496A-B44C-84EC01824F68}"/>
              </a:ext>
            </a:extLst>
          </p:cNvPr>
          <p:cNvSpPr txBox="1"/>
          <p:nvPr/>
        </p:nvSpPr>
        <p:spPr>
          <a:xfrm>
            <a:off x="3220790" y="3650420"/>
            <a:ext cx="716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86BF128-004A-4998-B944-EC07B605E187}"/>
              </a:ext>
            </a:extLst>
          </p:cNvPr>
          <p:cNvSpPr txBox="1"/>
          <p:nvPr/>
        </p:nvSpPr>
        <p:spPr>
          <a:xfrm>
            <a:off x="3227836" y="3145503"/>
            <a:ext cx="716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C7A610C-774A-4522-A3AD-465D8542406C}"/>
              </a:ext>
            </a:extLst>
          </p:cNvPr>
          <p:cNvSpPr txBox="1"/>
          <p:nvPr/>
        </p:nvSpPr>
        <p:spPr>
          <a:xfrm>
            <a:off x="3224721" y="4658995"/>
            <a:ext cx="716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ABC90C4-ECD4-46EF-96C7-222D31AF1032}"/>
              </a:ext>
            </a:extLst>
          </p:cNvPr>
          <p:cNvSpPr txBox="1"/>
          <p:nvPr/>
        </p:nvSpPr>
        <p:spPr>
          <a:xfrm>
            <a:off x="3219195" y="4143692"/>
            <a:ext cx="716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AEC1D24-90F4-4AC5-BF10-A2EE43421F2C}"/>
              </a:ext>
            </a:extLst>
          </p:cNvPr>
          <p:cNvSpPr txBox="1"/>
          <p:nvPr/>
        </p:nvSpPr>
        <p:spPr>
          <a:xfrm>
            <a:off x="3258324" y="5177556"/>
            <a:ext cx="716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89BF561E-3992-4784-BCF8-F941597849E0}"/>
              </a:ext>
            </a:extLst>
          </p:cNvPr>
          <p:cNvSpPr/>
          <p:nvPr/>
        </p:nvSpPr>
        <p:spPr>
          <a:xfrm>
            <a:off x="4762572" y="4436079"/>
            <a:ext cx="6179793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se suman las diagonales la suma es siempre 10.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47A355FB-47A1-4814-A432-92EF0573A784}"/>
              </a:ext>
            </a:extLst>
          </p:cNvPr>
          <p:cNvSpPr/>
          <p:nvPr/>
        </p:nvSpPr>
        <p:spPr>
          <a:xfrm>
            <a:off x="650765" y="177657"/>
            <a:ext cx="10291600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 la secuencia del nueve y descubre las regularidades. </a:t>
            </a:r>
            <a:endParaRPr lang="es-C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7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7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AAC1692-2146-49FB-8C46-CA77E50C8EC9}"/>
              </a:ext>
            </a:extLst>
          </p:cNvPr>
          <p:cNvSpPr/>
          <p:nvPr/>
        </p:nvSpPr>
        <p:spPr>
          <a:xfrm>
            <a:off x="4057510" y="1973389"/>
            <a:ext cx="7563360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d) ¿Qué regularidad se cumple al sumar la otra diagonal?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3835C2-2704-4B40-A56D-386F834A05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8787"/>
              </p:ext>
            </p:extLst>
          </p:nvPr>
        </p:nvGraphicFramePr>
        <p:xfrm>
          <a:off x="741079" y="1189608"/>
          <a:ext cx="3249228" cy="5393541"/>
        </p:xfrm>
        <a:graphic>
          <a:graphicData uri="http://schemas.openxmlformats.org/drawingml/2006/table">
            <a:tbl>
              <a:tblPr firstRow="1" firstCol="1" bandRow="1"/>
              <a:tblGrid>
                <a:gridCol w="1357164">
                  <a:extLst>
                    <a:ext uri="{9D8B030D-6E8A-4147-A177-3AD203B41FA5}">
                      <a16:colId xmlns:a16="http://schemas.microsoft.com/office/drawing/2014/main" val="4223174324"/>
                    </a:ext>
                  </a:extLst>
                </a:gridCol>
                <a:gridCol w="946032">
                  <a:extLst>
                    <a:ext uri="{9D8B030D-6E8A-4147-A177-3AD203B41FA5}">
                      <a16:colId xmlns:a16="http://schemas.microsoft.com/office/drawing/2014/main" val="3655642871"/>
                    </a:ext>
                  </a:extLst>
                </a:gridCol>
                <a:gridCol w="946032">
                  <a:extLst>
                    <a:ext uri="{9D8B030D-6E8A-4147-A177-3AD203B41FA5}">
                      <a16:colId xmlns:a16="http://schemas.microsoft.com/office/drawing/2014/main" val="1907129590"/>
                    </a:ext>
                  </a:extLst>
                </a:gridCol>
              </a:tblGrid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068218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123190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9·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420996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9· 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496106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064583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400550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963742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499064"/>
                  </a:ext>
                </a:extLst>
              </a:tr>
              <a:tr h="483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053432"/>
                  </a:ext>
                </a:extLst>
              </a:tr>
              <a:tr h="775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· 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259449"/>
                  </a:ext>
                </a:extLst>
              </a:tr>
            </a:tbl>
          </a:graphicData>
        </a:graphic>
      </p:graphicFrame>
      <p:sp>
        <p:nvSpPr>
          <p:cNvPr id="5" name="Elipse 4">
            <a:extLst>
              <a:ext uri="{FF2B5EF4-FFF2-40B4-BE49-F238E27FC236}">
                <a16:creationId xmlns:a16="http://schemas.microsoft.com/office/drawing/2014/main" id="{45C0B1AB-CAC9-4F62-AB59-BCA54BE7344B}"/>
              </a:ext>
            </a:extLst>
          </p:cNvPr>
          <p:cNvSpPr/>
          <p:nvPr/>
        </p:nvSpPr>
        <p:spPr>
          <a:xfrm rot="3720855">
            <a:off x="2040340" y="1529299"/>
            <a:ext cx="1068433" cy="3436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14662079-BF10-4F34-84D5-3FE6C562AE95}"/>
              </a:ext>
            </a:extLst>
          </p:cNvPr>
          <p:cNvSpPr/>
          <p:nvPr/>
        </p:nvSpPr>
        <p:spPr>
          <a:xfrm rot="3720855">
            <a:off x="2040331" y="5118818"/>
            <a:ext cx="1068433" cy="343688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7C4C035-C663-4CF6-A95F-8362FCAEABAE}"/>
              </a:ext>
            </a:extLst>
          </p:cNvPr>
          <p:cNvSpPr/>
          <p:nvPr/>
        </p:nvSpPr>
        <p:spPr>
          <a:xfrm rot="3720855">
            <a:off x="2040338" y="2088672"/>
            <a:ext cx="1068433" cy="343688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1359BAF2-7EAD-448B-B4C7-3DE60DBA3E3B}"/>
              </a:ext>
            </a:extLst>
          </p:cNvPr>
          <p:cNvSpPr/>
          <p:nvPr/>
        </p:nvSpPr>
        <p:spPr>
          <a:xfrm rot="3720855">
            <a:off x="2040333" y="4632433"/>
            <a:ext cx="1068433" cy="343688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7DE6DD04-E37F-45EB-BD65-15C95A55FA83}"/>
              </a:ext>
            </a:extLst>
          </p:cNvPr>
          <p:cNvSpPr/>
          <p:nvPr/>
        </p:nvSpPr>
        <p:spPr>
          <a:xfrm rot="3720855">
            <a:off x="2040335" y="4090572"/>
            <a:ext cx="1068433" cy="343688"/>
          </a:xfrm>
          <a:prstGeom prst="ellipse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A3D7B67-5A9D-4724-A819-0F5F52DA4118}"/>
              </a:ext>
            </a:extLst>
          </p:cNvPr>
          <p:cNvSpPr/>
          <p:nvPr/>
        </p:nvSpPr>
        <p:spPr>
          <a:xfrm rot="3720855">
            <a:off x="2040336" y="3582169"/>
            <a:ext cx="1068433" cy="343688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DA2B4E6E-9A88-4191-868F-D3D1CEDF60DF}"/>
              </a:ext>
            </a:extLst>
          </p:cNvPr>
          <p:cNvSpPr/>
          <p:nvPr/>
        </p:nvSpPr>
        <p:spPr>
          <a:xfrm rot="3720855">
            <a:off x="2040338" y="3108120"/>
            <a:ext cx="1068433" cy="343688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A3157636-D41B-4EE8-B35B-9F5A82E5A0A5}"/>
              </a:ext>
            </a:extLst>
          </p:cNvPr>
          <p:cNvSpPr/>
          <p:nvPr/>
        </p:nvSpPr>
        <p:spPr>
          <a:xfrm rot="3720855">
            <a:off x="2040338" y="2598396"/>
            <a:ext cx="1068433" cy="343688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C3144452-EEF9-4EB6-8B41-80122E505F4A}"/>
              </a:ext>
            </a:extLst>
          </p:cNvPr>
          <p:cNvSpPr/>
          <p:nvPr/>
        </p:nvSpPr>
        <p:spPr>
          <a:xfrm rot="3720855">
            <a:off x="2040329" y="5637339"/>
            <a:ext cx="1068433" cy="3436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0B0AAE8-0C0F-4D4F-99F1-CAB2F2019BA4}"/>
              </a:ext>
            </a:extLst>
          </p:cNvPr>
          <p:cNvSpPr txBox="1"/>
          <p:nvPr/>
        </p:nvSpPr>
        <p:spPr>
          <a:xfrm>
            <a:off x="3239045" y="5793058"/>
            <a:ext cx="48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525505-F643-480A-81D5-05C7252E3698}"/>
              </a:ext>
            </a:extLst>
          </p:cNvPr>
          <p:cNvSpPr txBox="1"/>
          <p:nvPr/>
        </p:nvSpPr>
        <p:spPr>
          <a:xfrm>
            <a:off x="3239045" y="5258273"/>
            <a:ext cx="48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BCC8F44-3EF0-4F08-9ABA-58EB2E4C7B2B}"/>
              </a:ext>
            </a:extLst>
          </p:cNvPr>
          <p:cNvSpPr txBox="1"/>
          <p:nvPr/>
        </p:nvSpPr>
        <p:spPr>
          <a:xfrm>
            <a:off x="3239045" y="4743570"/>
            <a:ext cx="48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034B3FD-664A-4453-95FB-79831DDB54CF}"/>
              </a:ext>
            </a:extLst>
          </p:cNvPr>
          <p:cNvSpPr txBox="1"/>
          <p:nvPr/>
        </p:nvSpPr>
        <p:spPr>
          <a:xfrm>
            <a:off x="3239045" y="4228867"/>
            <a:ext cx="48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96CE2DF-9BF6-46C9-B292-45662AC15484}"/>
              </a:ext>
            </a:extLst>
          </p:cNvPr>
          <p:cNvSpPr txBox="1"/>
          <p:nvPr/>
        </p:nvSpPr>
        <p:spPr>
          <a:xfrm>
            <a:off x="3255829" y="3748578"/>
            <a:ext cx="48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C7B7841-81A7-484C-8F7C-82FE913593D6}"/>
              </a:ext>
            </a:extLst>
          </p:cNvPr>
          <p:cNvSpPr txBox="1"/>
          <p:nvPr/>
        </p:nvSpPr>
        <p:spPr>
          <a:xfrm>
            <a:off x="3255829" y="3201627"/>
            <a:ext cx="48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7FACF21-CEDD-4C04-B798-1101A8A3048C}"/>
              </a:ext>
            </a:extLst>
          </p:cNvPr>
          <p:cNvSpPr txBox="1"/>
          <p:nvPr/>
        </p:nvSpPr>
        <p:spPr>
          <a:xfrm>
            <a:off x="3255829" y="2683514"/>
            <a:ext cx="48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A756931-2856-4E40-8A98-8AE2EC27F67A}"/>
              </a:ext>
            </a:extLst>
          </p:cNvPr>
          <p:cNvSpPr txBox="1"/>
          <p:nvPr/>
        </p:nvSpPr>
        <p:spPr>
          <a:xfrm>
            <a:off x="3272950" y="2169024"/>
            <a:ext cx="48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14AC870-2410-4B0B-AFAD-CBA6C2F3360D}"/>
              </a:ext>
            </a:extLst>
          </p:cNvPr>
          <p:cNvSpPr txBox="1"/>
          <p:nvPr/>
        </p:nvSpPr>
        <p:spPr>
          <a:xfrm>
            <a:off x="3257414" y="1681002"/>
            <a:ext cx="48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F686DA6-9569-4072-BFDF-61C6BD0E22DD}"/>
              </a:ext>
            </a:extLst>
          </p:cNvPr>
          <p:cNvSpPr/>
          <p:nvPr/>
        </p:nvSpPr>
        <p:spPr>
          <a:xfrm>
            <a:off x="650765" y="177657"/>
            <a:ext cx="10291600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 la secuencia del nueve y descubre las regularidades. </a:t>
            </a:r>
            <a:endParaRPr lang="es-C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3D148B30-7BE9-4F75-BC9F-5C99C427D5D2}"/>
              </a:ext>
            </a:extLst>
          </p:cNvPr>
          <p:cNvSpPr/>
          <p:nvPr/>
        </p:nvSpPr>
        <p:spPr>
          <a:xfrm>
            <a:off x="4408020" y="3886378"/>
            <a:ext cx="6061554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se suma la otra diagonal la suma es siempre 8.</a:t>
            </a:r>
          </a:p>
        </p:txBody>
      </p:sp>
    </p:spTree>
    <p:extLst>
      <p:ext uri="{BB962C8B-B14F-4D97-AF65-F5344CB8AC3E}">
        <p14:creationId xmlns:p14="http://schemas.microsoft.com/office/powerpoint/2010/main" val="265482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7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83D7E4-C73E-4597-AEF3-4847F0193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s-CL" sz="5600" dirty="0">
                <a:solidFill>
                  <a:schemeClr val="bg1"/>
                </a:solidFill>
              </a:rPr>
              <a:t>CURIOSIDADES MATEMÁTICAS</a:t>
            </a:r>
            <a:br>
              <a:rPr lang="es-CL" sz="5600" dirty="0">
                <a:solidFill>
                  <a:schemeClr val="bg1"/>
                </a:solidFill>
              </a:rPr>
            </a:br>
            <a:endParaRPr lang="es-CL" sz="56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2A794A-909C-46BA-B532-55DF67FC1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es-CL" sz="2000" dirty="0">
              <a:solidFill>
                <a:schemeClr val="bg1"/>
              </a:solidFill>
            </a:endParaRPr>
          </a:p>
          <a:p>
            <a:pPr algn="l"/>
            <a:r>
              <a:rPr lang="es-C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DESCUBRIENDO REGULARIDADES EN LA SECUENCIA DEL NUEVE</a:t>
            </a:r>
          </a:p>
        </p:txBody>
      </p:sp>
      <p:sp>
        <p:nvSpPr>
          <p:cNvPr id="205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4" name="Freeform: Shape 7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Resultado de imagen para 9">
            <a:extLst>
              <a:ext uri="{FF2B5EF4-FFF2-40B4-BE49-F238E27FC236}">
                <a16:creationId xmlns:a16="http://schemas.microsoft.com/office/drawing/2014/main" id="{C68164A9-FFF7-4485-B253-F0B014027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2231" y="489204"/>
            <a:ext cx="3002145" cy="4511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9368057-FF2D-439C-AF9A-5130509A2352}"/>
              </a:ext>
            </a:extLst>
          </p:cNvPr>
          <p:cNvSpPr txBox="1"/>
          <p:nvPr/>
        </p:nvSpPr>
        <p:spPr>
          <a:xfrm>
            <a:off x="4545367" y="6342912"/>
            <a:ext cx="424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PROFESOR: CARLOS CASTRO DÍAZ</a:t>
            </a:r>
          </a:p>
        </p:txBody>
      </p:sp>
    </p:spTree>
    <p:extLst>
      <p:ext uri="{BB962C8B-B14F-4D97-AF65-F5344CB8AC3E}">
        <p14:creationId xmlns:p14="http://schemas.microsoft.com/office/powerpoint/2010/main" val="3933408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3535</TotalTime>
  <Words>574</Words>
  <Application>Microsoft Office PowerPoint</Application>
  <PresentationFormat>Panorámica</PresentationFormat>
  <Paragraphs>163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de Office</vt:lpstr>
      <vt:lpstr>CURIOSIDADES MATEMÁTICAS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CURIOSIDADES MATEMÁTICAS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CURIOSIDADES MATEMÁTICAS</dc:title>
  <dc:creator>Carlos Elias Castro Díaz</dc:creator>
  <cp:lastModifiedBy>Carlos Elias Castro Díaz</cp:lastModifiedBy>
  <cp:revision>29</cp:revision>
  <dcterms:created xsi:type="dcterms:W3CDTF">2019-08-09T14:55:27Z</dcterms:created>
  <dcterms:modified xsi:type="dcterms:W3CDTF">2020-01-19T02:21:49Z</dcterms:modified>
</cp:coreProperties>
</file>