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C06AA-EF4F-429F-84D6-73FFE2E6D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E998AF-930D-4BDC-94BA-7B725565A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F34DEC-D88E-4FBC-AF83-F3BA6D520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E73F3C-C35B-4543-B258-B251EDCAD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3C3DB4-E583-4B2B-80ED-E4F4C197E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869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3BF71-5FE7-4533-B792-A1F3C1DFE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C26E28-EBCE-4D92-897E-231C1A4BD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1594B6-F6A3-4100-8BF2-5CF888E4E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4F3CE6-6245-469B-BFA7-39B0151B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FD3EBE-3497-40F8-A189-02B1D133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500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43801B-F942-4CC1-B09A-D008A169AB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07D5BD-1055-4AC4-8B23-6CF622D30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79C726-E036-4295-8B19-7CF5DC73F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A82F14-B8CA-40A4-90D1-A7E78D27A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B0CD90-F009-4D88-9435-48776A6E6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459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8BCF9-480D-4B9A-870C-F851B4D18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5EE908-55F3-4169-B10C-3A3C6B2F0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DE3D53-EEFC-4E08-980B-4B1B36F7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81D403-655D-4B61-8124-FF37E4F5F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F22323-5119-48D0-AC1D-2330BF15F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375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75028D-A822-4FD0-9279-6A488DC2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012930-0EF1-4099-9181-D62053677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CE38BD-B67F-4C5A-B346-93E659E4D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40B5ED-DCD7-43F7-8317-FEB0B0103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BB00D0-9202-4F06-B27F-5B8A89EE4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331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C3BB3-FD1D-4920-B956-16CA0790A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7BE1AC-78F8-4CB2-A425-4DB6A0A65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03723B-9C54-4834-868C-0D6013C74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10C7AD-777C-4AD4-8E2A-D352C107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291BF7-889D-4FCB-A95C-1641FFD8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060A92-D4F3-47E8-A5F4-BF8B17B58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356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3A515-4ACD-4D6D-BA0F-825CF3993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1F1202-1262-4718-BF38-4280B5F37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9E6D37-04C4-47D0-8A9A-9742E1A78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3A1D9B-251F-4368-A757-313A5A019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F3A894-A2AA-4E40-A2EE-15C7E27D67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26FC4B-03B3-446E-9954-3CEB7DC3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E328786-6628-4CE0-873D-BDB9A231B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D27F379-3DC0-4AE8-9589-68B03580C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54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3A1B7C-F2CE-44C2-82A6-F0483D4A8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7811ECF-EEDD-44A0-8876-F715750AB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DE78CA-766D-4A69-8242-63CCB3FF2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4040E1-957A-4535-B580-F4955B87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63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407B29-7925-4C03-851B-0635253E6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A05AC9C-A600-40F7-9674-ABB66D73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8497AA-36B2-48E8-9B43-EF86EF6F1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080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44A08-DA61-4FBC-A14C-8E5CA7A55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867BD4-7BAB-48B4-ADCC-ADB97BC74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E2F1B1-7390-469A-91BC-D770AA78F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AADB3E-430C-49EC-8574-999011F1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2C788D-30A7-4E0C-AEA4-1A301E80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ABF792-A9E0-4EB0-B713-B6C7C198A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542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B03D60-0019-48F7-9A9B-85A094257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6E4137B-65C5-472A-B7DA-04E7175197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2C48EFC-3B70-4D99-9EE7-874EFE74C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B4742C-6776-4E9B-8BDD-DDC4BCFE3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2B7864-7C74-430E-B0F3-33B17C73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49C0D0-7F29-4870-BC42-65DCA8AA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02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2766D7-8F1C-4342-9B12-7E7769A4A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109A72-0244-4CBF-B2B1-0E3B5B659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DF2D5A-8893-4E9F-B2CC-6EA5ED230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EBB4F-E710-4BF2-A530-EBCA13AE3F73}" type="datetimeFigureOut">
              <a:rPr lang="es-CL" smtClean="0"/>
              <a:t>24-05-2021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E6789C-8026-4E36-AF57-BB29F08BA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5EC9C5-B523-433C-8117-6BE64B1ECC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CE735-0261-4247-81E4-E908C3F2B58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2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79CC44B5-53F9-4F03-9EEB-4C3C821A6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Freeform: Shape 138">
            <a:extLst>
              <a:ext uri="{FF2B5EF4-FFF2-40B4-BE49-F238E27FC236}">
                <a16:creationId xmlns:a16="http://schemas.microsoft.com/office/drawing/2014/main" id="{1A3688C8-DFCE-4CCD-BCF0-5FB239E5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30410"/>
            <a:ext cx="7005134" cy="4827590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4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DAD1A6D-68E6-434B-A8DF-CDF26B47A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20" y="1122363"/>
            <a:ext cx="8046854" cy="2387600"/>
          </a:xfrm>
        </p:spPr>
        <p:txBody>
          <a:bodyPr>
            <a:normAutofit fontScale="90000"/>
          </a:bodyPr>
          <a:lstStyle/>
          <a:p>
            <a:r>
              <a:rPr lang="es-CL" sz="6600" dirty="0"/>
              <a:t>Desafíos para demostrar comprensión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487032-1EB0-49AB-81E9-382741E114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8240" y="4712492"/>
            <a:ext cx="6339840" cy="1655762"/>
          </a:xfrm>
        </p:spPr>
        <p:txBody>
          <a:bodyPr>
            <a:normAutofit/>
          </a:bodyPr>
          <a:lstStyle/>
          <a:p>
            <a:pPr algn="l"/>
            <a:endParaRPr lang="es-CL" dirty="0"/>
          </a:p>
          <a:p>
            <a:pPr algn="l"/>
            <a:r>
              <a:rPr lang="es-CL" sz="3200" dirty="0"/>
              <a:t>PORCENTAJES</a:t>
            </a:r>
          </a:p>
        </p:txBody>
      </p:sp>
      <p:cxnSp>
        <p:nvCxnSpPr>
          <p:cNvPr id="1033" name="Straight Connector 140">
            <a:extLst>
              <a:ext uri="{FF2B5EF4-FFF2-40B4-BE49-F238E27FC236}">
                <a16:creationId xmlns:a16="http://schemas.microsoft.com/office/drawing/2014/main" id="{D598FBE3-48D2-40A2-B7E6-F485834C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72540" y="4450080"/>
            <a:ext cx="1234440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n relacionada">
            <a:extLst>
              <a:ext uri="{FF2B5EF4-FFF2-40B4-BE49-F238E27FC236}">
                <a16:creationId xmlns:a16="http://schemas.microsoft.com/office/drawing/2014/main" id="{91C9209A-A3B1-476E-B9C0-00F1484816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3" r="-2" b="5875"/>
          <a:stretch/>
        </p:blipFill>
        <p:spPr bwMode="auto">
          <a:xfrm>
            <a:off x="8277674" y="999969"/>
            <a:ext cx="3444236" cy="3444236"/>
          </a:xfrm>
          <a:custGeom>
            <a:avLst/>
            <a:gdLst>
              <a:gd name="connsiteX0" fmla="*/ 1722118 w 3444236"/>
              <a:gd name="connsiteY0" fmla="*/ 0 h 3444236"/>
              <a:gd name="connsiteX1" fmla="*/ 3444236 w 3444236"/>
              <a:gd name="connsiteY1" fmla="*/ 1722118 h 3444236"/>
              <a:gd name="connsiteX2" fmla="*/ 1722118 w 3444236"/>
              <a:gd name="connsiteY2" fmla="*/ 3444236 h 3444236"/>
              <a:gd name="connsiteX3" fmla="*/ 0 w 3444236"/>
              <a:gd name="connsiteY3" fmla="*/ 1722118 h 3444236"/>
              <a:gd name="connsiteX4" fmla="*/ 1722118 w 3444236"/>
              <a:gd name="connsiteY4" fmla="*/ 0 h 3444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4236" h="3444236">
                <a:moveTo>
                  <a:pt x="1722118" y="0"/>
                </a:moveTo>
                <a:cubicBezTo>
                  <a:pt x="2673218" y="0"/>
                  <a:pt x="3444236" y="771018"/>
                  <a:pt x="3444236" y="1722118"/>
                </a:cubicBezTo>
                <a:cubicBezTo>
                  <a:pt x="3444236" y="2673218"/>
                  <a:pt x="2673218" y="3444236"/>
                  <a:pt x="1722118" y="3444236"/>
                </a:cubicBezTo>
                <a:cubicBezTo>
                  <a:pt x="771018" y="3444236"/>
                  <a:pt x="0" y="2673218"/>
                  <a:pt x="0" y="1722118"/>
                </a:cubicBezTo>
                <a:cubicBezTo>
                  <a:pt x="0" y="771018"/>
                  <a:pt x="771018" y="0"/>
                  <a:pt x="172211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028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E30A8D2-458A-4DA1-ADA3-A813161EF777}"/>
              </a:ext>
            </a:extLst>
          </p:cNvPr>
          <p:cNvSpPr txBox="1"/>
          <p:nvPr/>
        </p:nvSpPr>
        <p:spPr>
          <a:xfrm>
            <a:off x="961007" y="1175844"/>
            <a:ext cx="6094520" cy="467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Rutina: Antes pensaba… Ahora pienso…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C94A6E2-22B6-4871-A5E3-F5F47EEF03AD}"/>
              </a:ext>
            </a:extLst>
          </p:cNvPr>
          <p:cNvSpPr txBox="1"/>
          <p:nvPr/>
        </p:nvSpPr>
        <p:spPr>
          <a:xfrm>
            <a:off x="1559971" y="235474"/>
            <a:ext cx="7821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Porcentajes una realidad cotidiana</a:t>
            </a:r>
          </a:p>
        </p:txBody>
      </p:sp>
      <p:pic>
        <p:nvPicPr>
          <p:cNvPr id="5" name="Imagen 4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D56F7984-CE93-49EE-93D8-D3C6216C9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470" y="173388"/>
            <a:ext cx="2082127" cy="1416833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DB01E06-7A1F-4C17-A627-9F6018A110BD}"/>
              </a:ext>
            </a:extLst>
          </p:cNvPr>
          <p:cNvSpPr txBox="1"/>
          <p:nvPr/>
        </p:nvSpPr>
        <p:spPr>
          <a:xfrm>
            <a:off x="797140" y="1884260"/>
            <a:ext cx="1059771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Reflexionan en torno a lo que sabían sobre </a:t>
            </a: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porcentajes</a:t>
            </a:r>
            <a:r>
              <a:rPr lang="es-C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Sus ideas iniciales y cómo estás fueron evolucionando a medida que se conocía más sobre </a:t>
            </a: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ellos</a:t>
            </a:r>
            <a:r>
              <a:rPr lang="es-C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AB8B0BC-1838-454D-96FB-89B62C64BB44}"/>
              </a:ext>
            </a:extLst>
          </p:cNvPr>
          <p:cNvSpPr txBox="1"/>
          <p:nvPr/>
        </p:nvSpPr>
        <p:spPr>
          <a:xfrm>
            <a:off x="797139" y="3140709"/>
            <a:ext cx="30912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Registran sus ideas: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88B93F8-5283-4906-88AD-916D14DB479E}"/>
              </a:ext>
            </a:extLst>
          </p:cNvPr>
          <p:cNvSpPr txBox="1"/>
          <p:nvPr/>
        </p:nvSpPr>
        <p:spPr>
          <a:xfrm>
            <a:off x="797139" y="3902378"/>
            <a:ext cx="27539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Antes pensaba…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DE1C925-9EA0-4695-A35A-2D9ECCEFD9C6}"/>
              </a:ext>
            </a:extLst>
          </p:cNvPr>
          <p:cNvSpPr txBox="1"/>
          <p:nvPr/>
        </p:nvSpPr>
        <p:spPr>
          <a:xfrm>
            <a:off x="797139" y="5199641"/>
            <a:ext cx="2398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Ahora pienso…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49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CEA7B7B0-0F5C-4630-B81B-1FE2C2366850}"/>
              </a:ext>
            </a:extLst>
          </p:cNvPr>
          <p:cNvSpPr/>
          <p:nvPr/>
        </p:nvSpPr>
        <p:spPr>
          <a:xfrm>
            <a:off x="3147874" y="4436128"/>
            <a:ext cx="5049760" cy="66356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13DB97D-7A65-41DE-9969-DB97813BA91A}"/>
              </a:ext>
            </a:extLst>
          </p:cNvPr>
          <p:cNvSpPr/>
          <p:nvPr/>
        </p:nvSpPr>
        <p:spPr>
          <a:xfrm>
            <a:off x="876010" y="1144303"/>
            <a:ext cx="94398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Problema 1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un curso de 40 alumnas, el 20 % participa en un taller de danza, el 40 %, en talleres deportivos y el resto no realiza ningún taller.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880C21A-F3D9-420D-8A23-BDF0490C015E}"/>
              </a:ext>
            </a:extLst>
          </p:cNvPr>
          <p:cNvSpPr txBox="1"/>
          <p:nvPr/>
        </p:nvSpPr>
        <p:spPr>
          <a:xfrm>
            <a:off x="1559971" y="235474"/>
            <a:ext cx="7821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Porcentajes una realidad cotidiana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EAC467F-CFEB-4CE9-8EE4-7E736F269CD1}"/>
              </a:ext>
            </a:extLst>
          </p:cNvPr>
          <p:cNvSpPr/>
          <p:nvPr/>
        </p:nvSpPr>
        <p:spPr>
          <a:xfrm>
            <a:off x="5187486" y="4436128"/>
            <a:ext cx="1004657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F4B969E6-AA03-4AE1-A914-2E4862EB90F4}"/>
              </a:ext>
            </a:extLst>
          </p:cNvPr>
          <p:cNvSpPr/>
          <p:nvPr/>
        </p:nvSpPr>
        <p:spPr>
          <a:xfrm rot="5400000">
            <a:off x="5592777" y="1925353"/>
            <a:ext cx="159954" cy="481317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79A284F-8225-43D7-88E6-8DF05BED2379}"/>
              </a:ext>
            </a:extLst>
          </p:cNvPr>
          <p:cNvSpPr txBox="1"/>
          <p:nvPr/>
        </p:nvSpPr>
        <p:spPr>
          <a:xfrm>
            <a:off x="3863025" y="3870527"/>
            <a:ext cx="3733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100 %  que corresponde a 40 alumnas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813E8146-F779-44A6-B91B-DA90E54851F7}"/>
              </a:ext>
            </a:extLst>
          </p:cNvPr>
          <p:cNvSpPr/>
          <p:nvPr/>
        </p:nvSpPr>
        <p:spPr>
          <a:xfrm>
            <a:off x="7208126" y="4436128"/>
            <a:ext cx="1004657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B89380A-FFD4-44D7-AD1D-5B118914D2B4}"/>
              </a:ext>
            </a:extLst>
          </p:cNvPr>
          <p:cNvSpPr/>
          <p:nvPr/>
        </p:nvSpPr>
        <p:spPr>
          <a:xfrm>
            <a:off x="6196920" y="4436128"/>
            <a:ext cx="1004657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F8FA513-8F99-4186-A246-A74867644311}"/>
              </a:ext>
            </a:extLst>
          </p:cNvPr>
          <p:cNvSpPr/>
          <p:nvPr/>
        </p:nvSpPr>
        <p:spPr>
          <a:xfrm>
            <a:off x="4167680" y="4436128"/>
            <a:ext cx="1004657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F801A6B6-215B-41E2-BF56-13E69EEE4DF8}"/>
              </a:ext>
            </a:extLst>
          </p:cNvPr>
          <p:cNvSpPr/>
          <p:nvPr/>
        </p:nvSpPr>
        <p:spPr>
          <a:xfrm>
            <a:off x="3147874" y="4436128"/>
            <a:ext cx="1004657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3BAA4708-C3D9-4AAD-A184-DA7646BF6ADE}"/>
              </a:ext>
            </a:extLst>
          </p:cNvPr>
          <p:cNvSpPr/>
          <p:nvPr/>
        </p:nvSpPr>
        <p:spPr>
          <a:xfrm rot="16200000">
            <a:off x="3627342" y="4806634"/>
            <a:ext cx="45719" cy="7664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Abrir llave 17">
            <a:extLst>
              <a:ext uri="{FF2B5EF4-FFF2-40B4-BE49-F238E27FC236}">
                <a16:creationId xmlns:a16="http://schemas.microsoft.com/office/drawing/2014/main" id="{3C40C34E-523A-4EFB-9BFF-939AE56C9792}"/>
              </a:ext>
            </a:extLst>
          </p:cNvPr>
          <p:cNvSpPr/>
          <p:nvPr/>
        </p:nvSpPr>
        <p:spPr>
          <a:xfrm rot="16200000">
            <a:off x="5649894" y="4783774"/>
            <a:ext cx="45719" cy="7664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Abrir llave 18">
            <a:extLst>
              <a:ext uri="{FF2B5EF4-FFF2-40B4-BE49-F238E27FC236}">
                <a16:creationId xmlns:a16="http://schemas.microsoft.com/office/drawing/2014/main" id="{68B91F3F-FCD0-412A-AA29-23E65E84E259}"/>
              </a:ext>
            </a:extLst>
          </p:cNvPr>
          <p:cNvSpPr/>
          <p:nvPr/>
        </p:nvSpPr>
        <p:spPr>
          <a:xfrm rot="16200000">
            <a:off x="6676388" y="4783773"/>
            <a:ext cx="45719" cy="7664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Abrir llave 19">
            <a:extLst>
              <a:ext uri="{FF2B5EF4-FFF2-40B4-BE49-F238E27FC236}">
                <a16:creationId xmlns:a16="http://schemas.microsoft.com/office/drawing/2014/main" id="{FC7CDAD3-4931-4CA1-AF1B-537ECC7F72A4}"/>
              </a:ext>
            </a:extLst>
          </p:cNvPr>
          <p:cNvSpPr/>
          <p:nvPr/>
        </p:nvSpPr>
        <p:spPr>
          <a:xfrm rot="16200000">
            <a:off x="7691125" y="4767370"/>
            <a:ext cx="45719" cy="7664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Abrir llave 20">
            <a:extLst>
              <a:ext uri="{FF2B5EF4-FFF2-40B4-BE49-F238E27FC236}">
                <a16:creationId xmlns:a16="http://schemas.microsoft.com/office/drawing/2014/main" id="{B314005F-0ED1-49A5-A7C2-1EC7AE9DEBCD}"/>
              </a:ext>
            </a:extLst>
          </p:cNvPr>
          <p:cNvSpPr/>
          <p:nvPr/>
        </p:nvSpPr>
        <p:spPr>
          <a:xfrm rot="16200000">
            <a:off x="3627342" y="5353336"/>
            <a:ext cx="45719" cy="7664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4DE2D5E-1F5B-48A6-B22F-1370C8EE13D6}"/>
              </a:ext>
            </a:extLst>
          </p:cNvPr>
          <p:cNvSpPr txBox="1"/>
          <p:nvPr/>
        </p:nvSpPr>
        <p:spPr>
          <a:xfrm>
            <a:off x="4427436" y="5271226"/>
            <a:ext cx="71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20 %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40B8B54-F0FF-4279-BD34-71076B02EFC5}"/>
              </a:ext>
            </a:extLst>
          </p:cNvPr>
          <p:cNvSpPr txBox="1"/>
          <p:nvPr/>
        </p:nvSpPr>
        <p:spPr>
          <a:xfrm>
            <a:off x="6491364" y="5245319"/>
            <a:ext cx="71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20 %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BA8B755-25D3-45C0-A876-4D25EF11350C}"/>
              </a:ext>
            </a:extLst>
          </p:cNvPr>
          <p:cNvSpPr txBox="1"/>
          <p:nvPr/>
        </p:nvSpPr>
        <p:spPr>
          <a:xfrm>
            <a:off x="5345761" y="5268179"/>
            <a:ext cx="71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20 %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2F37B95-178D-401F-AEF5-D7F456D9E106}"/>
              </a:ext>
            </a:extLst>
          </p:cNvPr>
          <p:cNvSpPr txBox="1"/>
          <p:nvPr/>
        </p:nvSpPr>
        <p:spPr>
          <a:xfrm>
            <a:off x="7479594" y="5248964"/>
            <a:ext cx="71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20 %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7C1DB3C-21CF-4A45-B399-257DC4726C5A}"/>
              </a:ext>
            </a:extLst>
          </p:cNvPr>
          <p:cNvSpPr txBox="1"/>
          <p:nvPr/>
        </p:nvSpPr>
        <p:spPr>
          <a:xfrm>
            <a:off x="3425956" y="5268179"/>
            <a:ext cx="71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20 %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1D4D480-2156-4DF6-B79C-4846295DDD6C}"/>
              </a:ext>
            </a:extLst>
          </p:cNvPr>
          <p:cNvSpPr txBox="1"/>
          <p:nvPr/>
        </p:nvSpPr>
        <p:spPr>
          <a:xfrm>
            <a:off x="6544993" y="4616513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A1D5F5F-CDD6-41F9-A9B3-1D935D3BF6E0}"/>
              </a:ext>
            </a:extLst>
          </p:cNvPr>
          <p:cNvSpPr txBox="1"/>
          <p:nvPr/>
        </p:nvSpPr>
        <p:spPr>
          <a:xfrm>
            <a:off x="4530515" y="4602140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FD0E4C3-979D-44A4-86AE-88964523AE48}"/>
              </a:ext>
            </a:extLst>
          </p:cNvPr>
          <p:cNvSpPr txBox="1"/>
          <p:nvPr/>
        </p:nvSpPr>
        <p:spPr>
          <a:xfrm>
            <a:off x="3515948" y="4598155"/>
            <a:ext cx="288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15C877BA-A524-4E3E-B753-54BA08A7CE3B}"/>
              </a:ext>
            </a:extLst>
          </p:cNvPr>
          <p:cNvSpPr txBox="1"/>
          <p:nvPr/>
        </p:nvSpPr>
        <p:spPr>
          <a:xfrm>
            <a:off x="7560976" y="4628171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049CD27-A7A5-4F29-961B-7AF0A87341A7}"/>
              </a:ext>
            </a:extLst>
          </p:cNvPr>
          <p:cNvSpPr txBox="1"/>
          <p:nvPr/>
        </p:nvSpPr>
        <p:spPr>
          <a:xfrm>
            <a:off x="5548163" y="4591992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FAA370E-1368-4D27-ACD5-ADE86EDA0C73}"/>
              </a:ext>
            </a:extLst>
          </p:cNvPr>
          <p:cNvSpPr txBox="1"/>
          <p:nvPr/>
        </p:nvSpPr>
        <p:spPr>
          <a:xfrm>
            <a:off x="8901438" y="4553660"/>
            <a:ext cx="1551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40 : 5 =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031675F-289E-457D-AB69-EDD0CAFE1656}"/>
              </a:ext>
            </a:extLst>
          </p:cNvPr>
          <p:cNvSpPr txBox="1"/>
          <p:nvPr/>
        </p:nvSpPr>
        <p:spPr>
          <a:xfrm>
            <a:off x="10178987" y="4522246"/>
            <a:ext cx="273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4" name="Abrir llave 33">
            <a:extLst>
              <a:ext uri="{FF2B5EF4-FFF2-40B4-BE49-F238E27FC236}">
                <a16:creationId xmlns:a16="http://schemas.microsoft.com/office/drawing/2014/main" id="{8BB845FC-ADBB-4E10-98A6-CD2615ED3B9D}"/>
              </a:ext>
            </a:extLst>
          </p:cNvPr>
          <p:cNvSpPr/>
          <p:nvPr/>
        </p:nvSpPr>
        <p:spPr>
          <a:xfrm rot="16200000">
            <a:off x="4647148" y="4790230"/>
            <a:ext cx="45719" cy="7664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EF203AC-337D-4CC9-AB63-1B5D94F0E55D}"/>
              </a:ext>
            </a:extLst>
          </p:cNvPr>
          <p:cNvSpPr txBox="1"/>
          <p:nvPr/>
        </p:nvSpPr>
        <p:spPr>
          <a:xfrm>
            <a:off x="3013914" y="5795762"/>
            <a:ext cx="1279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 alumnas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9D4ACF8-9826-47EA-85B2-1D5F4B909DC8}"/>
              </a:ext>
            </a:extLst>
          </p:cNvPr>
          <p:cNvSpPr/>
          <p:nvPr/>
        </p:nvSpPr>
        <p:spPr>
          <a:xfrm>
            <a:off x="2069907" y="2376046"/>
            <a:ext cx="7569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¿Cuántas alumnas participan en el taller de danza?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E50E8DB3-3479-4D41-BBDF-9373BB9ABF2A}"/>
              </a:ext>
            </a:extLst>
          </p:cNvPr>
          <p:cNvSpPr/>
          <p:nvPr/>
        </p:nvSpPr>
        <p:spPr>
          <a:xfrm>
            <a:off x="2077991" y="2814310"/>
            <a:ext cx="82378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¿Cuántas alumnas participan en los talleres deportivos?   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48" name="Rectángulo 2047">
            <a:extLst>
              <a:ext uri="{FF2B5EF4-FFF2-40B4-BE49-F238E27FC236}">
                <a16:creationId xmlns:a16="http://schemas.microsoft.com/office/drawing/2014/main" id="{004F9645-5C26-4295-8B88-6FEDC65E194C}"/>
              </a:ext>
            </a:extLst>
          </p:cNvPr>
          <p:cNvSpPr/>
          <p:nvPr/>
        </p:nvSpPr>
        <p:spPr>
          <a:xfrm>
            <a:off x="2077991" y="3265304"/>
            <a:ext cx="730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¿Cuántas alumnas no participan en ningún taller?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Abrir llave 38">
            <a:extLst>
              <a:ext uri="{FF2B5EF4-FFF2-40B4-BE49-F238E27FC236}">
                <a16:creationId xmlns:a16="http://schemas.microsoft.com/office/drawing/2014/main" id="{E1919F0B-FDAA-4D9B-8E45-F4BE4430310B}"/>
              </a:ext>
            </a:extLst>
          </p:cNvPr>
          <p:cNvSpPr/>
          <p:nvPr/>
        </p:nvSpPr>
        <p:spPr>
          <a:xfrm rot="16200000">
            <a:off x="5211329" y="4748470"/>
            <a:ext cx="45721" cy="200898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0D459E5F-C0FF-449F-A30C-5988FE1A630A}"/>
              </a:ext>
            </a:extLst>
          </p:cNvPr>
          <p:cNvSpPr txBox="1"/>
          <p:nvPr/>
        </p:nvSpPr>
        <p:spPr>
          <a:xfrm>
            <a:off x="4647068" y="5811648"/>
            <a:ext cx="151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16 alumnas</a:t>
            </a:r>
          </a:p>
        </p:txBody>
      </p:sp>
      <p:sp>
        <p:nvSpPr>
          <p:cNvPr id="41" name="Abrir llave 40">
            <a:extLst>
              <a:ext uri="{FF2B5EF4-FFF2-40B4-BE49-F238E27FC236}">
                <a16:creationId xmlns:a16="http://schemas.microsoft.com/office/drawing/2014/main" id="{5F07839A-6C54-4B0F-84B8-CB8A05CCFA76}"/>
              </a:ext>
            </a:extLst>
          </p:cNvPr>
          <p:cNvSpPr/>
          <p:nvPr/>
        </p:nvSpPr>
        <p:spPr>
          <a:xfrm rot="16200000">
            <a:off x="7265504" y="4765911"/>
            <a:ext cx="45722" cy="1974102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02AC6A74-4EF3-4B72-81A3-B93C5F3BD2C6}"/>
              </a:ext>
            </a:extLst>
          </p:cNvPr>
          <p:cNvSpPr txBox="1"/>
          <p:nvPr/>
        </p:nvSpPr>
        <p:spPr>
          <a:xfrm>
            <a:off x="6607270" y="5811648"/>
            <a:ext cx="151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16 alumnas</a:t>
            </a:r>
          </a:p>
        </p:txBody>
      </p:sp>
      <p:pic>
        <p:nvPicPr>
          <p:cNvPr id="8" name="Imagen 7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3F21BE1E-3763-448F-A825-3FB426F911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250" y="101634"/>
            <a:ext cx="2082127" cy="14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3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7" grpId="0" animBg="1"/>
      <p:bldP spid="5" grpId="0" animBg="1"/>
      <p:bldP spid="6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12" grpId="0"/>
      <p:bldP spid="22" grpId="0"/>
      <p:bldP spid="2048" grpId="0"/>
      <p:bldP spid="39" grpId="0" animBg="1"/>
      <p:bldP spid="40" grpId="0"/>
      <p:bldP spid="41" grpId="0" animBg="1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F120FB73-791B-4388-856E-7B63493010EB}"/>
              </a:ext>
            </a:extLst>
          </p:cNvPr>
          <p:cNvSpPr/>
          <p:nvPr/>
        </p:nvSpPr>
        <p:spPr>
          <a:xfrm>
            <a:off x="2507011" y="4594588"/>
            <a:ext cx="5917897" cy="66356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3A6DCB6-F325-4BFD-BAFD-1ED06C865FA3}"/>
              </a:ext>
            </a:extLst>
          </p:cNvPr>
          <p:cNvSpPr/>
          <p:nvPr/>
        </p:nvSpPr>
        <p:spPr>
          <a:xfrm>
            <a:off x="876010" y="1378193"/>
            <a:ext cx="94398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Problema 1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un curso de 40 alumnas, el 20 % participa en un taller de danza, el 40 %, en talleres deportivos y el resto no realiza ningún taller.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947ACC2-24A5-4FEC-8CBF-9E36070F6596}"/>
              </a:ext>
            </a:extLst>
          </p:cNvPr>
          <p:cNvSpPr/>
          <p:nvPr/>
        </p:nvSpPr>
        <p:spPr>
          <a:xfrm>
            <a:off x="1785822" y="2604836"/>
            <a:ext cx="7569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¿Cuántas alumnas participan en el taller de danza?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E9539F1-827A-4665-B0C3-C38D5C2D7E20}"/>
              </a:ext>
            </a:extLst>
          </p:cNvPr>
          <p:cNvSpPr/>
          <p:nvPr/>
        </p:nvSpPr>
        <p:spPr>
          <a:xfrm>
            <a:off x="1793906" y="3043100"/>
            <a:ext cx="82378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¿Cuántas alumnas participan en los talleres deportivos?   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A9DF1C4-6FAE-4AE6-9CA8-A95C8FF70585}"/>
              </a:ext>
            </a:extLst>
          </p:cNvPr>
          <p:cNvSpPr/>
          <p:nvPr/>
        </p:nvSpPr>
        <p:spPr>
          <a:xfrm>
            <a:off x="1793906" y="3494094"/>
            <a:ext cx="730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¿Cuántas alumnas no participan en ningún taller?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5E82466-15FC-4B84-BA7A-74FB4B120A55}"/>
              </a:ext>
            </a:extLst>
          </p:cNvPr>
          <p:cNvSpPr/>
          <p:nvPr/>
        </p:nvSpPr>
        <p:spPr>
          <a:xfrm>
            <a:off x="2494020" y="4595774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Abrir llave 18">
            <a:extLst>
              <a:ext uri="{FF2B5EF4-FFF2-40B4-BE49-F238E27FC236}">
                <a16:creationId xmlns:a16="http://schemas.microsoft.com/office/drawing/2014/main" id="{0BD28894-740E-42CB-8DBF-050F640DB8FA}"/>
              </a:ext>
            </a:extLst>
          </p:cNvPr>
          <p:cNvSpPr/>
          <p:nvPr/>
        </p:nvSpPr>
        <p:spPr>
          <a:xfrm rot="5400000">
            <a:off x="5374294" y="1582824"/>
            <a:ext cx="183329" cy="580181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8C1E74D-95E7-4A86-8294-98E7F14BE2D5}"/>
              </a:ext>
            </a:extLst>
          </p:cNvPr>
          <p:cNvSpPr txBox="1"/>
          <p:nvPr/>
        </p:nvSpPr>
        <p:spPr>
          <a:xfrm>
            <a:off x="3630739" y="4021611"/>
            <a:ext cx="3733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100 %  que corresponde a 40 alumnas</a:t>
            </a:r>
          </a:p>
        </p:txBody>
      </p:sp>
      <p:sp>
        <p:nvSpPr>
          <p:cNvPr id="23" name="Abrir llave 22">
            <a:extLst>
              <a:ext uri="{FF2B5EF4-FFF2-40B4-BE49-F238E27FC236}">
                <a16:creationId xmlns:a16="http://schemas.microsoft.com/office/drawing/2014/main" id="{669153ED-5B08-48BA-9B49-FB3517F2762F}"/>
              </a:ext>
            </a:extLst>
          </p:cNvPr>
          <p:cNvSpPr/>
          <p:nvPr/>
        </p:nvSpPr>
        <p:spPr>
          <a:xfrm rot="16200000">
            <a:off x="2754534" y="5034532"/>
            <a:ext cx="45719" cy="54076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1E66224-1B80-485A-84D3-F399CED624D1}"/>
              </a:ext>
            </a:extLst>
          </p:cNvPr>
          <p:cNvSpPr txBox="1"/>
          <p:nvPr/>
        </p:nvSpPr>
        <p:spPr>
          <a:xfrm>
            <a:off x="2532884" y="5373859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8C6990D1-5663-467E-92AF-E64C5C081DEC}"/>
              </a:ext>
            </a:extLst>
          </p:cNvPr>
          <p:cNvSpPr txBox="1"/>
          <p:nvPr/>
        </p:nvSpPr>
        <p:spPr>
          <a:xfrm>
            <a:off x="4999202" y="5373859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52699B0-79EB-48A6-9BC9-7984C4CC6F29}"/>
              </a:ext>
            </a:extLst>
          </p:cNvPr>
          <p:cNvSpPr txBox="1"/>
          <p:nvPr/>
        </p:nvSpPr>
        <p:spPr>
          <a:xfrm>
            <a:off x="7384734" y="5442593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8EAA48C-9FDF-4118-8309-FA3591855C4A}"/>
              </a:ext>
            </a:extLst>
          </p:cNvPr>
          <p:cNvSpPr txBox="1"/>
          <p:nvPr/>
        </p:nvSpPr>
        <p:spPr>
          <a:xfrm>
            <a:off x="6795168" y="5389328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090E65B-B3DA-4C03-BE3C-34CCF81458F4}"/>
              </a:ext>
            </a:extLst>
          </p:cNvPr>
          <p:cNvSpPr txBox="1"/>
          <p:nvPr/>
        </p:nvSpPr>
        <p:spPr>
          <a:xfrm>
            <a:off x="7992946" y="5429685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720DCDF-5BA4-4E96-9644-385B99BF0EBE}"/>
              </a:ext>
            </a:extLst>
          </p:cNvPr>
          <p:cNvSpPr txBox="1"/>
          <p:nvPr/>
        </p:nvSpPr>
        <p:spPr>
          <a:xfrm>
            <a:off x="6196980" y="5383694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F30445A-D3F3-43BD-AA13-4C284170C39C}"/>
              </a:ext>
            </a:extLst>
          </p:cNvPr>
          <p:cNvSpPr txBox="1"/>
          <p:nvPr/>
        </p:nvSpPr>
        <p:spPr>
          <a:xfrm>
            <a:off x="5588768" y="5393295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9A6264F9-6E0C-49E8-BC67-86B83BE47A61}"/>
              </a:ext>
            </a:extLst>
          </p:cNvPr>
          <p:cNvSpPr txBox="1"/>
          <p:nvPr/>
        </p:nvSpPr>
        <p:spPr>
          <a:xfrm>
            <a:off x="3779148" y="5373859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335C6563-D9DC-4763-BA36-6A947D81C879}"/>
              </a:ext>
            </a:extLst>
          </p:cNvPr>
          <p:cNvSpPr txBox="1"/>
          <p:nvPr/>
        </p:nvSpPr>
        <p:spPr>
          <a:xfrm>
            <a:off x="3169121" y="5373859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C3E12C8-C13E-4681-B98C-BD02884311A1}"/>
              </a:ext>
            </a:extLst>
          </p:cNvPr>
          <p:cNvSpPr txBox="1"/>
          <p:nvPr/>
        </p:nvSpPr>
        <p:spPr>
          <a:xfrm>
            <a:off x="4389175" y="5373859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35" name="Abrir llave 34">
            <a:extLst>
              <a:ext uri="{FF2B5EF4-FFF2-40B4-BE49-F238E27FC236}">
                <a16:creationId xmlns:a16="http://schemas.microsoft.com/office/drawing/2014/main" id="{3518DF33-F7C6-4A1F-9FF6-EFB164869450}"/>
              </a:ext>
            </a:extLst>
          </p:cNvPr>
          <p:cNvSpPr/>
          <p:nvPr/>
        </p:nvSpPr>
        <p:spPr>
          <a:xfrm rot="16200000">
            <a:off x="3336009" y="5053441"/>
            <a:ext cx="61827" cy="51763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Abrir llave 35">
            <a:extLst>
              <a:ext uri="{FF2B5EF4-FFF2-40B4-BE49-F238E27FC236}">
                <a16:creationId xmlns:a16="http://schemas.microsoft.com/office/drawing/2014/main" id="{916962E4-2070-47B7-BCCD-634F07E93A12}"/>
              </a:ext>
            </a:extLst>
          </p:cNvPr>
          <p:cNvSpPr/>
          <p:nvPr/>
        </p:nvSpPr>
        <p:spPr>
          <a:xfrm rot="16200000">
            <a:off x="8092240" y="5037868"/>
            <a:ext cx="69515" cy="56382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7" name="Abrir llave 36">
            <a:extLst>
              <a:ext uri="{FF2B5EF4-FFF2-40B4-BE49-F238E27FC236}">
                <a16:creationId xmlns:a16="http://schemas.microsoft.com/office/drawing/2014/main" id="{BBBC4D65-F8BF-473D-BB9D-D8DE11D46F33}"/>
              </a:ext>
            </a:extLst>
          </p:cNvPr>
          <p:cNvSpPr/>
          <p:nvPr/>
        </p:nvSpPr>
        <p:spPr>
          <a:xfrm rot="16200000">
            <a:off x="3939724" y="5017593"/>
            <a:ext cx="45719" cy="57869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Abrir llave 37">
            <a:extLst>
              <a:ext uri="{FF2B5EF4-FFF2-40B4-BE49-F238E27FC236}">
                <a16:creationId xmlns:a16="http://schemas.microsoft.com/office/drawing/2014/main" id="{1331E9D6-C946-4D22-A5B4-65AE00689C45}"/>
              </a:ext>
            </a:extLst>
          </p:cNvPr>
          <p:cNvSpPr/>
          <p:nvPr/>
        </p:nvSpPr>
        <p:spPr>
          <a:xfrm rot="16200000">
            <a:off x="4556615" y="5030444"/>
            <a:ext cx="45719" cy="5489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9" name="Abrir llave 38">
            <a:extLst>
              <a:ext uri="{FF2B5EF4-FFF2-40B4-BE49-F238E27FC236}">
                <a16:creationId xmlns:a16="http://schemas.microsoft.com/office/drawing/2014/main" id="{2380998D-7F3C-49FB-AAFD-F3C11503FE5E}"/>
              </a:ext>
            </a:extLst>
          </p:cNvPr>
          <p:cNvSpPr/>
          <p:nvPr/>
        </p:nvSpPr>
        <p:spPr>
          <a:xfrm rot="16200000">
            <a:off x="5136777" y="5027018"/>
            <a:ext cx="45719" cy="56303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Abrir llave 39">
            <a:extLst>
              <a:ext uri="{FF2B5EF4-FFF2-40B4-BE49-F238E27FC236}">
                <a16:creationId xmlns:a16="http://schemas.microsoft.com/office/drawing/2014/main" id="{B2126892-F977-4D46-9D45-735BE6AFA6C9}"/>
              </a:ext>
            </a:extLst>
          </p:cNvPr>
          <p:cNvSpPr/>
          <p:nvPr/>
        </p:nvSpPr>
        <p:spPr>
          <a:xfrm rot="16200000">
            <a:off x="7504422" y="5039271"/>
            <a:ext cx="70167" cy="56440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Abrir llave 40">
            <a:extLst>
              <a:ext uri="{FF2B5EF4-FFF2-40B4-BE49-F238E27FC236}">
                <a16:creationId xmlns:a16="http://schemas.microsoft.com/office/drawing/2014/main" id="{ACE67C7A-AD68-4B68-94D1-65CD3B758EAE}"/>
              </a:ext>
            </a:extLst>
          </p:cNvPr>
          <p:cNvSpPr/>
          <p:nvPr/>
        </p:nvSpPr>
        <p:spPr>
          <a:xfrm rot="16200000">
            <a:off x="5706634" y="5059143"/>
            <a:ext cx="67757" cy="51763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Abrir llave 41">
            <a:extLst>
              <a:ext uri="{FF2B5EF4-FFF2-40B4-BE49-F238E27FC236}">
                <a16:creationId xmlns:a16="http://schemas.microsoft.com/office/drawing/2014/main" id="{C1A76EAC-ED2B-4125-AE5E-2D8687240314}"/>
              </a:ext>
            </a:extLst>
          </p:cNvPr>
          <p:cNvSpPr/>
          <p:nvPr/>
        </p:nvSpPr>
        <p:spPr>
          <a:xfrm rot="16200000">
            <a:off x="6913870" y="5037568"/>
            <a:ext cx="61830" cy="54937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3" name="Abrir llave 42">
            <a:extLst>
              <a:ext uri="{FF2B5EF4-FFF2-40B4-BE49-F238E27FC236}">
                <a16:creationId xmlns:a16="http://schemas.microsoft.com/office/drawing/2014/main" id="{8A8E5ACF-4A29-4B09-9D64-BA4DE95BD51B}"/>
              </a:ext>
            </a:extLst>
          </p:cNvPr>
          <p:cNvSpPr/>
          <p:nvPr/>
        </p:nvSpPr>
        <p:spPr>
          <a:xfrm rot="16200000">
            <a:off x="6299506" y="5025744"/>
            <a:ext cx="61829" cy="57302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B97CF9B4-5844-4BE5-ACD5-2AEA0B059B4F}"/>
              </a:ext>
            </a:extLst>
          </p:cNvPr>
          <p:cNvSpPr/>
          <p:nvPr/>
        </p:nvSpPr>
        <p:spPr>
          <a:xfrm>
            <a:off x="3077787" y="4595148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EBBCB12A-DBDA-4953-83A4-070A2BC32DD4}"/>
              </a:ext>
            </a:extLst>
          </p:cNvPr>
          <p:cNvSpPr/>
          <p:nvPr/>
        </p:nvSpPr>
        <p:spPr>
          <a:xfrm>
            <a:off x="3675717" y="4595148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DD1D8E4F-C3E5-4761-92FC-57680C897C32}"/>
              </a:ext>
            </a:extLst>
          </p:cNvPr>
          <p:cNvSpPr/>
          <p:nvPr/>
        </p:nvSpPr>
        <p:spPr>
          <a:xfrm>
            <a:off x="4256467" y="4594587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5C4E40F5-0F72-4A7F-A161-66453BD4491F}"/>
              </a:ext>
            </a:extLst>
          </p:cNvPr>
          <p:cNvSpPr/>
          <p:nvPr/>
        </p:nvSpPr>
        <p:spPr>
          <a:xfrm>
            <a:off x="4846460" y="4595219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1CE6A03B-A131-4B56-9AF8-EEF369F95667}"/>
              </a:ext>
            </a:extLst>
          </p:cNvPr>
          <p:cNvSpPr/>
          <p:nvPr/>
        </p:nvSpPr>
        <p:spPr>
          <a:xfrm>
            <a:off x="5443055" y="4598582"/>
            <a:ext cx="594913" cy="65726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DFC7CD18-07F9-4AFA-961E-A9C1E7DB7238}"/>
              </a:ext>
            </a:extLst>
          </p:cNvPr>
          <p:cNvSpPr/>
          <p:nvPr/>
        </p:nvSpPr>
        <p:spPr>
          <a:xfrm>
            <a:off x="6028721" y="4595774"/>
            <a:ext cx="594913" cy="65978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9A56B146-1B3D-4309-A5D6-C7DF8B5D3777}"/>
              </a:ext>
            </a:extLst>
          </p:cNvPr>
          <p:cNvSpPr/>
          <p:nvPr/>
        </p:nvSpPr>
        <p:spPr>
          <a:xfrm>
            <a:off x="6623634" y="4598302"/>
            <a:ext cx="594913" cy="65726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E4FBD4E8-9A43-4EED-B2D8-58CC26C5CF9E}"/>
              </a:ext>
            </a:extLst>
          </p:cNvPr>
          <p:cNvSpPr/>
          <p:nvPr/>
        </p:nvSpPr>
        <p:spPr>
          <a:xfrm>
            <a:off x="7214450" y="4597671"/>
            <a:ext cx="594913" cy="66001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C133B357-7B6B-4AC4-ABF5-A3DE41B9CC16}"/>
              </a:ext>
            </a:extLst>
          </p:cNvPr>
          <p:cNvSpPr/>
          <p:nvPr/>
        </p:nvSpPr>
        <p:spPr>
          <a:xfrm>
            <a:off x="7815804" y="4597671"/>
            <a:ext cx="594913" cy="65957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62DB2ACD-8ABF-421A-B489-9CE180E58C0F}"/>
              </a:ext>
            </a:extLst>
          </p:cNvPr>
          <p:cNvSpPr txBox="1"/>
          <p:nvPr/>
        </p:nvSpPr>
        <p:spPr>
          <a:xfrm>
            <a:off x="2681083" y="4769742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FF7DBEA-FE75-44F9-9A8E-3E140043C41A}"/>
              </a:ext>
            </a:extLst>
          </p:cNvPr>
          <p:cNvSpPr txBox="1"/>
          <p:nvPr/>
        </p:nvSpPr>
        <p:spPr>
          <a:xfrm>
            <a:off x="3268544" y="4769742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FBF1E675-8AFA-4B62-B784-5CD78A385462}"/>
              </a:ext>
            </a:extLst>
          </p:cNvPr>
          <p:cNvSpPr txBox="1"/>
          <p:nvPr/>
        </p:nvSpPr>
        <p:spPr>
          <a:xfrm>
            <a:off x="3861481" y="4762007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722355BF-0A0E-41DA-8974-2FBE0FBE26E5}"/>
              </a:ext>
            </a:extLst>
          </p:cNvPr>
          <p:cNvSpPr txBox="1"/>
          <p:nvPr/>
        </p:nvSpPr>
        <p:spPr>
          <a:xfrm>
            <a:off x="4410234" y="4769742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5BC0F5A9-4FDD-4809-9E91-DAC1878CE81B}"/>
              </a:ext>
            </a:extLst>
          </p:cNvPr>
          <p:cNvSpPr txBox="1"/>
          <p:nvPr/>
        </p:nvSpPr>
        <p:spPr>
          <a:xfrm>
            <a:off x="4989041" y="4787261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98ABBD0C-969C-4686-B20C-4062BB42D2EC}"/>
              </a:ext>
            </a:extLst>
          </p:cNvPr>
          <p:cNvSpPr txBox="1"/>
          <p:nvPr/>
        </p:nvSpPr>
        <p:spPr>
          <a:xfrm>
            <a:off x="5597916" y="4771939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209269D6-76C9-40C5-AD50-7C0DEC606D45}"/>
              </a:ext>
            </a:extLst>
          </p:cNvPr>
          <p:cNvSpPr txBox="1"/>
          <p:nvPr/>
        </p:nvSpPr>
        <p:spPr>
          <a:xfrm>
            <a:off x="6189315" y="4769742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C3F9A2E6-B14D-4DE0-99A3-2F4E83BE12E7}"/>
              </a:ext>
            </a:extLst>
          </p:cNvPr>
          <p:cNvSpPr txBox="1"/>
          <p:nvPr/>
        </p:nvSpPr>
        <p:spPr>
          <a:xfrm>
            <a:off x="6769385" y="4749623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612A6897-1BB7-4BE1-BBC7-43D65B8FF171}"/>
              </a:ext>
            </a:extLst>
          </p:cNvPr>
          <p:cNvSpPr txBox="1"/>
          <p:nvPr/>
        </p:nvSpPr>
        <p:spPr>
          <a:xfrm>
            <a:off x="7338524" y="4769742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B5818481-59D6-49A9-8C6C-11EDE713212E}"/>
              </a:ext>
            </a:extLst>
          </p:cNvPr>
          <p:cNvSpPr txBox="1"/>
          <p:nvPr/>
        </p:nvSpPr>
        <p:spPr>
          <a:xfrm>
            <a:off x="7958131" y="4769931"/>
            <a:ext cx="273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3" name="Abrir llave 62">
            <a:extLst>
              <a:ext uri="{FF2B5EF4-FFF2-40B4-BE49-F238E27FC236}">
                <a16:creationId xmlns:a16="http://schemas.microsoft.com/office/drawing/2014/main" id="{AC330B4B-6A7A-4BA5-BD77-F1A879C24735}"/>
              </a:ext>
            </a:extLst>
          </p:cNvPr>
          <p:cNvSpPr/>
          <p:nvPr/>
        </p:nvSpPr>
        <p:spPr>
          <a:xfrm rot="16200000">
            <a:off x="3086499" y="5124757"/>
            <a:ext cx="61826" cy="1186144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A7544EF5-F2F2-4C13-9095-79547CE7F24C}"/>
              </a:ext>
            </a:extLst>
          </p:cNvPr>
          <p:cNvSpPr txBox="1"/>
          <p:nvPr/>
        </p:nvSpPr>
        <p:spPr>
          <a:xfrm>
            <a:off x="2874337" y="5833759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20 %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7A66F953-6D27-4CFB-8572-977A95475ED1}"/>
              </a:ext>
            </a:extLst>
          </p:cNvPr>
          <p:cNvSpPr txBox="1"/>
          <p:nvPr/>
        </p:nvSpPr>
        <p:spPr>
          <a:xfrm>
            <a:off x="2433868" y="6141536"/>
            <a:ext cx="1279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 alumnas</a:t>
            </a:r>
          </a:p>
        </p:txBody>
      </p:sp>
      <p:sp>
        <p:nvSpPr>
          <p:cNvPr id="67" name="Abrir llave 66">
            <a:extLst>
              <a:ext uri="{FF2B5EF4-FFF2-40B4-BE49-F238E27FC236}">
                <a16:creationId xmlns:a16="http://schemas.microsoft.com/office/drawing/2014/main" id="{84986776-2CD2-4815-AB18-1BD191A7BC80}"/>
              </a:ext>
            </a:extLst>
          </p:cNvPr>
          <p:cNvSpPr/>
          <p:nvPr/>
        </p:nvSpPr>
        <p:spPr>
          <a:xfrm rot="16200000">
            <a:off x="3071010" y="5503462"/>
            <a:ext cx="61826" cy="1186144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8" name="Abrir llave 67">
            <a:extLst>
              <a:ext uri="{FF2B5EF4-FFF2-40B4-BE49-F238E27FC236}">
                <a16:creationId xmlns:a16="http://schemas.microsoft.com/office/drawing/2014/main" id="{9ADD41A9-8872-48C4-B60D-10E4EF51E219}"/>
              </a:ext>
            </a:extLst>
          </p:cNvPr>
          <p:cNvSpPr/>
          <p:nvPr/>
        </p:nvSpPr>
        <p:spPr>
          <a:xfrm rot="16200000">
            <a:off x="4908712" y="4532022"/>
            <a:ext cx="45719" cy="236693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1" name="Abrir llave 70">
            <a:extLst>
              <a:ext uri="{FF2B5EF4-FFF2-40B4-BE49-F238E27FC236}">
                <a16:creationId xmlns:a16="http://schemas.microsoft.com/office/drawing/2014/main" id="{CC005E7C-DDD2-4CD4-B731-9BE677287FC2}"/>
              </a:ext>
            </a:extLst>
          </p:cNvPr>
          <p:cNvSpPr/>
          <p:nvPr/>
        </p:nvSpPr>
        <p:spPr>
          <a:xfrm rot="16200000">
            <a:off x="7313087" y="4527618"/>
            <a:ext cx="45723" cy="2366579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B95749E7-6225-4529-A1E2-FE4D3F20A46E}"/>
              </a:ext>
            </a:extLst>
          </p:cNvPr>
          <p:cNvSpPr txBox="1"/>
          <p:nvPr/>
        </p:nvSpPr>
        <p:spPr>
          <a:xfrm>
            <a:off x="4756523" y="5819670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40 %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C1BE8115-44AF-4295-8B86-0F652EA44260}"/>
              </a:ext>
            </a:extLst>
          </p:cNvPr>
          <p:cNvSpPr txBox="1"/>
          <p:nvPr/>
        </p:nvSpPr>
        <p:spPr>
          <a:xfrm>
            <a:off x="7137869" y="5777131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40 %</a:t>
            </a:r>
          </a:p>
        </p:txBody>
      </p:sp>
      <p:sp>
        <p:nvSpPr>
          <p:cNvPr id="74" name="Abrir llave 73">
            <a:extLst>
              <a:ext uri="{FF2B5EF4-FFF2-40B4-BE49-F238E27FC236}">
                <a16:creationId xmlns:a16="http://schemas.microsoft.com/office/drawing/2014/main" id="{133BDA7A-2C7A-40CF-8FE4-6ECA2AF5FE85}"/>
              </a:ext>
            </a:extLst>
          </p:cNvPr>
          <p:cNvSpPr/>
          <p:nvPr/>
        </p:nvSpPr>
        <p:spPr>
          <a:xfrm rot="16200000">
            <a:off x="4906368" y="4914234"/>
            <a:ext cx="45719" cy="236693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5" name="Abrir llave 74">
            <a:extLst>
              <a:ext uri="{FF2B5EF4-FFF2-40B4-BE49-F238E27FC236}">
                <a16:creationId xmlns:a16="http://schemas.microsoft.com/office/drawing/2014/main" id="{3229C082-EB1C-4DE9-8D7D-EDE6086B421D}"/>
              </a:ext>
            </a:extLst>
          </p:cNvPr>
          <p:cNvSpPr/>
          <p:nvPr/>
        </p:nvSpPr>
        <p:spPr>
          <a:xfrm rot="16200000">
            <a:off x="7304480" y="4907284"/>
            <a:ext cx="45719" cy="236693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A1FAA3C4-90C4-4BF0-98DD-3E358A567075}"/>
              </a:ext>
            </a:extLst>
          </p:cNvPr>
          <p:cNvSpPr txBox="1"/>
          <p:nvPr/>
        </p:nvSpPr>
        <p:spPr>
          <a:xfrm>
            <a:off x="4239450" y="6152448"/>
            <a:ext cx="151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16 alumnas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B7ED2C96-CA8C-4AA9-A432-EBA0D40C37D0}"/>
              </a:ext>
            </a:extLst>
          </p:cNvPr>
          <p:cNvSpPr txBox="1"/>
          <p:nvPr/>
        </p:nvSpPr>
        <p:spPr>
          <a:xfrm>
            <a:off x="6744522" y="6155756"/>
            <a:ext cx="151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16 alumnas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80FAD1E2-77A5-4C6D-B65C-CD8AB10FF601}"/>
              </a:ext>
            </a:extLst>
          </p:cNvPr>
          <p:cNvSpPr txBox="1"/>
          <p:nvPr/>
        </p:nvSpPr>
        <p:spPr>
          <a:xfrm>
            <a:off x="8928071" y="4553660"/>
            <a:ext cx="1787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40 : 10 = 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C42C18A3-7013-4471-A31B-5386E5351F83}"/>
              </a:ext>
            </a:extLst>
          </p:cNvPr>
          <p:cNvSpPr txBox="1"/>
          <p:nvPr/>
        </p:nvSpPr>
        <p:spPr>
          <a:xfrm>
            <a:off x="10185980" y="4518791"/>
            <a:ext cx="273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118074FD-392E-4FEE-BF40-5C2B55C56B07}"/>
              </a:ext>
            </a:extLst>
          </p:cNvPr>
          <p:cNvSpPr txBox="1"/>
          <p:nvPr/>
        </p:nvSpPr>
        <p:spPr>
          <a:xfrm>
            <a:off x="1559971" y="235474"/>
            <a:ext cx="7821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Porcentajes una realidad cotidiana</a:t>
            </a:r>
          </a:p>
        </p:txBody>
      </p:sp>
      <p:pic>
        <p:nvPicPr>
          <p:cNvPr id="69" name="Imagen 68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15F61384-1809-4896-965D-49168A9666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250" y="101634"/>
            <a:ext cx="2082127" cy="14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48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/>
      <p:bldP spid="5" grpId="0"/>
      <p:bldP spid="6" grpId="0"/>
      <p:bldP spid="7" grpId="0"/>
      <p:bldP spid="11" grpId="0" animBg="1"/>
      <p:bldP spid="19" grpId="0" animBg="1"/>
      <p:bldP spid="20" grpId="0"/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/>
      <p:bldP spid="65" grpId="0"/>
      <p:bldP spid="67" grpId="0" animBg="1"/>
      <p:bldP spid="68" grpId="0" animBg="1"/>
      <p:bldP spid="71" grpId="0" animBg="1"/>
      <p:bldP spid="72" grpId="0"/>
      <p:bldP spid="73" grpId="0"/>
      <p:bldP spid="74" grpId="0" animBg="1"/>
      <p:bldP spid="75" grpId="0" animBg="1"/>
      <p:bldP spid="76" grpId="0"/>
      <p:bldP spid="77" grpId="0"/>
      <p:bldP spid="78" grpId="0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291DC6A-4A8E-4F42-9EF6-EA30544B20DF}"/>
              </a:ext>
            </a:extLst>
          </p:cNvPr>
          <p:cNvSpPr/>
          <p:nvPr/>
        </p:nvSpPr>
        <p:spPr>
          <a:xfrm>
            <a:off x="905590" y="1457867"/>
            <a:ext cx="104283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una biblioteca llegaron 400 libros, el 25 % de ellos eran de cuentos infantiles, el 50 % eran libros de ciencia y tecnología y el resto de ellos eran de mitos y leyendas.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D0549D7-F0EC-4AF3-8DC9-744BEA933562}"/>
              </a:ext>
            </a:extLst>
          </p:cNvPr>
          <p:cNvSpPr/>
          <p:nvPr/>
        </p:nvSpPr>
        <p:spPr>
          <a:xfrm>
            <a:off x="2622421" y="4439468"/>
            <a:ext cx="5966108" cy="663567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02BE0D7-9154-4CFB-9D1D-9FE523E0983B}"/>
              </a:ext>
            </a:extLst>
          </p:cNvPr>
          <p:cNvSpPr/>
          <p:nvPr/>
        </p:nvSpPr>
        <p:spPr>
          <a:xfrm>
            <a:off x="2622417" y="4434970"/>
            <a:ext cx="1491527" cy="668063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4E04E48-38F4-4C3C-A371-EFDD00530568}"/>
              </a:ext>
            </a:extLst>
          </p:cNvPr>
          <p:cNvSpPr/>
          <p:nvPr/>
        </p:nvSpPr>
        <p:spPr>
          <a:xfrm>
            <a:off x="4099234" y="4439466"/>
            <a:ext cx="1491527" cy="663567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94BEC7E-3947-43F8-BCDA-88B1412A7707}"/>
              </a:ext>
            </a:extLst>
          </p:cNvPr>
          <p:cNvSpPr/>
          <p:nvPr/>
        </p:nvSpPr>
        <p:spPr>
          <a:xfrm>
            <a:off x="5598118" y="4439466"/>
            <a:ext cx="1491527" cy="663567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D2F8AAC6-4D82-4AF7-B58E-1B485E531B8A}"/>
              </a:ext>
            </a:extLst>
          </p:cNvPr>
          <p:cNvSpPr/>
          <p:nvPr/>
        </p:nvSpPr>
        <p:spPr>
          <a:xfrm>
            <a:off x="7097002" y="4443191"/>
            <a:ext cx="1491527" cy="659842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Abrir llave 21">
            <a:extLst>
              <a:ext uri="{FF2B5EF4-FFF2-40B4-BE49-F238E27FC236}">
                <a16:creationId xmlns:a16="http://schemas.microsoft.com/office/drawing/2014/main" id="{8E58A32D-96C6-4BD9-A628-3D0F96123EF1}"/>
              </a:ext>
            </a:extLst>
          </p:cNvPr>
          <p:cNvSpPr/>
          <p:nvPr/>
        </p:nvSpPr>
        <p:spPr>
          <a:xfrm rot="5400000">
            <a:off x="5513810" y="1429087"/>
            <a:ext cx="183329" cy="580181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DB876F2-CE1A-417E-BF30-8BF0290BE2AD}"/>
              </a:ext>
            </a:extLst>
          </p:cNvPr>
          <p:cNvSpPr txBox="1"/>
          <p:nvPr/>
        </p:nvSpPr>
        <p:spPr>
          <a:xfrm>
            <a:off x="4019213" y="3750116"/>
            <a:ext cx="3733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100 %  que corresponde a 400 libros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C931B21-F8DC-4878-B8B1-40050C0F5095}"/>
              </a:ext>
            </a:extLst>
          </p:cNvPr>
          <p:cNvSpPr txBox="1"/>
          <p:nvPr/>
        </p:nvSpPr>
        <p:spPr>
          <a:xfrm>
            <a:off x="9043481" y="4854197"/>
            <a:ext cx="1787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400 : 4 =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B7F0B1C-E957-4A72-B499-E0BF6AD467AD}"/>
              </a:ext>
            </a:extLst>
          </p:cNvPr>
          <p:cNvSpPr txBox="1"/>
          <p:nvPr/>
        </p:nvSpPr>
        <p:spPr>
          <a:xfrm>
            <a:off x="10336900" y="4872201"/>
            <a:ext cx="698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26" name="Abrir llave 25">
            <a:extLst>
              <a:ext uri="{FF2B5EF4-FFF2-40B4-BE49-F238E27FC236}">
                <a16:creationId xmlns:a16="http://schemas.microsoft.com/office/drawing/2014/main" id="{B4239DA2-541C-468D-A0CF-878AB51D3B9D}"/>
              </a:ext>
            </a:extLst>
          </p:cNvPr>
          <p:cNvSpPr/>
          <p:nvPr/>
        </p:nvSpPr>
        <p:spPr>
          <a:xfrm rot="16200000">
            <a:off x="3317356" y="4454348"/>
            <a:ext cx="101656" cy="1491526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Abrir llave 26">
            <a:extLst>
              <a:ext uri="{FF2B5EF4-FFF2-40B4-BE49-F238E27FC236}">
                <a16:creationId xmlns:a16="http://schemas.microsoft.com/office/drawing/2014/main" id="{A3F30D97-2E7F-471E-BD9C-F39E5BD6BB2C}"/>
              </a:ext>
            </a:extLst>
          </p:cNvPr>
          <p:cNvSpPr/>
          <p:nvPr/>
        </p:nvSpPr>
        <p:spPr>
          <a:xfrm rot="16200000">
            <a:off x="4808882" y="4449852"/>
            <a:ext cx="101656" cy="1491526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Abrir llave 27">
            <a:extLst>
              <a:ext uri="{FF2B5EF4-FFF2-40B4-BE49-F238E27FC236}">
                <a16:creationId xmlns:a16="http://schemas.microsoft.com/office/drawing/2014/main" id="{43BFA704-7371-4A1F-B321-BD195BBAF0C9}"/>
              </a:ext>
            </a:extLst>
          </p:cNvPr>
          <p:cNvSpPr/>
          <p:nvPr/>
        </p:nvSpPr>
        <p:spPr>
          <a:xfrm rot="16200000">
            <a:off x="6307768" y="4449852"/>
            <a:ext cx="101656" cy="1491526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Abrir llave 28">
            <a:extLst>
              <a:ext uri="{FF2B5EF4-FFF2-40B4-BE49-F238E27FC236}">
                <a16:creationId xmlns:a16="http://schemas.microsoft.com/office/drawing/2014/main" id="{E53F429C-8FB6-4710-84B1-B1048BA18B3C}"/>
              </a:ext>
            </a:extLst>
          </p:cNvPr>
          <p:cNvSpPr/>
          <p:nvPr/>
        </p:nvSpPr>
        <p:spPr>
          <a:xfrm rot="16200000">
            <a:off x="7806654" y="4454348"/>
            <a:ext cx="101656" cy="1491526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B16E89E-DA69-4F63-A25E-191C93E1046F}"/>
              </a:ext>
            </a:extLst>
          </p:cNvPr>
          <p:cNvSpPr txBox="1"/>
          <p:nvPr/>
        </p:nvSpPr>
        <p:spPr>
          <a:xfrm>
            <a:off x="3073399" y="5333866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25 %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DB2CDF97-B838-414C-BD40-8DB595AB5659}"/>
              </a:ext>
            </a:extLst>
          </p:cNvPr>
          <p:cNvSpPr/>
          <p:nvPr/>
        </p:nvSpPr>
        <p:spPr>
          <a:xfrm>
            <a:off x="1597817" y="2556757"/>
            <a:ext cx="6545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¿Cuántos libros eran de cuentos infantiles?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084999FB-7373-4EBA-8C9D-C7E920CBDEA1}"/>
              </a:ext>
            </a:extLst>
          </p:cNvPr>
          <p:cNvSpPr/>
          <p:nvPr/>
        </p:nvSpPr>
        <p:spPr>
          <a:xfrm>
            <a:off x="1597817" y="2898650"/>
            <a:ext cx="66169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¿Cuántos libros eran de ciencia y tecnología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2B9E931-7758-477F-8FCA-2EE4EFB20D9A}"/>
              </a:ext>
            </a:extLst>
          </p:cNvPr>
          <p:cNvSpPr/>
          <p:nvPr/>
        </p:nvSpPr>
        <p:spPr>
          <a:xfrm>
            <a:off x="1597817" y="3303916"/>
            <a:ext cx="98839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¿A qué porcentajes corresponden a los libros de mitos y leyendas? 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EC4F4BF-D7A1-4401-BFF2-6AE78FB10DE1}"/>
              </a:ext>
            </a:extLst>
          </p:cNvPr>
          <p:cNvSpPr txBox="1"/>
          <p:nvPr/>
        </p:nvSpPr>
        <p:spPr>
          <a:xfrm>
            <a:off x="4611526" y="5333866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25 %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50F96263-47B8-4676-97F7-B5D13464ACF3}"/>
              </a:ext>
            </a:extLst>
          </p:cNvPr>
          <p:cNvSpPr txBox="1"/>
          <p:nvPr/>
        </p:nvSpPr>
        <p:spPr>
          <a:xfrm>
            <a:off x="6199728" y="5333866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25 %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B01B675-B746-4569-9EA1-54A14A2A7A7C}"/>
              </a:ext>
            </a:extLst>
          </p:cNvPr>
          <p:cNvSpPr txBox="1"/>
          <p:nvPr/>
        </p:nvSpPr>
        <p:spPr>
          <a:xfrm>
            <a:off x="7678747" y="5333865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25 %</a:t>
            </a:r>
          </a:p>
        </p:txBody>
      </p:sp>
      <p:sp>
        <p:nvSpPr>
          <p:cNvPr id="37" name="Abrir llave 36">
            <a:extLst>
              <a:ext uri="{FF2B5EF4-FFF2-40B4-BE49-F238E27FC236}">
                <a16:creationId xmlns:a16="http://schemas.microsoft.com/office/drawing/2014/main" id="{F1B061F7-BA72-4CD5-B079-B4EDD582A5A5}"/>
              </a:ext>
            </a:extLst>
          </p:cNvPr>
          <p:cNvSpPr/>
          <p:nvPr/>
        </p:nvSpPr>
        <p:spPr>
          <a:xfrm rot="16200000">
            <a:off x="3317356" y="4895879"/>
            <a:ext cx="101656" cy="1491526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69BD1B09-E678-453C-9D3F-F82509AEB884}"/>
              </a:ext>
            </a:extLst>
          </p:cNvPr>
          <p:cNvSpPr txBox="1"/>
          <p:nvPr/>
        </p:nvSpPr>
        <p:spPr>
          <a:xfrm>
            <a:off x="3090095" y="4586629"/>
            <a:ext cx="504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40" name="Abrir llave 39">
            <a:extLst>
              <a:ext uri="{FF2B5EF4-FFF2-40B4-BE49-F238E27FC236}">
                <a16:creationId xmlns:a16="http://schemas.microsoft.com/office/drawing/2014/main" id="{73F4BBC7-5739-41F2-B8C6-004419FE5BA8}"/>
              </a:ext>
            </a:extLst>
          </p:cNvPr>
          <p:cNvSpPr/>
          <p:nvPr/>
        </p:nvSpPr>
        <p:spPr>
          <a:xfrm rot="16200000">
            <a:off x="5567549" y="4148299"/>
            <a:ext cx="101656" cy="2986683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B2D938E3-99E9-4F4A-B939-2B7FC82CEF3F}"/>
              </a:ext>
            </a:extLst>
          </p:cNvPr>
          <p:cNvSpPr txBox="1"/>
          <p:nvPr/>
        </p:nvSpPr>
        <p:spPr>
          <a:xfrm>
            <a:off x="5381102" y="5724565"/>
            <a:ext cx="593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50 %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A1146C46-CF98-421E-97A0-7C6E05D1581E}"/>
              </a:ext>
            </a:extLst>
          </p:cNvPr>
          <p:cNvSpPr txBox="1"/>
          <p:nvPr/>
        </p:nvSpPr>
        <p:spPr>
          <a:xfrm>
            <a:off x="4554183" y="4617360"/>
            <a:ext cx="504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E269D14-E130-4D9B-9D98-33ABD1F68E76}"/>
              </a:ext>
            </a:extLst>
          </p:cNvPr>
          <p:cNvSpPr txBox="1"/>
          <p:nvPr/>
        </p:nvSpPr>
        <p:spPr>
          <a:xfrm>
            <a:off x="6119741" y="4614277"/>
            <a:ext cx="504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BD623414-57A3-4D78-A211-0463DC3BB637}"/>
              </a:ext>
            </a:extLst>
          </p:cNvPr>
          <p:cNvSpPr txBox="1"/>
          <p:nvPr/>
        </p:nvSpPr>
        <p:spPr>
          <a:xfrm>
            <a:off x="7529881" y="4612867"/>
            <a:ext cx="504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1523F1EA-E17F-4F02-9B19-BEFEA73A7C9D}"/>
              </a:ext>
            </a:extLst>
          </p:cNvPr>
          <p:cNvSpPr txBox="1"/>
          <p:nvPr/>
        </p:nvSpPr>
        <p:spPr>
          <a:xfrm>
            <a:off x="2373233" y="6052833"/>
            <a:ext cx="1989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100 libros de cuentos</a:t>
            </a:r>
          </a:p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infantiles 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A1A39996-472C-4E58-BCAF-CEA3C7E6DBE1}"/>
              </a:ext>
            </a:extLst>
          </p:cNvPr>
          <p:cNvSpPr txBox="1"/>
          <p:nvPr/>
        </p:nvSpPr>
        <p:spPr>
          <a:xfrm>
            <a:off x="4634524" y="6052833"/>
            <a:ext cx="1989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200 libros de ciencia y tecnología  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6C2A033C-20E0-441C-A332-8E5A8CC0FA51}"/>
              </a:ext>
            </a:extLst>
          </p:cNvPr>
          <p:cNvSpPr txBox="1"/>
          <p:nvPr/>
        </p:nvSpPr>
        <p:spPr>
          <a:xfrm>
            <a:off x="7053584" y="6052833"/>
            <a:ext cx="1989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100 libros mitos y leyendas </a:t>
            </a:r>
          </a:p>
        </p:txBody>
      </p:sp>
      <p:sp>
        <p:nvSpPr>
          <p:cNvPr id="48" name="Abrir llave 47">
            <a:extLst>
              <a:ext uri="{FF2B5EF4-FFF2-40B4-BE49-F238E27FC236}">
                <a16:creationId xmlns:a16="http://schemas.microsoft.com/office/drawing/2014/main" id="{44E324C9-CAF9-442F-91FE-008CA0C1863F}"/>
              </a:ext>
            </a:extLst>
          </p:cNvPr>
          <p:cNvSpPr/>
          <p:nvPr/>
        </p:nvSpPr>
        <p:spPr>
          <a:xfrm rot="16200000">
            <a:off x="7799295" y="4895815"/>
            <a:ext cx="101656" cy="1491526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354FE0D0-1C4B-46A4-A6EA-3F4836D52F18}"/>
              </a:ext>
            </a:extLst>
          </p:cNvPr>
          <p:cNvSpPr/>
          <p:nvPr/>
        </p:nvSpPr>
        <p:spPr>
          <a:xfrm>
            <a:off x="905590" y="1078663"/>
            <a:ext cx="1760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Problema 2</a:t>
            </a:r>
            <a:endParaRPr lang="es-C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2816E74-04BE-473B-B22E-75228B6F329E}"/>
              </a:ext>
            </a:extLst>
          </p:cNvPr>
          <p:cNvSpPr txBox="1"/>
          <p:nvPr/>
        </p:nvSpPr>
        <p:spPr>
          <a:xfrm>
            <a:off x="1559971" y="235474"/>
            <a:ext cx="7821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Porcentajes una realidad cotidiana</a:t>
            </a:r>
          </a:p>
        </p:txBody>
      </p:sp>
      <p:pic>
        <p:nvPicPr>
          <p:cNvPr id="50" name="Imagen 49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D5EA5C2D-1DD8-45FC-99E0-28F4ECF54C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694" y="0"/>
            <a:ext cx="2082127" cy="14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16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3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50BBAD5-7A3A-473A-A7DF-A513F5EA2295}"/>
              </a:ext>
            </a:extLst>
          </p:cNvPr>
          <p:cNvSpPr/>
          <p:nvPr/>
        </p:nvSpPr>
        <p:spPr>
          <a:xfrm>
            <a:off x="849105" y="1157627"/>
            <a:ext cx="1760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 3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77B7700-979C-4310-8630-4C910928F801}"/>
              </a:ext>
            </a:extLst>
          </p:cNvPr>
          <p:cNvSpPr/>
          <p:nvPr/>
        </p:nvSpPr>
        <p:spPr>
          <a:xfrm>
            <a:off x="849104" y="1619292"/>
            <a:ext cx="107628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hogar de ancianos tiene en total de 800 socios activos, el 60 % de ellos son mayores de 50 años, el 10 % son mayores a 30 años y el resto son menores a 30 años.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52C3147-4B9E-4864-8930-4876D8EAA2F9}"/>
              </a:ext>
            </a:extLst>
          </p:cNvPr>
          <p:cNvSpPr/>
          <p:nvPr/>
        </p:nvSpPr>
        <p:spPr>
          <a:xfrm>
            <a:off x="1463590" y="2819621"/>
            <a:ext cx="6454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¿Cuántos socios son mayores de 50 años?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B403CA-4EF7-4461-8F85-BBC4E7199A42}"/>
              </a:ext>
            </a:extLst>
          </p:cNvPr>
          <p:cNvSpPr/>
          <p:nvPr/>
        </p:nvSpPr>
        <p:spPr>
          <a:xfrm>
            <a:off x="1463590" y="3366252"/>
            <a:ext cx="665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¿Cuántos socios son menores a 30 años?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24661CD-F73C-4CEF-A072-5BE8E97D1EA5}"/>
              </a:ext>
            </a:extLst>
          </p:cNvPr>
          <p:cNvSpPr/>
          <p:nvPr/>
        </p:nvSpPr>
        <p:spPr>
          <a:xfrm>
            <a:off x="1463590" y="3927617"/>
            <a:ext cx="6449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¿Cuántos socios son mayores de 30 años?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6658E79-EB8D-4317-B631-7C09EEDBA0DD}"/>
              </a:ext>
            </a:extLst>
          </p:cNvPr>
          <p:cNvSpPr/>
          <p:nvPr/>
        </p:nvSpPr>
        <p:spPr>
          <a:xfrm>
            <a:off x="2106375" y="4801181"/>
            <a:ext cx="6029912" cy="66356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665D8C4-2371-4A2A-AAF3-BC8E07E8C629}"/>
              </a:ext>
            </a:extLst>
          </p:cNvPr>
          <p:cNvSpPr/>
          <p:nvPr/>
        </p:nvSpPr>
        <p:spPr>
          <a:xfrm>
            <a:off x="2102129" y="4799830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Abrir llave 10">
            <a:extLst>
              <a:ext uri="{FF2B5EF4-FFF2-40B4-BE49-F238E27FC236}">
                <a16:creationId xmlns:a16="http://schemas.microsoft.com/office/drawing/2014/main" id="{08FBA0FC-486D-441C-9FB4-CF32AE590DBA}"/>
              </a:ext>
            </a:extLst>
          </p:cNvPr>
          <p:cNvSpPr/>
          <p:nvPr/>
        </p:nvSpPr>
        <p:spPr>
          <a:xfrm rot="5400000">
            <a:off x="5031701" y="1797952"/>
            <a:ext cx="183329" cy="580181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998BF1-C218-4B1D-9A8A-E38683EC13B9}"/>
              </a:ext>
            </a:extLst>
          </p:cNvPr>
          <p:cNvSpPr txBox="1"/>
          <p:nvPr/>
        </p:nvSpPr>
        <p:spPr>
          <a:xfrm>
            <a:off x="3230103" y="4228204"/>
            <a:ext cx="3733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100 %  que corresponde a 800 socios</a:t>
            </a:r>
          </a:p>
        </p:txBody>
      </p:sp>
      <p:sp>
        <p:nvSpPr>
          <p:cNvPr id="13" name="Abrir llave 12">
            <a:extLst>
              <a:ext uri="{FF2B5EF4-FFF2-40B4-BE49-F238E27FC236}">
                <a16:creationId xmlns:a16="http://schemas.microsoft.com/office/drawing/2014/main" id="{EB5884D0-BC48-46E1-B83D-4A449BE74813}"/>
              </a:ext>
            </a:extLst>
          </p:cNvPr>
          <p:cNvSpPr/>
          <p:nvPr/>
        </p:nvSpPr>
        <p:spPr>
          <a:xfrm rot="16200000">
            <a:off x="2379771" y="5241126"/>
            <a:ext cx="45719" cy="54076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F78FF59-BBAB-4988-9055-7FB8EB49DC56}"/>
              </a:ext>
            </a:extLst>
          </p:cNvPr>
          <p:cNvSpPr txBox="1"/>
          <p:nvPr/>
        </p:nvSpPr>
        <p:spPr>
          <a:xfrm>
            <a:off x="2132248" y="5580452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3CED938-A0FD-4036-AE9B-CF81E9CECBBA}"/>
              </a:ext>
            </a:extLst>
          </p:cNvPr>
          <p:cNvSpPr txBox="1"/>
          <p:nvPr/>
        </p:nvSpPr>
        <p:spPr>
          <a:xfrm>
            <a:off x="4598566" y="5580452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4D98C8A-2D4E-4317-B433-18E31192A6A5}"/>
              </a:ext>
            </a:extLst>
          </p:cNvPr>
          <p:cNvSpPr txBox="1"/>
          <p:nvPr/>
        </p:nvSpPr>
        <p:spPr>
          <a:xfrm>
            <a:off x="6984098" y="5649186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CA41A3A-2A77-4C7E-8F68-B687A235F308}"/>
              </a:ext>
            </a:extLst>
          </p:cNvPr>
          <p:cNvSpPr txBox="1"/>
          <p:nvPr/>
        </p:nvSpPr>
        <p:spPr>
          <a:xfrm>
            <a:off x="6394532" y="5595921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A724B7D-AB3D-4159-A935-3AD523AFD13E}"/>
              </a:ext>
            </a:extLst>
          </p:cNvPr>
          <p:cNvSpPr txBox="1"/>
          <p:nvPr/>
        </p:nvSpPr>
        <p:spPr>
          <a:xfrm>
            <a:off x="7592310" y="5636278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AA53247-E872-4C7C-B20C-262F8F5880F0}"/>
              </a:ext>
            </a:extLst>
          </p:cNvPr>
          <p:cNvSpPr txBox="1"/>
          <p:nvPr/>
        </p:nvSpPr>
        <p:spPr>
          <a:xfrm>
            <a:off x="5796344" y="5590287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1CE3472-B5E6-400B-9767-619BAC3AC99F}"/>
              </a:ext>
            </a:extLst>
          </p:cNvPr>
          <p:cNvSpPr txBox="1"/>
          <p:nvPr/>
        </p:nvSpPr>
        <p:spPr>
          <a:xfrm>
            <a:off x="5188132" y="5599888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2A58D3DB-E428-4DEF-94D1-0BE63493CF38}"/>
              </a:ext>
            </a:extLst>
          </p:cNvPr>
          <p:cNvSpPr txBox="1"/>
          <p:nvPr/>
        </p:nvSpPr>
        <p:spPr>
          <a:xfrm>
            <a:off x="3378512" y="5580452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7D900C7-912A-47F3-8E54-BEA70F0B34F5}"/>
              </a:ext>
            </a:extLst>
          </p:cNvPr>
          <p:cNvSpPr txBox="1"/>
          <p:nvPr/>
        </p:nvSpPr>
        <p:spPr>
          <a:xfrm>
            <a:off x="2768485" y="5580452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689ABB5-21AD-418A-B698-CC9C61A8FE63}"/>
              </a:ext>
            </a:extLst>
          </p:cNvPr>
          <p:cNvSpPr txBox="1"/>
          <p:nvPr/>
        </p:nvSpPr>
        <p:spPr>
          <a:xfrm>
            <a:off x="3988539" y="5580452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4" name="Abrir llave 23">
            <a:extLst>
              <a:ext uri="{FF2B5EF4-FFF2-40B4-BE49-F238E27FC236}">
                <a16:creationId xmlns:a16="http://schemas.microsoft.com/office/drawing/2014/main" id="{380FD9A6-B59B-4174-B50E-FB2E5CCBA566}"/>
              </a:ext>
            </a:extLst>
          </p:cNvPr>
          <p:cNvSpPr/>
          <p:nvPr/>
        </p:nvSpPr>
        <p:spPr>
          <a:xfrm rot="16200000">
            <a:off x="2996389" y="5248956"/>
            <a:ext cx="61827" cy="51763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Abrir llave 24">
            <a:extLst>
              <a:ext uri="{FF2B5EF4-FFF2-40B4-BE49-F238E27FC236}">
                <a16:creationId xmlns:a16="http://schemas.microsoft.com/office/drawing/2014/main" id="{80E6EE3E-145A-4528-A933-E2DD3C72C397}"/>
              </a:ext>
            </a:extLst>
          </p:cNvPr>
          <p:cNvSpPr/>
          <p:nvPr/>
        </p:nvSpPr>
        <p:spPr>
          <a:xfrm rot="16200000">
            <a:off x="7810130" y="5263780"/>
            <a:ext cx="69515" cy="56382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Abrir llave 25">
            <a:extLst>
              <a:ext uri="{FF2B5EF4-FFF2-40B4-BE49-F238E27FC236}">
                <a16:creationId xmlns:a16="http://schemas.microsoft.com/office/drawing/2014/main" id="{0BB6C092-8B18-4494-BF94-0618272848BD}"/>
              </a:ext>
            </a:extLst>
          </p:cNvPr>
          <p:cNvSpPr/>
          <p:nvPr/>
        </p:nvSpPr>
        <p:spPr>
          <a:xfrm rot="16200000">
            <a:off x="3592478" y="5224333"/>
            <a:ext cx="45719" cy="57869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Abrir llave 26">
            <a:extLst>
              <a:ext uri="{FF2B5EF4-FFF2-40B4-BE49-F238E27FC236}">
                <a16:creationId xmlns:a16="http://schemas.microsoft.com/office/drawing/2014/main" id="{56806D36-042D-4C7B-892C-2287F399AC18}"/>
              </a:ext>
            </a:extLst>
          </p:cNvPr>
          <p:cNvSpPr/>
          <p:nvPr/>
        </p:nvSpPr>
        <p:spPr>
          <a:xfrm rot="16200000">
            <a:off x="4209052" y="5237037"/>
            <a:ext cx="45719" cy="5489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Abrir llave 27">
            <a:extLst>
              <a:ext uri="{FF2B5EF4-FFF2-40B4-BE49-F238E27FC236}">
                <a16:creationId xmlns:a16="http://schemas.microsoft.com/office/drawing/2014/main" id="{7C19B75C-A830-41A3-8EB2-73A0BEF5AA83}"/>
              </a:ext>
            </a:extLst>
          </p:cNvPr>
          <p:cNvSpPr/>
          <p:nvPr/>
        </p:nvSpPr>
        <p:spPr>
          <a:xfrm rot="16200000">
            <a:off x="4804909" y="5231969"/>
            <a:ext cx="45719" cy="56303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Abrir llave 28">
            <a:extLst>
              <a:ext uri="{FF2B5EF4-FFF2-40B4-BE49-F238E27FC236}">
                <a16:creationId xmlns:a16="http://schemas.microsoft.com/office/drawing/2014/main" id="{AD77A122-E15D-474B-9211-6F47A4126205}"/>
              </a:ext>
            </a:extLst>
          </p:cNvPr>
          <p:cNvSpPr/>
          <p:nvPr/>
        </p:nvSpPr>
        <p:spPr>
          <a:xfrm rot="16200000">
            <a:off x="7219359" y="5255118"/>
            <a:ext cx="70167" cy="56440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Abrir llave 29">
            <a:extLst>
              <a:ext uri="{FF2B5EF4-FFF2-40B4-BE49-F238E27FC236}">
                <a16:creationId xmlns:a16="http://schemas.microsoft.com/office/drawing/2014/main" id="{D8FB3F5E-DE4E-406E-A933-8753F7ACB80B}"/>
              </a:ext>
            </a:extLst>
          </p:cNvPr>
          <p:cNvSpPr/>
          <p:nvPr/>
        </p:nvSpPr>
        <p:spPr>
          <a:xfrm rot="16200000">
            <a:off x="5411164" y="5224330"/>
            <a:ext cx="45719" cy="578694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Abrir llave 30">
            <a:extLst>
              <a:ext uri="{FF2B5EF4-FFF2-40B4-BE49-F238E27FC236}">
                <a16:creationId xmlns:a16="http://schemas.microsoft.com/office/drawing/2014/main" id="{0F3D5EEB-594A-48A7-A44C-5D4DA8C258DD}"/>
              </a:ext>
            </a:extLst>
          </p:cNvPr>
          <p:cNvSpPr/>
          <p:nvPr/>
        </p:nvSpPr>
        <p:spPr>
          <a:xfrm rot="16200000">
            <a:off x="6621101" y="5252829"/>
            <a:ext cx="61830" cy="54937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Abrir llave 31">
            <a:extLst>
              <a:ext uri="{FF2B5EF4-FFF2-40B4-BE49-F238E27FC236}">
                <a16:creationId xmlns:a16="http://schemas.microsoft.com/office/drawing/2014/main" id="{782BB456-6250-458D-B27B-688550325B6B}"/>
              </a:ext>
            </a:extLst>
          </p:cNvPr>
          <p:cNvSpPr/>
          <p:nvPr/>
        </p:nvSpPr>
        <p:spPr>
          <a:xfrm rot="16200000">
            <a:off x="6014363" y="5233047"/>
            <a:ext cx="61829" cy="57302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49FBE79-27FE-4649-BFED-679D1D1A7A23}"/>
              </a:ext>
            </a:extLst>
          </p:cNvPr>
          <p:cNvSpPr/>
          <p:nvPr/>
        </p:nvSpPr>
        <p:spPr>
          <a:xfrm>
            <a:off x="2704204" y="4802532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B38D23E4-B8C9-4F9A-BD73-43E961D842A0}"/>
              </a:ext>
            </a:extLst>
          </p:cNvPr>
          <p:cNvSpPr/>
          <p:nvPr/>
        </p:nvSpPr>
        <p:spPr>
          <a:xfrm>
            <a:off x="3309770" y="4801179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97C4AAA-C98A-4394-B9D3-888269A276B7}"/>
              </a:ext>
            </a:extLst>
          </p:cNvPr>
          <p:cNvSpPr/>
          <p:nvPr/>
        </p:nvSpPr>
        <p:spPr>
          <a:xfrm>
            <a:off x="3911468" y="4802531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01CC0021-9B70-4549-B28E-49C8D7C03904}"/>
              </a:ext>
            </a:extLst>
          </p:cNvPr>
          <p:cNvSpPr/>
          <p:nvPr/>
        </p:nvSpPr>
        <p:spPr>
          <a:xfrm>
            <a:off x="4517789" y="4802367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CDDC652C-33D0-48E2-8201-EFAAC1EAABA8}"/>
              </a:ext>
            </a:extLst>
          </p:cNvPr>
          <p:cNvSpPr/>
          <p:nvPr/>
        </p:nvSpPr>
        <p:spPr>
          <a:xfrm>
            <a:off x="5119487" y="4808653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0976B542-E57A-4A65-ACC9-DF433BA173EB}"/>
              </a:ext>
            </a:extLst>
          </p:cNvPr>
          <p:cNvSpPr/>
          <p:nvPr/>
        </p:nvSpPr>
        <p:spPr>
          <a:xfrm>
            <a:off x="5728732" y="4808653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9472A9DA-00C8-4EF0-9B36-02E4F42F262F}"/>
              </a:ext>
            </a:extLst>
          </p:cNvPr>
          <p:cNvSpPr/>
          <p:nvPr/>
        </p:nvSpPr>
        <p:spPr>
          <a:xfrm>
            <a:off x="6331790" y="4808653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A1070546-AC39-4F35-878F-D63270FF2AB2}"/>
              </a:ext>
            </a:extLst>
          </p:cNvPr>
          <p:cNvSpPr/>
          <p:nvPr/>
        </p:nvSpPr>
        <p:spPr>
          <a:xfrm>
            <a:off x="6932128" y="4808653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C22FCAFA-2F71-46E7-8BD6-C897685D7986}"/>
              </a:ext>
            </a:extLst>
          </p:cNvPr>
          <p:cNvSpPr/>
          <p:nvPr/>
        </p:nvSpPr>
        <p:spPr>
          <a:xfrm>
            <a:off x="7531888" y="4808652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4AE7567-2E00-46E5-BF55-7862A9A7FAF4}"/>
              </a:ext>
            </a:extLst>
          </p:cNvPr>
          <p:cNvSpPr txBox="1"/>
          <p:nvPr/>
        </p:nvSpPr>
        <p:spPr>
          <a:xfrm>
            <a:off x="2188482" y="4987478"/>
            <a:ext cx="477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EF09355E-9304-4E77-B082-8AC82328D1E5}"/>
              </a:ext>
            </a:extLst>
          </p:cNvPr>
          <p:cNvSpPr txBox="1"/>
          <p:nvPr/>
        </p:nvSpPr>
        <p:spPr>
          <a:xfrm>
            <a:off x="2797470" y="4976334"/>
            <a:ext cx="46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52" name="Abrir llave 51">
            <a:extLst>
              <a:ext uri="{FF2B5EF4-FFF2-40B4-BE49-F238E27FC236}">
                <a16:creationId xmlns:a16="http://schemas.microsoft.com/office/drawing/2014/main" id="{7FEF401A-9D1E-46F8-B193-838D140D68F3}"/>
              </a:ext>
            </a:extLst>
          </p:cNvPr>
          <p:cNvSpPr/>
          <p:nvPr/>
        </p:nvSpPr>
        <p:spPr>
          <a:xfrm rot="16200000">
            <a:off x="3895020" y="4122192"/>
            <a:ext cx="45719" cy="358835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0B18A718-E04D-423A-A87A-EE040E0FAC4D}"/>
              </a:ext>
            </a:extLst>
          </p:cNvPr>
          <p:cNvSpPr txBox="1"/>
          <p:nvPr/>
        </p:nvSpPr>
        <p:spPr>
          <a:xfrm>
            <a:off x="3623095" y="5967972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60 %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FA324CB2-B544-4631-B42D-158BF6BD09D3}"/>
              </a:ext>
            </a:extLst>
          </p:cNvPr>
          <p:cNvSpPr txBox="1"/>
          <p:nvPr/>
        </p:nvSpPr>
        <p:spPr>
          <a:xfrm>
            <a:off x="2399581" y="6439495"/>
            <a:ext cx="2164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dirty="0">
                <a:latin typeface="Arial" panose="020B0604020202020204" pitchFamily="34" charset="0"/>
                <a:cs typeface="Arial" panose="020B0604020202020204" pitchFamily="34" charset="0"/>
              </a:rPr>
              <a:t>480 socios mayores de 50 años</a:t>
            </a:r>
          </a:p>
        </p:txBody>
      </p:sp>
      <p:sp>
        <p:nvSpPr>
          <p:cNvPr id="56" name="Abrir llave 55">
            <a:extLst>
              <a:ext uri="{FF2B5EF4-FFF2-40B4-BE49-F238E27FC236}">
                <a16:creationId xmlns:a16="http://schemas.microsoft.com/office/drawing/2014/main" id="{DB47F076-A856-4EE5-ACCE-6DBC461F6C49}"/>
              </a:ext>
            </a:extLst>
          </p:cNvPr>
          <p:cNvSpPr/>
          <p:nvPr/>
        </p:nvSpPr>
        <p:spPr>
          <a:xfrm rot="16200000">
            <a:off x="7219112" y="5016889"/>
            <a:ext cx="54046" cy="180449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75D9724C-6357-4644-9460-5DEDC6336ED1}"/>
              </a:ext>
            </a:extLst>
          </p:cNvPr>
          <p:cNvSpPr txBox="1"/>
          <p:nvPr/>
        </p:nvSpPr>
        <p:spPr>
          <a:xfrm>
            <a:off x="5832315" y="5992737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9E2F2181-60E9-4152-96CF-F48DD0A9E5C8}"/>
              </a:ext>
            </a:extLst>
          </p:cNvPr>
          <p:cNvSpPr txBox="1"/>
          <p:nvPr/>
        </p:nvSpPr>
        <p:spPr>
          <a:xfrm>
            <a:off x="7036926" y="5984007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30 %</a:t>
            </a:r>
          </a:p>
        </p:txBody>
      </p:sp>
      <p:sp>
        <p:nvSpPr>
          <p:cNvPr id="60" name="Abrir llave 59">
            <a:extLst>
              <a:ext uri="{FF2B5EF4-FFF2-40B4-BE49-F238E27FC236}">
                <a16:creationId xmlns:a16="http://schemas.microsoft.com/office/drawing/2014/main" id="{0D0E38FC-9A38-49F7-9E1F-C203DB96FEA1}"/>
              </a:ext>
            </a:extLst>
          </p:cNvPr>
          <p:cNvSpPr/>
          <p:nvPr/>
        </p:nvSpPr>
        <p:spPr>
          <a:xfrm rot="16200000">
            <a:off x="3883025" y="4491206"/>
            <a:ext cx="45719" cy="3588354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1" name="Abrir llave 60">
            <a:extLst>
              <a:ext uri="{FF2B5EF4-FFF2-40B4-BE49-F238E27FC236}">
                <a16:creationId xmlns:a16="http://schemas.microsoft.com/office/drawing/2014/main" id="{FE0655D7-03C6-429F-B011-6702CD83E779}"/>
              </a:ext>
            </a:extLst>
          </p:cNvPr>
          <p:cNvSpPr/>
          <p:nvPr/>
        </p:nvSpPr>
        <p:spPr>
          <a:xfrm rot="16200000">
            <a:off x="7212005" y="5423027"/>
            <a:ext cx="45719" cy="171563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F6678B79-C751-414F-8F48-0F63E38B50FD}"/>
              </a:ext>
            </a:extLst>
          </p:cNvPr>
          <p:cNvSpPr txBox="1"/>
          <p:nvPr/>
        </p:nvSpPr>
        <p:spPr>
          <a:xfrm>
            <a:off x="8500802" y="4760253"/>
            <a:ext cx="2205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800 : 10 = 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250B089C-0D80-4484-A217-A79B35206D25}"/>
              </a:ext>
            </a:extLst>
          </p:cNvPr>
          <p:cNvSpPr txBox="1"/>
          <p:nvPr/>
        </p:nvSpPr>
        <p:spPr>
          <a:xfrm>
            <a:off x="9929277" y="4745502"/>
            <a:ext cx="589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F201048D-5821-47A4-B6AB-7600903EA274}"/>
              </a:ext>
            </a:extLst>
          </p:cNvPr>
          <p:cNvSpPr txBox="1"/>
          <p:nvPr/>
        </p:nvSpPr>
        <p:spPr>
          <a:xfrm>
            <a:off x="3383370" y="4985985"/>
            <a:ext cx="46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53B57F8F-667F-49D7-8ECC-E36A240BA1F6}"/>
              </a:ext>
            </a:extLst>
          </p:cNvPr>
          <p:cNvSpPr txBox="1"/>
          <p:nvPr/>
        </p:nvSpPr>
        <p:spPr>
          <a:xfrm>
            <a:off x="4014704" y="5014519"/>
            <a:ext cx="46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8F0C66FB-C244-4876-AAF1-F9F939D90F7F}"/>
              </a:ext>
            </a:extLst>
          </p:cNvPr>
          <p:cNvSpPr txBox="1"/>
          <p:nvPr/>
        </p:nvSpPr>
        <p:spPr>
          <a:xfrm>
            <a:off x="4591649" y="5014519"/>
            <a:ext cx="46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D2B61398-F867-41FF-B16C-734B12F82A9B}"/>
              </a:ext>
            </a:extLst>
          </p:cNvPr>
          <p:cNvSpPr txBox="1"/>
          <p:nvPr/>
        </p:nvSpPr>
        <p:spPr>
          <a:xfrm>
            <a:off x="5216656" y="5022501"/>
            <a:ext cx="46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6D0D1C4C-9FFE-46DE-90B2-E8C633B126F0}"/>
              </a:ext>
            </a:extLst>
          </p:cNvPr>
          <p:cNvSpPr txBox="1"/>
          <p:nvPr/>
        </p:nvSpPr>
        <p:spPr>
          <a:xfrm>
            <a:off x="5813137" y="5022501"/>
            <a:ext cx="46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E9963201-8CF0-46F8-A4CB-1FEB3B5ABD2F}"/>
              </a:ext>
            </a:extLst>
          </p:cNvPr>
          <p:cNvSpPr txBox="1"/>
          <p:nvPr/>
        </p:nvSpPr>
        <p:spPr>
          <a:xfrm>
            <a:off x="6421882" y="5012736"/>
            <a:ext cx="46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8A5EEB5D-1528-4AC5-A3ED-F19873C4CBA3}"/>
              </a:ext>
            </a:extLst>
          </p:cNvPr>
          <p:cNvSpPr txBox="1"/>
          <p:nvPr/>
        </p:nvSpPr>
        <p:spPr>
          <a:xfrm>
            <a:off x="7034144" y="5022501"/>
            <a:ext cx="46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8E7E4CCA-673B-4429-B08B-B53718D2B50D}"/>
              </a:ext>
            </a:extLst>
          </p:cNvPr>
          <p:cNvSpPr txBox="1"/>
          <p:nvPr/>
        </p:nvSpPr>
        <p:spPr>
          <a:xfrm>
            <a:off x="7619504" y="5014519"/>
            <a:ext cx="46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74" name="Abrir llave 73">
            <a:extLst>
              <a:ext uri="{FF2B5EF4-FFF2-40B4-BE49-F238E27FC236}">
                <a16:creationId xmlns:a16="http://schemas.microsoft.com/office/drawing/2014/main" id="{258436F8-A96F-41C9-ADB3-C17474BF0EFC}"/>
              </a:ext>
            </a:extLst>
          </p:cNvPr>
          <p:cNvSpPr/>
          <p:nvPr/>
        </p:nvSpPr>
        <p:spPr>
          <a:xfrm rot="16200000">
            <a:off x="5998838" y="5628773"/>
            <a:ext cx="61829" cy="57302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5" name="Abrir llave 74">
            <a:extLst>
              <a:ext uri="{FF2B5EF4-FFF2-40B4-BE49-F238E27FC236}">
                <a16:creationId xmlns:a16="http://schemas.microsoft.com/office/drawing/2014/main" id="{4BA484E2-1D8B-4DCD-B5A5-7004337C3BC5}"/>
              </a:ext>
            </a:extLst>
          </p:cNvPr>
          <p:cNvSpPr/>
          <p:nvPr/>
        </p:nvSpPr>
        <p:spPr>
          <a:xfrm rot="16200000">
            <a:off x="5999949" y="6004038"/>
            <a:ext cx="61829" cy="57302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A0022831-92A0-47E1-9BF3-C89BFCC33411}"/>
              </a:ext>
            </a:extLst>
          </p:cNvPr>
          <p:cNvSpPr txBox="1"/>
          <p:nvPr/>
        </p:nvSpPr>
        <p:spPr>
          <a:xfrm>
            <a:off x="4575027" y="6467946"/>
            <a:ext cx="2164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dirty="0">
                <a:latin typeface="Arial" panose="020B0604020202020204" pitchFamily="34" charset="0"/>
                <a:cs typeface="Arial" panose="020B0604020202020204" pitchFamily="34" charset="0"/>
              </a:rPr>
              <a:t>80 socios mayores de 30 años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D0169288-5397-4045-BDA4-0E56EF1E12DD}"/>
              </a:ext>
            </a:extLst>
          </p:cNvPr>
          <p:cNvSpPr txBox="1"/>
          <p:nvPr/>
        </p:nvSpPr>
        <p:spPr>
          <a:xfrm>
            <a:off x="6689315" y="6467946"/>
            <a:ext cx="2164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dirty="0">
                <a:latin typeface="Arial" panose="020B0604020202020204" pitchFamily="34" charset="0"/>
                <a:cs typeface="Arial" panose="020B0604020202020204" pitchFamily="34" charset="0"/>
              </a:rPr>
              <a:t>240 socios mayores de 50 años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1687A8F-39AD-4B7B-B5CF-CDE591A0A0BF}"/>
              </a:ext>
            </a:extLst>
          </p:cNvPr>
          <p:cNvSpPr txBox="1"/>
          <p:nvPr/>
        </p:nvSpPr>
        <p:spPr>
          <a:xfrm>
            <a:off x="1559971" y="235474"/>
            <a:ext cx="7821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Porcentajes una realidad cotidiana</a:t>
            </a:r>
          </a:p>
        </p:txBody>
      </p:sp>
      <p:pic>
        <p:nvPicPr>
          <p:cNvPr id="79" name="Imagen 78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97114795-6F08-4527-BCF0-690FD1AB0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250" y="101634"/>
            <a:ext cx="2082127" cy="14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10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3" grpId="0"/>
      <p:bldP spid="52" grpId="0" animBg="1"/>
      <p:bldP spid="53" grpId="0"/>
      <p:bldP spid="54" grpId="0"/>
      <p:bldP spid="56" grpId="0" animBg="1"/>
      <p:bldP spid="58" grpId="0"/>
      <p:bldP spid="59" grpId="0"/>
      <p:bldP spid="60" grpId="0" animBg="1"/>
      <p:bldP spid="61" grpId="0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75" grpId="0" animBg="1"/>
      <p:bldP spid="76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A12DFFF-847A-4E65-BAE1-136DFA9A1E44}"/>
              </a:ext>
            </a:extLst>
          </p:cNvPr>
          <p:cNvSpPr/>
          <p:nvPr/>
        </p:nvSpPr>
        <p:spPr>
          <a:xfrm>
            <a:off x="708597" y="980528"/>
            <a:ext cx="1760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 4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ADD959D-E460-4024-87C2-D28B7FCBFF40}"/>
              </a:ext>
            </a:extLst>
          </p:cNvPr>
          <p:cNvSpPr/>
          <p:nvPr/>
        </p:nvSpPr>
        <p:spPr>
          <a:xfrm>
            <a:off x="562251" y="1380638"/>
            <a:ext cx="10383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tienda tiene en liquidación la ropa de invierno, un chaleco que cuesta $ 12 000, está con una rebaja del 60 % 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8A62C89-16C5-4776-BA35-075BC2505A6E}"/>
              </a:ext>
            </a:extLst>
          </p:cNvPr>
          <p:cNvSpPr/>
          <p:nvPr/>
        </p:nvSpPr>
        <p:spPr>
          <a:xfrm>
            <a:off x="2654212" y="3679666"/>
            <a:ext cx="6029912" cy="66356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7612BF2-E1ED-4213-9EB3-4C8026BC3CCE}"/>
              </a:ext>
            </a:extLst>
          </p:cNvPr>
          <p:cNvSpPr/>
          <p:nvPr/>
        </p:nvSpPr>
        <p:spPr>
          <a:xfrm>
            <a:off x="2657263" y="3679419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Abrir llave 7">
            <a:extLst>
              <a:ext uri="{FF2B5EF4-FFF2-40B4-BE49-F238E27FC236}">
                <a16:creationId xmlns:a16="http://schemas.microsoft.com/office/drawing/2014/main" id="{6A76D5CF-6F63-4B7F-903F-AFE58C61B25E}"/>
              </a:ext>
            </a:extLst>
          </p:cNvPr>
          <p:cNvSpPr/>
          <p:nvPr/>
        </p:nvSpPr>
        <p:spPr>
          <a:xfrm rot="5400000">
            <a:off x="5579538" y="676437"/>
            <a:ext cx="183329" cy="580181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3B1ACCB-3BA1-4B21-A3F4-3ED3FC69A09C}"/>
              </a:ext>
            </a:extLst>
          </p:cNvPr>
          <p:cNvSpPr txBox="1"/>
          <p:nvPr/>
        </p:nvSpPr>
        <p:spPr>
          <a:xfrm>
            <a:off x="3040392" y="2984136"/>
            <a:ext cx="5534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100 %  es  $ 12 000, que corresponde al valor del chaleco  </a:t>
            </a:r>
          </a:p>
        </p:txBody>
      </p:sp>
      <p:sp>
        <p:nvSpPr>
          <p:cNvPr id="10" name="Abrir llave 9">
            <a:extLst>
              <a:ext uri="{FF2B5EF4-FFF2-40B4-BE49-F238E27FC236}">
                <a16:creationId xmlns:a16="http://schemas.microsoft.com/office/drawing/2014/main" id="{5A8C0283-E913-4EF9-8DC6-0D54D05A79FC}"/>
              </a:ext>
            </a:extLst>
          </p:cNvPr>
          <p:cNvSpPr/>
          <p:nvPr/>
        </p:nvSpPr>
        <p:spPr>
          <a:xfrm rot="16200000">
            <a:off x="2927608" y="4119611"/>
            <a:ext cx="45719" cy="54076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4FA9D6C-1AB4-4213-A756-3443F1E5BC46}"/>
              </a:ext>
            </a:extLst>
          </p:cNvPr>
          <p:cNvSpPr txBox="1"/>
          <p:nvPr/>
        </p:nvSpPr>
        <p:spPr>
          <a:xfrm>
            <a:off x="2680085" y="4458937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4D432A4-1C68-4408-86D6-CCC7B40669C5}"/>
              </a:ext>
            </a:extLst>
          </p:cNvPr>
          <p:cNvSpPr txBox="1"/>
          <p:nvPr/>
        </p:nvSpPr>
        <p:spPr>
          <a:xfrm>
            <a:off x="5146403" y="4458937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2FA5D55-C65C-4153-9A4B-9A58F547BE1A}"/>
              </a:ext>
            </a:extLst>
          </p:cNvPr>
          <p:cNvSpPr txBox="1"/>
          <p:nvPr/>
        </p:nvSpPr>
        <p:spPr>
          <a:xfrm>
            <a:off x="7531935" y="4527671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0EA2465-6963-4095-B98C-6034455ABECC}"/>
              </a:ext>
            </a:extLst>
          </p:cNvPr>
          <p:cNvSpPr txBox="1"/>
          <p:nvPr/>
        </p:nvSpPr>
        <p:spPr>
          <a:xfrm>
            <a:off x="6942369" y="4474406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7116BBC-9556-4388-977D-B11DB42BEA1C}"/>
              </a:ext>
            </a:extLst>
          </p:cNvPr>
          <p:cNvSpPr txBox="1"/>
          <p:nvPr/>
        </p:nvSpPr>
        <p:spPr>
          <a:xfrm>
            <a:off x="8140147" y="4514763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91A7A26-69DF-483F-A231-2B113CB7CCB1}"/>
              </a:ext>
            </a:extLst>
          </p:cNvPr>
          <p:cNvSpPr txBox="1"/>
          <p:nvPr/>
        </p:nvSpPr>
        <p:spPr>
          <a:xfrm>
            <a:off x="6344181" y="4468772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AC6F5B0-03EA-42F5-99F7-9795A10F5E36}"/>
              </a:ext>
            </a:extLst>
          </p:cNvPr>
          <p:cNvSpPr txBox="1"/>
          <p:nvPr/>
        </p:nvSpPr>
        <p:spPr>
          <a:xfrm>
            <a:off x="5735969" y="4478373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C0917EF-D3E5-42F6-9F73-B6D55A01D80B}"/>
              </a:ext>
            </a:extLst>
          </p:cNvPr>
          <p:cNvSpPr txBox="1"/>
          <p:nvPr/>
        </p:nvSpPr>
        <p:spPr>
          <a:xfrm>
            <a:off x="3926349" y="4458937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F9D5AE6-08E8-46B0-A1FF-65C0AD56A299}"/>
              </a:ext>
            </a:extLst>
          </p:cNvPr>
          <p:cNvSpPr txBox="1"/>
          <p:nvPr/>
        </p:nvSpPr>
        <p:spPr>
          <a:xfrm>
            <a:off x="3316322" y="4458937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9DEEB82-E1DC-41F1-935A-3A519E7A1A8F}"/>
              </a:ext>
            </a:extLst>
          </p:cNvPr>
          <p:cNvSpPr txBox="1"/>
          <p:nvPr/>
        </p:nvSpPr>
        <p:spPr>
          <a:xfrm>
            <a:off x="4536376" y="4458937"/>
            <a:ext cx="58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10 %</a:t>
            </a:r>
          </a:p>
        </p:txBody>
      </p:sp>
      <p:sp>
        <p:nvSpPr>
          <p:cNvPr id="21" name="Abrir llave 20">
            <a:extLst>
              <a:ext uri="{FF2B5EF4-FFF2-40B4-BE49-F238E27FC236}">
                <a16:creationId xmlns:a16="http://schemas.microsoft.com/office/drawing/2014/main" id="{71E811FA-CAF9-44D0-A55A-0B4BADEC1613}"/>
              </a:ext>
            </a:extLst>
          </p:cNvPr>
          <p:cNvSpPr/>
          <p:nvPr/>
        </p:nvSpPr>
        <p:spPr>
          <a:xfrm rot="16200000">
            <a:off x="3544226" y="4127441"/>
            <a:ext cx="61827" cy="51763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Abrir llave 21">
            <a:extLst>
              <a:ext uri="{FF2B5EF4-FFF2-40B4-BE49-F238E27FC236}">
                <a16:creationId xmlns:a16="http://schemas.microsoft.com/office/drawing/2014/main" id="{26ABED26-B764-4933-BB1D-E7EACF9485D8}"/>
              </a:ext>
            </a:extLst>
          </p:cNvPr>
          <p:cNvSpPr/>
          <p:nvPr/>
        </p:nvSpPr>
        <p:spPr>
          <a:xfrm rot="16200000">
            <a:off x="8367117" y="4142405"/>
            <a:ext cx="69515" cy="56382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Abrir llave 22">
            <a:extLst>
              <a:ext uri="{FF2B5EF4-FFF2-40B4-BE49-F238E27FC236}">
                <a16:creationId xmlns:a16="http://schemas.microsoft.com/office/drawing/2014/main" id="{3B2BAFC9-A119-4D34-8024-F796A44EFAD5}"/>
              </a:ext>
            </a:extLst>
          </p:cNvPr>
          <p:cNvSpPr/>
          <p:nvPr/>
        </p:nvSpPr>
        <p:spPr>
          <a:xfrm rot="16200000">
            <a:off x="4140315" y="4102818"/>
            <a:ext cx="45719" cy="57869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Abrir llave 23">
            <a:extLst>
              <a:ext uri="{FF2B5EF4-FFF2-40B4-BE49-F238E27FC236}">
                <a16:creationId xmlns:a16="http://schemas.microsoft.com/office/drawing/2014/main" id="{96D4435F-5E6E-4613-9B89-4FFDCA3F5355}"/>
              </a:ext>
            </a:extLst>
          </p:cNvPr>
          <p:cNvSpPr/>
          <p:nvPr/>
        </p:nvSpPr>
        <p:spPr>
          <a:xfrm rot="16200000">
            <a:off x="4756889" y="4115522"/>
            <a:ext cx="45719" cy="5489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Abrir llave 24">
            <a:extLst>
              <a:ext uri="{FF2B5EF4-FFF2-40B4-BE49-F238E27FC236}">
                <a16:creationId xmlns:a16="http://schemas.microsoft.com/office/drawing/2014/main" id="{BC9D3DFA-4322-4FBA-ACDF-8AC0C2BF8266}"/>
              </a:ext>
            </a:extLst>
          </p:cNvPr>
          <p:cNvSpPr/>
          <p:nvPr/>
        </p:nvSpPr>
        <p:spPr>
          <a:xfrm rot="16200000">
            <a:off x="5352746" y="4110454"/>
            <a:ext cx="45719" cy="56303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Abrir llave 25">
            <a:extLst>
              <a:ext uri="{FF2B5EF4-FFF2-40B4-BE49-F238E27FC236}">
                <a16:creationId xmlns:a16="http://schemas.microsoft.com/office/drawing/2014/main" id="{FB6E34D9-1774-43E4-8E6A-DEBD419D15AF}"/>
              </a:ext>
            </a:extLst>
          </p:cNvPr>
          <p:cNvSpPr/>
          <p:nvPr/>
        </p:nvSpPr>
        <p:spPr>
          <a:xfrm rot="16200000">
            <a:off x="7758319" y="4133372"/>
            <a:ext cx="70167" cy="56440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Abrir llave 26">
            <a:extLst>
              <a:ext uri="{FF2B5EF4-FFF2-40B4-BE49-F238E27FC236}">
                <a16:creationId xmlns:a16="http://schemas.microsoft.com/office/drawing/2014/main" id="{25CF409F-04B6-44ED-B58F-A24E2B9EFA37}"/>
              </a:ext>
            </a:extLst>
          </p:cNvPr>
          <p:cNvSpPr/>
          <p:nvPr/>
        </p:nvSpPr>
        <p:spPr>
          <a:xfrm rot="16200000">
            <a:off x="5959001" y="4102815"/>
            <a:ext cx="45719" cy="578694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Abrir llave 27">
            <a:extLst>
              <a:ext uri="{FF2B5EF4-FFF2-40B4-BE49-F238E27FC236}">
                <a16:creationId xmlns:a16="http://schemas.microsoft.com/office/drawing/2014/main" id="{8646C57B-6308-41A3-BEF4-5F6830627445}"/>
              </a:ext>
            </a:extLst>
          </p:cNvPr>
          <p:cNvSpPr/>
          <p:nvPr/>
        </p:nvSpPr>
        <p:spPr>
          <a:xfrm rot="16200000">
            <a:off x="7161241" y="4131089"/>
            <a:ext cx="61830" cy="54937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Abrir llave 28">
            <a:extLst>
              <a:ext uri="{FF2B5EF4-FFF2-40B4-BE49-F238E27FC236}">
                <a16:creationId xmlns:a16="http://schemas.microsoft.com/office/drawing/2014/main" id="{E162B363-9846-41D0-9228-A6DAAF55F2F2}"/>
              </a:ext>
            </a:extLst>
          </p:cNvPr>
          <p:cNvSpPr/>
          <p:nvPr/>
        </p:nvSpPr>
        <p:spPr>
          <a:xfrm rot="16200000">
            <a:off x="6562200" y="4111532"/>
            <a:ext cx="61829" cy="57302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AB07B226-A0B7-4FF6-B3E4-02B77D064D55}"/>
              </a:ext>
            </a:extLst>
          </p:cNvPr>
          <p:cNvSpPr/>
          <p:nvPr/>
        </p:nvSpPr>
        <p:spPr>
          <a:xfrm>
            <a:off x="3259981" y="3680852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C008EC13-429B-44A3-86BB-C635889736FF}"/>
              </a:ext>
            </a:extLst>
          </p:cNvPr>
          <p:cNvSpPr/>
          <p:nvPr/>
        </p:nvSpPr>
        <p:spPr>
          <a:xfrm>
            <a:off x="3857607" y="3679664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227F3CFF-A0C2-4F8D-AFD2-F9EE31657C9A}"/>
              </a:ext>
            </a:extLst>
          </p:cNvPr>
          <p:cNvSpPr/>
          <p:nvPr/>
        </p:nvSpPr>
        <p:spPr>
          <a:xfrm>
            <a:off x="4459305" y="3681016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91384B02-F1F8-4A29-8BA9-710880319F7E}"/>
              </a:ext>
            </a:extLst>
          </p:cNvPr>
          <p:cNvSpPr/>
          <p:nvPr/>
        </p:nvSpPr>
        <p:spPr>
          <a:xfrm>
            <a:off x="5065626" y="3680852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1ABA4AF8-E999-485B-AC26-E0D2D4C39695}"/>
              </a:ext>
            </a:extLst>
          </p:cNvPr>
          <p:cNvSpPr/>
          <p:nvPr/>
        </p:nvSpPr>
        <p:spPr>
          <a:xfrm>
            <a:off x="5667324" y="3687138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F3C08432-E87E-4CBE-97B1-441F3DDC0B46}"/>
              </a:ext>
            </a:extLst>
          </p:cNvPr>
          <p:cNvSpPr/>
          <p:nvPr/>
        </p:nvSpPr>
        <p:spPr>
          <a:xfrm>
            <a:off x="6276569" y="3687138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71CC37D7-B3C8-4405-B65B-A1DABCA54925}"/>
              </a:ext>
            </a:extLst>
          </p:cNvPr>
          <p:cNvSpPr/>
          <p:nvPr/>
        </p:nvSpPr>
        <p:spPr>
          <a:xfrm>
            <a:off x="6879627" y="3687138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271C0709-2B49-4F9D-8C3B-2C91C29FD7F8}"/>
              </a:ext>
            </a:extLst>
          </p:cNvPr>
          <p:cNvSpPr/>
          <p:nvPr/>
        </p:nvSpPr>
        <p:spPr>
          <a:xfrm>
            <a:off x="7479965" y="3687138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E6C778D1-BD97-4868-8AA2-B72A0ACDED5A}"/>
              </a:ext>
            </a:extLst>
          </p:cNvPr>
          <p:cNvSpPr/>
          <p:nvPr/>
        </p:nvSpPr>
        <p:spPr>
          <a:xfrm>
            <a:off x="8079725" y="3687137"/>
            <a:ext cx="594913" cy="6635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B0B3F66-5649-4B19-A46C-582B9D3954C9}"/>
              </a:ext>
            </a:extLst>
          </p:cNvPr>
          <p:cNvSpPr txBox="1"/>
          <p:nvPr/>
        </p:nvSpPr>
        <p:spPr>
          <a:xfrm>
            <a:off x="2536096" y="3860162"/>
            <a:ext cx="75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1 200</a:t>
            </a:r>
          </a:p>
        </p:txBody>
      </p:sp>
      <p:sp>
        <p:nvSpPr>
          <p:cNvPr id="41" name="Abrir llave 40">
            <a:extLst>
              <a:ext uri="{FF2B5EF4-FFF2-40B4-BE49-F238E27FC236}">
                <a16:creationId xmlns:a16="http://schemas.microsoft.com/office/drawing/2014/main" id="{0602E6A3-9077-4015-8C65-4BC8EEE15924}"/>
              </a:ext>
            </a:extLst>
          </p:cNvPr>
          <p:cNvSpPr/>
          <p:nvPr/>
        </p:nvSpPr>
        <p:spPr>
          <a:xfrm rot="16200000">
            <a:off x="4442857" y="3000677"/>
            <a:ext cx="45719" cy="358835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E8818943-8068-4603-B8DC-50FB11F6DC01}"/>
              </a:ext>
            </a:extLst>
          </p:cNvPr>
          <p:cNvSpPr txBox="1"/>
          <p:nvPr/>
        </p:nvSpPr>
        <p:spPr>
          <a:xfrm>
            <a:off x="4170932" y="4846457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60 %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816009ED-B0E2-4A9B-8892-02995992FA49}"/>
              </a:ext>
            </a:extLst>
          </p:cNvPr>
          <p:cNvSpPr txBox="1"/>
          <p:nvPr/>
        </p:nvSpPr>
        <p:spPr>
          <a:xfrm>
            <a:off x="3598455" y="5182978"/>
            <a:ext cx="1777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Rebaja del chaleco</a:t>
            </a:r>
          </a:p>
        </p:txBody>
      </p:sp>
      <p:sp>
        <p:nvSpPr>
          <p:cNvPr id="44" name="Abrir llave 43">
            <a:extLst>
              <a:ext uri="{FF2B5EF4-FFF2-40B4-BE49-F238E27FC236}">
                <a16:creationId xmlns:a16="http://schemas.microsoft.com/office/drawing/2014/main" id="{E571F297-F827-4F35-B00C-D44A68455878}"/>
              </a:ext>
            </a:extLst>
          </p:cNvPr>
          <p:cNvSpPr/>
          <p:nvPr/>
        </p:nvSpPr>
        <p:spPr>
          <a:xfrm rot="16200000">
            <a:off x="7466985" y="3610178"/>
            <a:ext cx="68815" cy="238965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9CE3CE0F-111F-4640-98F8-025AF8641036}"/>
              </a:ext>
            </a:extLst>
          </p:cNvPr>
          <p:cNvSpPr txBox="1"/>
          <p:nvPr/>
        </p:nvSpPr>
        <p:spPr>
          <a:xfrm>
            <a:off x="7292388" y="4894708"/>
            <a:ext cx="589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40 %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F681E222-9D2C-4900-A17A-75AEEF34E014}"/>
              </a:ext>
            </a:extLst>
          </p:cNvPr>
          <p:cNvSpPr txBox="1"/>
          <p:nvPr/>
        </p:nvSpPr>
        <p:spPr>
          <a:xfrm>
            <a:off x="8730039" y="3838065"/>
            <a:ext cx="2700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12 000 : 10 = 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741C2206-4E69-4282-A04F-1AC515E81C67}"/>
              </a:ext>
            </a:extLst>
          </p:cNvPr>
          <p:cNvSpPr txBox="1"/>
          <p:nvPr/>
        </p:nvSpPr>
        <p:spPr>
          <a:xfrm>
            <a:off x="10517491" y="3838064"/>
            <a:ext cx="974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1 200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BD4BAA17-BD33-4758-8742-2235A9E5B096}"/>
              </a:ext>
            </a:extLst>
          </p:cNvPr>
          <p:cNvSpPr/>
          <p:nvPr/>
        </p:nvSpPr>
        <p:spPr>
          <a:xfrm>
            <a:off x="1142269" y="2320449"/>
            <a:ext cx="5840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es-ES_trad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¿Cuál es el nuevo precio del chaleco? 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54FE40C4-B468-442A-8981-45AD579478BC}"/>
              </a:ext>
            </a:extLst>
          </p:cNvPr>
          <p:cNvSpPr txBox="1"/>
          <p:nvPr/>
        </p:nvSpPr>
        <p:spPr>
          <a:xfrm>
            <a:off x="3171357" y="3875398"/>
            <a:ext cx="75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1 200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A65D558F-62D7-447B-B604-CA85A14B8369}"/>
              </a:ext>
            </a:extLst>
          </p:cNvPr>
          <p:cNvSpPr txBox="1"/>
          <p:nvPr/>
        </p:nvSpPr>
        <p:spPr>
          <a:xfrm>
            <a:off x="3774550" y="3875101"/>
            <a:ext cx="75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1 200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BFBC62D5-2338-4420-AE4B-DE4469662897}"/>
              </a:ext>
            </a:extLst>
          </p:cNvPr>
          <p:cNvSpPr txBox="1"/>
          <p:nvPr/>
        </p:nvSpPr>
        <p:spPr>
          <a:xfrm>
            <a:off x="4369463" y="3865980"/>
            <a:ext cx="75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1 200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B205CEEC-5DFC-49E3-B891-F0A693660834}"/>
              </a:ext>
            </a:extLst>
          </p:cNvPr>
          <p:cNvSpPr txBox="1"/>
          <p:nvPr/>
        </p:nvSpPr>
        <p:spPr>
          <a:xfrm>
            <a:off x="4972656" y="3875101"/>
            <a:ext cx="75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1 200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921EAF34-896D-498F-A76A-B064140D01AF}"/>
              </a:ext>
            </a:extLst>
          </p:cNvPr>
          <p:cNvSpPr txBox="1"/>
          <p:nvPr/>
        </p:nvSpPr>
        <p:spPr>
          <a:xfrm>
            <a:off x="5577706" y="3867296"/>
            <a:ext cx="75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1 200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A7369981-E8DD-464E-A451-272827C4DE57}"/>
              </a:ext>
            </a:extLst>
          </p:cNvPr>
          <p:cNvSpPr txBox="1"/>
          <p:nvPr/>
        </p:nvSpPr>
        <p:spPr>
          <a:xfrm>
            <a:off x="6188453" y="3865946"/>
            <a:ext cx="75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1 200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03453432-5CC8-4218-B2B1-DEBF001B4ECC}"/>
              </a:ext>
            </a:extLst>
          </p:cNvPr>
          <p:cNvSpPr txBox="1"/>
          <p:nvPr/>
        </p:nvSpPr>
        <p:spPr>
          <a:xfrm>
            <a:off x="6803315" y="3865946"/>
            <a:ext cx="75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1 200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452DCAC4-04DC-4C8F-8FCC-5B85E614BB12}"/>
              </a:ext>
            </a:extLst>
          </p:cNvPr>
          <p:cNvSpPr txBox="1"/>
          <p:nvPr/>
        </p:nvSpPr>
        <p:spPr>
          <a:xfrm>
            <a:off x="7396696" y="3884232"/>
            <a:ext cx="75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1 200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5AD626BB-4C0F-4CEB-885A-415F0CFE9F1B}"/>
              </a:ext>
            </a:extLst>
          </p:cNvPr>
          <p:cNvSpPr txBox="1"/>
          <p:nvPr/>
        </p:nvSpPr>
        <p:spPr>
          <a:xfrm>
            <a:off x="8011558" y="3874401"/>
            <a:ext cx="75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1 200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2668D862-9639-4911-86A8-278BA6DC027D}"/>
              </a:ext>
            </a:extLst>
          </p:cNvPr>
          <p:cNvSpPr txBox="1"/>
          <p:nvPr/>
        </p:nvSpPr>
        <p:spPr>
          <a:xfrm>
            <a:off x="6794959" y="5186116"/>
            <a:ext cx="1777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Valor del chaleco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F29DA4C4-6B1E-4EF7-8A3D-DF09C8EAF5B9}"/>
              </a:ext>
            </a:extLst>
          </p:cNvPr>
          <p:cNvSpPr txBox="1"/>
          <p:nvPr/>
        </p:nvSpPr>
        <p:spPr>
          <a:xfrm>
            <a:off x="4125497" y="5657373"/>
            <a:ext cx="814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$ 7 200</a:t>
            </a:r>
          </a:p>
        </p:txBody>
      </p:sp>
      <p:sp>
        <p:nvSpPr>
          <p:cNvPr id="75" name="Abrir llave 74">
            <a:extLst>
              <a:ext uri="{FF2B5EF4-FFF2-40B4-BE49-F238E27FC236}">
                <a16:creationId xmlns:a16="http://schemas.microsoft.com/office/drawing/2014/main" id="{B2F43702-3ACD-477B-AD25-AC65746CC8A2}"/>
              </a:ext>
            </a:extLst>
          </p:cNvPr>
          <p:cNvSpPr/>
          <p:nvPr/>
        </p:nvSpPr>
        <p:spPr>
          <a:xfrm rot="16200000">
            <a:off x="4493055" y="5271976"/>
            <a:ext cx="45719" cy="54076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1699F7EA-AEC2-485B-A7D9-B12C1A36C37D}"/>
              </a:ext>
            </a:extLst>
          </p:cNvPr>
          <p:cNvSpPr txBox="1"/>
          <p:nvPr/>
        </p:nvSpPr>
        <p:spPr>
          <a:xfrm>
            <a:off x="7144761" y="5650793"/>
            <a:ext cx="814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$ 4 800</a:t>
            </a:r>
          </a:p>
        </p:txBody>
      </p:sp>
      <p:sp>
        <p:nvSpPr>
          <p:cNvPr id="77" name="Abrir llave 76">
            <a:extLst>
              <a:ext uri="{FF2B5EF4-FFF2-40B4-BE49-F238E27FC236}">
                <a16:creationId xmlns:a16="http://schemas.microsoft.com/office/drawing/2014/main" id="{87807259-AADB-4B96-9445-B6F321D2A51A}"/>
              </a:ext>
            </a:extLst>
          </p:cNvPr>
          <p:cNvSpPr/>
          <p:nvPr/>
        </p:nvSpPr>
        <p:spPr>
          <a:xfrm rot="16200000">
            <a:off x="7529363" y="5281488"/>
            <a:ext cx="45719" cy="54076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D2CF0C0F-0A4A-4612-ACB5-2DF755594522}"/>
              </a:ext>
            </a:extLst>
          </p:cNvPr>
          <p:cNvSpPr txBox="1"/>
          <p:nvPr/>
        </p:nvSpPr>
        <p:spPr>
          <a:xfrm>
            <a:off x="1559971" y="235474"/>
            <a:ext cx="7821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Porcentajes una realidad cotidiana</a:t>
            </a:r>
          </a:p>
        </p:txBody>
      </p:sp>
      <p:pic>
        <p:nvPicPr>
          <p:cNvPr id="78" name="Imagen 77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EBB1BA2B-C7C5-4C32-B522-EE2D608D3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102" y="-87393"/>
            <a:ext cx="2082127" cy="14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11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41" grpId="0" animBg="1"/>
      <p:bldP spid="42" grpId="0"/>
      <p:bldP spid="43" grpId="0"/>
      <p:bldP spid="44" grpId="0" animBg="1"/>
      <p:bldP spid="46" grpId="0"/>
      <p:bldP spid="49" grpId="0"/>
      <p:bldP spid="50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 animBg="1"/>
      <p:bldP spid="76" grpId="0"/>
      <p:bldP spid="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EE69DBA-912E-40A9-B002-750A122BAA27}"/>
              </a:ext>
            </a:extLst>
          </p:cNvPr>
          <p:cNvSpPr/>
          <p:nvPr/>
        </p:nvSpPr>
        <p:spPr>
          <a:xfrm>
            <a:off x="6853561" y="2006353"/>
            <a:ext cx="4554244" cy="37996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D3E0D0-4ADF-4E34-B5BD-93EF26F0A893}"/>
              </a:ext>
            </a:extLst>
          </p:cNvPr>
          <p:cNvSpPr txBox="1"/>
          <p:nvPr/>
        </p:nvSpPr>
        <p:spPr>
          <a:xfrm>
            <a:off x="594064" y="1100273"/>
            <a:ext cx="55019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Observa el siguiente aviso publicitario: 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888DBBE-FDBA-497A-BC75-720827A980C1}"/>
              </a:ext>
            </a:extLst>
          </p:cNvPr>
          <p:cNvSpPr/>
          <p:nvPr/>
        </p:nvSpPr>
        <p:spPr>
          <a:xfrm rot="2661287">
            <a:off x="8441648" y="2968559"/>
            <a:ext cx="3100927" cy="854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LIQUIDACIÓN </a:t>
            </a:r>
          </a:p>
          <a:p>
            <a:pPr algn="ctr"/>
            <a:r>
              <a:rPr lang="es-CL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¡TODO REBAJADO!</a:t>
            </a:r>
          </a:p>
          <a:p>
            <a:pPr algn="ctr"/>
            <a:r>
              <a:rPr lang="es-CL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25 %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BD3E8AF-9976-46EA-881E-CB9573032978}"/>
              </a:ext>
            </a:extLst>
          </p:cNvPr>
          <p:cNvSpPr/>
          <p:nvPr/>
        </p:nvSpPr>
        <p:spPr>
          <a:xfrm>
            <a:off x="8196365" y="4331691"/>
            <a:ext cx="2843905" cy="406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ANTES: $ 12 000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9BD49D1-4991-4646-86DE-468DEAAB91A9}"/>
              </a:ext>
            </a:extLst>
          </p:cNvPr>
          <p:cNvSpPr/>
          <p:nvPr/>
        </p:nvSpPr>
        <p:spPr>
          <a:xfrm>
            <a:off x="8196365" y="4917290"/>
            <a:ext cx="2843905" cy="406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AHORA: $ 10 000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363D022-FC99-4A1A-9C53-4F77A1CF2FAB}"/>
              </a:ext>
            </a:extLst>
          </p:cNvPr>
          <p:cNvSpPr txBox="1"/>
          <p:nvPr/>
        </p:nvSpPr>
        <p:spPr>
          <a:xfrm>
            <a:off x="528222" y="2474781"/>
            <a:ext cx="623656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la liquidación consiste en rebajas del 25 %, ¿es correcta la rebaja que le hizo a la mochila?</a:t>
            </a:r>
          </a:p>
          <a:p>
            <a:r>
              <a:rPr lang="es-C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4ED0D3F-536A-44D3-B130-E3A5DE62EF52}"/>
              </a:ext>
            </a:extLst>
          </p:cNvPr>
          <p:cNvSpPr txBox="1"/>
          <p:nvPr/>
        </p:nvSpPr>
        <p:spPr>
          <a:xfrm>
            <a:off x="637394" y="4233402"/>
            <a:ext cx="10286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 </a:t>
            </a:r>
            <a:r>
              <a:rPr lang="es-CL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Sí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A997B87-0D95-4CA2-BA62-A2B7E9E16E7B}"/>
              </a:ext>
            </a:extLst>
          </p:cNvPr>
          <p:cNvSpPr txBox="1"/>
          <p:nvPr/>
        </p:nvSpPr>
        <p:spPr>
          <a:xfrm>
            <a:off x="644394" y="4668584"/>
            <a:ext cx="10286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 </a:t>
            </a:r>
            <a:r>
              <a:rPr lang="es-CL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N0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66BD05C-6653-4596-8B01-12E2E82134FC}"/>
              </a:ext>
            </a:extLst>
          </p:cNvPr>
          <p:cNvSpPr txBox="1"/>
          <p:nvPr/>
        </p:nvSpPr>
        <p:spPr>
          <a:xfrm>
            <a:off x="938097" y="5503876"/>
            <a:ext cx="572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¿Qué te hace decir que esa es la afirmación correcta?</a:t>
            </a:r>
          </a:p>
        </p:txBody>
      </p:sp>
      <p:pic>
        <p:nvPicPr>
          <p:cNvPr id="18" name="Imagen 17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CBFBDB57-F451-49BE-ACD5-4D42BCDAC1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784" y="2168144"/>
            <a:ext cx="2029108" cy="1905266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C566C191-4AD9-437E-80F0-807E3680B862}"/>
              </a:ext>
            </a:extLst>
          </p:cNvPr>
          <p:cNvSpPr txBox="1"/>
          <p:nvPr/>
        </p:nvSpPr>
        <p:spPr>
          <a:xfrm>
            <a:off x="1559971" y="235474"/>
            <a:ext cx="7821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Porcentajes una realidad cotidiana</a:t>
            </a:r>
          </a:p>
        </p:txBody>
      </p:sp>
      <p:pic>
        <p:nvPicPr>
          <p:cNvPr id="21" name="Imagen 20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FF176BFE-9A39-4328-967D-0C4D2E6245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250" y="101634"/>
            <a:ext cx="2082127" cy="1416833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57ED3F30-6421-40E4-8D19-711FA396EEEA}"/>
              </a:ext>
            </a:extLst>
          </p:cNvPr>
          <p:cNvSpPr txBox="1"/>
          <p:nvPr/>
        </p:nvSpPr>
        <p:spPr>
          <a:xfrm>
            <a:off x="519756" y="3325461"/>
            <a:ext cx="5810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Marca con una cruz la opción que corresponda:</a:t>
            </a:r>
          </a:p>
        </p:txBody>
      </p:sp>
    </p:spTree>
    <p:extLst>
      <p:ext uri="{BB962C8B-B14F-4D97-AF65-F5344CB8AC3E}">
        <p14:creationId xmlns:p14="http://schemas.microsoft.com/office/powerpoint/2010/main" val="135266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  <p:bldP spid="6" grpId="0" animBg="1"/>
      <p:bldP spid="9" grpId="0" animBg="1"/>
      <p:bldP spid="10" grpId="0" animBg="1"/>
      <p:bldP spid="13" grpId="0"/>
      <p:bldP spid="15" grpId="0"/>
      <p:bldP spid="16" grpId="0"/>
      <p:bldP spid="14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A248F7FD-FB39-4FDD-8FA7-D91DF63DE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359925"/>
              </p:ext>
            </p:extLst>
          </p:nvPr>
        </p:nvGraphicFramePr>
        <p:xfrm>
          <a:off x="889244" y="3173567"/>
          <a:ext cx="10181210" cy="357753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90605">
                  <a:extLst>
                    <a:ext uri="{9D8B030D-6E8A-4147-A177-3AD203B41FA5}">
                      <a16:colId xmlns:a16="http://schemas.microsoft.com/office/drawing/2014/main" val="201380697"/>
                    </a:ext>
                  </a:extLst>
                </a:gridCol>
                <a:gridCol w="5090605">
                  <a:extLst>
                    <a:ext uri="{9D8B030D-6E8A-4147-A177-3AD203B41FA5}">
                      <a16:colId xmlns:a16="http://schemas.microsoft.com/office/drawing/2014/main" val="1130618972"/>
                    </a:ext>
                  </a:extLst>
                </a:gridCol>
              </a:tblGrid>
              <a:tr h="519544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Apoyar </a:t>
                      </a:r>
                    </a:p>
                    <a:p>
                      <a:pPr algn="ctr"/>
                      <a:r>
                        <a:rPr lang="es-C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(qué sabes o conoces que apoyan tu afirmación)</a:t>
                      </a:r>
                    </a:p>
                    <a:p>
                      <a:pPr algn="ctr"/>
                      <a:r>
                        <a:rPr lang="es-C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 una explicación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Cuestionar </a:t>
                      </a:r>
                    </a:p>
                    <a:p>
                      <a:pPr algn="ctr"/>
                      <a:r>
                        <a:rPr lang="es-C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(relacionado con tu afirmación)</a:t>
                      </a:r>
                    </a:p>
                    <a:p>
                      <a:pPr algn="ctr"/>
                      <a:r>
                        <a:rPr lang="es-C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dudas tienes? ¿Qué no se explico?</a:t>
                      </a:r>
                    </a:p>
                    <a:p>
                      <a:pPr algn="ctr"/>
                      <a:r>
                        <a:rPr lang="es-C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Cuestionar: poner en duda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234214"/>
                  </a:ext>
                </a:extLst>
              </a:tr>
              <a:tr h="2663134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162989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77CC98D-FCF3-4051-8AC6-63A6E66724A1}"/>
              </a:ext>
            </a:extLst>
          </p:cNvPr>
          <p:cNvSpPr txBox="1"/>
          <p:nvPr/>
        </p:nvSpPr>
        <p:spPr>
          <a:xfrm>
            <a:off x="3892117" y="2804235"/>
            <a:ext cx="417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Una rutina para razonar con evidencia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EBFD81-C2C4-46E1-9FF3-FA30941125B9}"/>
              </a:ext>
            </a:extLst>
          </p:cNvPr>
          <p:cNvSpPr txBox="1"/>
          <p:nvPr/>
        </p:nvSpPr>
        <p:spPr>
          <a:xfrm>
            <a:off x="1559971" y="235474"/>
            <a:ext cx="7821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Porcentajes una realidad cotidiana</a:t>
            </a:r>
          </a:p>
        </p:txBody>
      </p:sp>
      <p:pic>
        <p:nvPicPr>
          <p:cNvPr id="7" name="Imagen 6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3EBF0057-EE44-4D46-A700-CCDB171DF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250" y="101634"/>
            <a:ext cx="2082127" cy="141683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4083951-92AC-46AA-A6C9-5C60BDC0A5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10" t="20523" r="10655" b="18448"/>
          <a:stretch/>
        </p:blipFill>
        <p:spPr>
          <a:xfrm>
            <a:off x="763480" y="810050"/>
            <a:ext cx="3701101" cy="191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26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B72A444-5D97-4A4B-9B62-C16E7962390F}"/>
              </a:ext>
            </a:extLst>
          </p:cNvPr>
          <p:cNvSpPr txBox="1"/>
          <p:nvPr/>
        </p:nvSpPr>
        <p:spPr>
          <a:xfrm>
            <a:off x="976543" y="1127464"/>
            <a:ext cx="9845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Un libro de ciencias que vale $ 5 000, está con un descuento del 60 %.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7C79C28-46DA-42D3-9FEE-9464A0A94260}"/>
              </a:ext>
            </a:extLst>
          </p:cNvPr>
          <p:cNvSpPr txBox="1"/>
          <p:nvPr/>
        </p:nvSpPr>
        <p:spPr>
          <a:xfrm>
            <a:off x="5604435" y="1708099"/>
            <a:ext cx="1568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del total,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2E943C42-3002-4E0D-980B-C18A1C0AF80D}"/>
                  </a:ext>
                </a:extLst>
              </p:cNvPr>
              <p:cNvSpPr txBox="1"/>
              <p:nvPr/>
            </p:nvSpPr>
            <p:spPr>
              <a:xfrm>
                <a:off x="5470584" y="1656588"/>
                <a:ext cx="267702" cy="524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sz="240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CL" sz="2400" i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s-CL" sz="2400" dirty="0"/>
                  <a:t>  </a:t>
                </a: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2E943C42-3002-4E0D-980B-C18A1C0AF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584" y="1656588"/>
                <a:ext cx="267702" cy="5246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a 4">
            <a:extLst>
              <a:ext uri="{FF2B5EF4-FFF2-40B4-BE49-F238E27FC236}">
                <a16:creationId xmlns:a16="http://schemas.microsoft.com/office/drawing/2014/main" id="{9C516E62-37A7-4DB3-AC2A-BF25FD1A8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491623"/>
              </p:ext>
            </p:extLst>
          </p:nvPr>
        </p:nvGraphicFramePr>
        <p:xfrm>
          <a:off x="889244" y="3173567"/>
          <a:ext cx="10181210" cy="357753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90605">
                  <a:extLst>
                    <a:ext uri="{9D8B030D-6E8A-4147-A177-3AD203B41FA5}">
                      <a16:colId xmlns:a16="http://schemas.microsoft.com/office/drawing/2014/main" val="201380697"/>
                    </a:ext>
                  </a:extLst>
                </a:gridCol>
                <a:gridCol w="5090605">
                  <a:extLst>
                    <a:ext uri="{9D8B030D-6E8A-4147-A177-3AD203B41FA5}">
                      <a16:colId xmlns:a16="http://schemas.microsoft.com/office/drawing/2014/main" val="1130618972"/>
                    </a:ext>
                  </a:extLst>
                </a:gridCol>
              </a:tblGrid>
              <a:tr h="519544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Apoyar </a:t>
                      </a:r>
                    </a:p>
                    <a:p>
                      <a:pPr algn="ctr"/>
                      <a:r>
                        <a:rPr lang="es-C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(qué sabes o conoces que apoyan tu afirmación)</a:t>
                      </a:r>
                    </a:p>
                    <a:p>
                      <a:pPr algn="ctr"/>
                      <a:r>
                        <a:rPr lang="es-C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 una explicación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Cuestionar </a:t>
                      </a:r>
                    </a:p>
                    <a:p>
                      <a:pPr algn="ctr"/>
                      <a:r>
                        <a:rPr lang="es-C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(relacionado con tu afirmación)</a:t>
                      </a:r>
                    </a:p>
                    <a:p>
                      <a:pPr algn="ctr"/>
                      <a:r>
                        <a:rPr lang="es-C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dudas tienes? ¿Qué no se explico?</a:t>
                      </a:r>
                    </a:p>
                    <a:p>
                      <a:pPr algn="ctr"/>
                      <a:r>
                        <a:rPr lang="es-C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Cuestionar: poner en duda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234214"/>
                  </a:ext>
                </a:extLst>
              </a:tr>
              <a:tr h="2663134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162989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37A88EBD-EF2A-45C7-BFD0-B6A1DD61260C}"/>
              </a:ext>
            </a:extLst>
          </p:cNvPr>
          <p:cNvSpPr txBox="1"/>
          <p:nvPr/>
        </p:nvSpPr>
        <p:spPr>
          <a:xfrm>
            <a:off x="3811479" y="2665858"/>
            <a:ext cx="417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Una rutina para razonar con evidencia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77BC597-C5E6-4190-9BE4-52D1337DC42A}"/>
              </a:ext>
            </a:extLst>
          </p:cNvPr>
          <p:cNvSpPr txBox="1"/>
          <p:nvPr/>
        </p:nvSpPr>
        <p:spPr>
          <a:xfrm>
            <a:off x="1559971" y="235474"/>
            <a:ext cx="7821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Porcentajes una realidad cotidiana</a:t>
            </a:r>
          </a:p>
        </p:txBody>
      </p:sp>
      <p:pic>
        <p:nvPicPr>
          <p:cNvPr id="9" name="Imagen 8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1CFAD909-031A-46F1-B8E1-F570017299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390" y="-58537"/>
            <a:ext cx="2082127" cy="141683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07680B4-6DDF-4508-A649-AAD20033F5C1}"/>
              </a:ext>
            </a:extLst>
          </p:cNvPr>
          <p:cNvSpPr txBox="1"/>
          <p:nvPr/>
        </p:nvSpPr>
        <p:spPr>
          <a:xfrm>
            <a:off x="337142" y="1708100"/>
            <a:ext cx="518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Javiera dice que le van a  descontar</a:t>
            </a:r>
            <a:endParaRPr lang="es-CL" sz="24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6BEC8CF-52F3-469C-AF7F-2D17FCC61EED}"/>
              </a:ext>
            </a:extLst>
          </p:cNvPr>
          <p:cNvSpPr txBox="1"/>
          <p:nvPr/>
        </p:nvSpPr>
        <p:spPr>
          <a:xfrm>
            <a:off x="254409" y="2149738"/>
            <a:ext cx="1911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¿Por qué?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5463E5D-0731-4FBE-90D4-E53E804B1F50}"/>
              </a:ext>
            </a:extLst>
          </p:cNvPr>
          <p:cNvSpPr txBox="1"/>
          <p:nvPr/>
        </p:nvSpPr>
        <p:spPr>
          <a:xfrm>
            <a:off x="6832263" y="1688070"/>
            <a:ext cx="5279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¿estás de acuerdo con lo planteado?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74432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3710</TotalTime>
  <Words>865</Words>
  <Application>Microsoft Office PowerPoint</Application>
  <PresentationFormat>Panorámica</PresentationFormat>
  <Paragraphs>193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Tema de Office</vt:lpstr>
      <vt:lpstr>Desafíos para demostrar comprensión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RESOLUCIÓN DE PROBLEMAS</dc:title>
  <dc:creator>Carlos Elias Castro Díaz</dc:creator>
  <cp:lastModifiedBy>Carlos Elias Castro Díaz</cp:lastModifiedBy>
  <cp:revision>48</cp:revision>
  <dcterms:created xsi:type="dcterms:W3CDTF">2019-08-23T15:01:42Z</dcterms:created>
  <dcterms:modified xsi:type="dcterms:W3CDTF">2021-05-24T21:17:54Z</dcterms:modified>
</cp:coreProperties>
</file>